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 id="2147483670" r:id="rId2"/>
  </p:sldMasterIdLst>
  <p:notesMasterIdLst>
    <p:notesMasterId r:id="rId30"/>
  </p:notesMasterIdLst>
  <p:handoutMasterIdLst>
    <p:handoutMasterId r:id="rId31"/>
  </p:handoutMasterIdLst>
  <p:sldIdLst>
    <p:sldId id="399" r:id="rId3"/>
    <p:sldId id="505" r:id="rId4"/>
    <p:sldId id="1131" r:id="rId5"/>
    <p:sldId id="1132" r:id="rId6"/>
    <p:sldId id="1135" r:id="rId7"/>
    <p:sldId id="1088" r:id="rId8"/>
    <p:sldId id="1078" r:id="rId9"/>
    <p:sldId id="1077" r:id="rId10"/>
    <p:sldId id="1137" r:id="rId11"/>
    <p:sldId id="1103" r:id="rId12"/>
    <p:sldId id="476" r:id="rId13"/>
    <p:sldId id="1104" r:id="rId14"/>
    <p:sldId id="466" r:id="rId15"/>
    <p:sldId id="1079" r:id="rId16"/>
    <p:sldId id="479" r:id="rId17"/>
    <p:sldId id="513" r:id="rId18"/>
    <p:sldId id="515" r:id="rId19"/>
    <p:sldId id="502" r:id="rId20"/>
    <p:sldId id="1107" r:id="rId21"/>
    <p:sldId id="1142" r:id="rId22"/>
    <p:sldId id="413" r:id="rId23"/>
    <p:sldId id="1114" r:id="rId24"/>
    <p:sldId id="1117" r:id="rId25"/>
    <p:sldId id="1128" r:id="rId26"/>
    <p:sldId id="1143" r:id="rId27"/>
    <p:sldId id="509" r:id="rId28"/>
    <p:sldId id="392" r:id="rId29"/>
  </p:sldIdLst>
  <p:sldSz cx="9144000" cy="6858000" type="screen4x3"/>
  <p:notesSz cx="7104063" cy="10234613"/>
  <p:embeddedFontLst>
    <p:embeddedFont>
      <p:font typeface="Calibri" panose="020F0502020204030204" pitchFamily="34" charset="0"/>
      <p:regular r:id="rId32"/>
      <p:bold r:id="rId33"/>
      <p:italic r:id="rId34"/>
      <p:boldItalic r:id="rId35"/>
    </p:embeddedFont>
    <p:embeddedFont>
      <p:font typeface="HG創英角ｺﾞｼｯｸUB" panose="020B0909000000000000" pitchFamily="49" charset="-128"/>
      <p:regular r:id="rId36"/>
    </p:embeddedFont>
    <p:embeddedFont>
      <p:font typeface="游ゴシック Medium" panose="020B0500000000000000" pitchFamily="50" charset="-128"/>
      <p:regular r:id="rId37"/>
    </p:embeddedFont>
    <p:embeddedFont>
      <p:font typeface="游ゴシック" panose="020B0400000000000000" pitchFamily="50" charset="-128"/>
      <p:regular r:id="rId38"/>
      <p:bold r:id="rId39"/>
    </p:embeddedFont>
  </p:embeddedFontLst>
  <p:defaultTex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FE6"/>
    <a:srgbClr val="F0F7EC"/>
    <a:srgbClr val="009900"/>
    <a:srgbClr val="CBF3CB"/>
    <a:srgbClr val="EEF5FB"/>
    <a:srgbClr val="E2F0D9"/>
    <a:srgbClr val="FFF8E5"/>
    <a:srgbClr val="E8F1F9"/>
    <a:srgbClr val="FEF6F1"/>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2" autoAdjust="0"/>
    <p:restoredTop sz="65572" autoAdjust="0"/>
  </p:normalViewPr>
  <p:slideViewPr>
    <p:cSldViewPr>
      <p:cViewPr varScale="1">
        <p:scale>
          <a:sx n="48" d="100"/>
          <a:sy n="48" d="100"/>
        </p:scale>
        <p:origin x="1716" y="5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67" d="100"/>
          <a:sy n="67" d="100"/>
        </p:scale>
        <p:origin x="2868" y="72"/>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5B9BD5"/>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9DC3E6"/>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BDD7EE"/>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chemeClr val="accent6">
                  <a:lumMod val="20000"/>
                  <a:lumOff val="80000"/>
                </a:schemeClr>
              </a:solidFill>
              <a:ln w="19050">
                <a:noFill/>
              </a:ln>
              <a:effectLst/>
            </c:spPr>
            <c:extLst>
              <c:ext xmlns:c16="http://schemas.microsoft.com/office/drawing/2014/chart" uri="{C3380CC4-5D6E-409C-BE32-E72D297353CC}">
                <c16:uniqueId val="{00000005-F2DF-4BD3-B0D8-9793A826D9F1}"/>
              </c:ext>
            </c:extLst>
          </c:dPt>
          <c:dPt>
            <c:idx val="5"/>
            <c:bubble3D val="0"/>
            <c:spPr>
              <a:solidFill>
                <a:schemeClr val="accent6">
                  <a:lumMod val="20000"/>
                  <a:lumOff val="80000"/>
                </a:schemeClr>
              </a:solidFill>
              <a:ln w="19050">
                <a:noFill/>
              </a:ln>
              <a:effectLst/>
            </c:spPr>
            <c:extLst>
              <c:ext xmlns:c16="http://schemas.microsoft.com/office/drawing/2014/chart" uri="{C3380CC4-5D6E-409C-BE32-E72D297353CC}">
                <c16:uniqueId val="{00000006-F2DF-4BD3-B0D8-9793A826D9F1}"/>
              </c:ext>
            </c:extLst>
          </c:dPt>
          <c:dPt>
            <c:idx val="6"/>
            <c:bubble3D val="0"/>
            <c:spPr>
              <a:solidFill>
                <a:schemeClr val="tx2">
                  <a:lumMod val="20000"/>
                  <a:lumOff val="80000"/>
                </a:schemeClr>
              </a:solidFill>
              <a:ln w="19050">
                <a:noFill/>
              </a:ln>
              <a:effectLst/>
            </c:spPr>
            <c:extLst>
              <c:ext xmlns:c16="http://schemas.microsoft.com/office/drawing/2014/chart" uri="{C3380CC4-5D6E-409C-BE32-E72D297353CC}">
                <c16:uniqueId val="{00000007-F2DF-4BD3-B0D8-9793A826D9F1}"/>
              </c:ext>
            </c:extLst>
          </c:dPt>
          <c:dLbls>
            <c:dLbl>
              <c:idx val="1"/>
              <c:layout>
                <c:manualLayout>
                  <c:x val="-0.130429749390647"/>
                  <c:y val="3.405292762266196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3"/>
              <c:layout>
                <c:manualLayout>
                  <c:x val="0.109947287256878"/>
                  <c:y val="-9.957153022499322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3.1936731972938476E-2"/>
                  <c:y val="0.17159545269720791"/>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19兆9,340</c:v>
                </c:pt>
                <c:pt idx="1">
                  <c:v>12兆8,580</c:v>
                </c:pt>
                <c:pt idx="2">
                  <c:v>19兆3,920</c:v>
                </c:pt>
                <c:pt idx="3">
                  <c:v>10兆3,110</c:v>
                </c:pt>
                <c:pt idx="4">
                  <c:v>6兆3,016</c:v>
                </c:pt>
                <c:pt idx="5">
                  <c:v>25兆7,085</c:v>
                </c:pt>
                <c:pt idx="6">
                  <c:v>6兆9,520</c:v>
                </c:pt>
              </c:strCache>
            </c:strRef>
          </c:cat>
          <c:val>
            <c:numRef>
              <c:f>Sheet1!$B$2:$B$8</c:f>
              <c:numCache>
                <c:formatCode>0.0%</c:formatCode>
                <c:ptCount val="7"/>
                <c:pt idx="0">
                  <c:v>0.19600000000000001</c:v>
                </c:pt>
                <c:pt idx="1">
                  <c:v>0.127</c:v>
                </c:pt>
                <c:pt idx="2">
                  <c:v>0.191</c:v>
                </c:pt>
                <c:pt idx="3">
                  <c:v>0.10199999999999999</c:v>
                </c:pt>
                <c:pt idx="4">
                  <c:v>6.2E-2</c:v>
                </c:pt>
                <c:pt idx="5">
                  <c:v>0.253</c:v>
                </c:pt>
                <c:pt idx="6">
                  <c:v>6.2E-2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c:v>
                </c:pt>
              </c:strCache>
            </c:strRef>
          </c:tx>
          <c:spPr>
            <a:ln>
              <a:noFill/>
            </a:ln>
          </c:spPr>
          <c:dPt>
            <c:idx val="0"/>
            <c:bubble3D val="0"/>
            <c:spPr>
              <a:solidFill>
                <a:schemeClr val="accent5">
                  <a:lumMod val="20000"/>
                  <a:lumOff val="80000"/>
                </a:schemeClr>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2487859008594779"/>
                  <c:y val="-0.1243007279022691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9C7-4B34-98A7-0C3FD8903B7C}"/>
                </c:ext>
              </c:extLst>
            </c:dLbl>
            <c:dLbl>
              <c:idx val="1"/>
              <c:layout>
                <c:manualLayout>
                  <c:x val="0.13552889701854767"/>
                  <c:y val="0.1938183247748044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spcFirstLastPara="1" vertOverflow="ellipsis" vert="horz" wrap="non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3"/>
                <c:pt idx="0">
                  <c:v>62兆4,950</c:v>
                </c:pt>
                <c:pt idx="1">
                  <c:v>32兆6,605</c:v>
                </c:pt>
                <c:pt idx="2">
                  <c:v>6兆3,016</c:v>
                </c:pt>
              </c:strCache>
            </c:strRef>
          </c:cat>
          <c:val>
            <c:numRef>
              <c:f>Sheet1!$B$2:$B$4</c:f>
              <c:numCache>
                <c:formatCode>0.0%</c:formatCode>
                <c:ptCount val="3"/>
                <c:pt idx="0">
                  <c:v>0.61599999999999999</c:v>
                </c:pt>
                <c:pt idx="1">
                  <c:v>0.32200000000000001</c:v>
                </c:pt>
                <c:pt idx="2">
                  <c:v>6.2E-2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歳出(外側)</c:v>
                </c:pt>
              </c:strCache>
            </c:strRef>
          </c:tx>
          <c:spPr>
            <a:ln>
              <a:noFill/>
            </a:ln>
          </c:spPr>
          <c:dPt>
            <c:idx val="0"/>
            <c:bubble3D val="0"/>
            <c:spPr>
              <a:solidFill>
                <a:srgbClr val="ED7D31"/>
              </a:solidFill>
              <a:ln w="19050">
                <a:noFill/>
              </a:ln>
              <a:effectLst/>
            </c:spPr>
            <c:extLst>
              <c:ext xmlns:c16="http://schemas.microsoft.com/office/drawing/2014/chart" uri="{C3380CC4-5D6E-409C-BE32-E72D297353CC}">
                <c16:uniqueId val="{00000001-28A1-419A-BFC0-B6A276C0FE32}"/>
              </c:ext>
            </c:extLst>
          </c:dPt>
          <c:dPt>
            <c:idx val="1"/>
            <c:bubble3D val="0"/>
            <c:spPr>
              <a:solidFill>
                <a:srgbClr val="F4B183"/>
              </a:solidFill>
              <a:ln w="19050">
                <a:noFill/>
              </a:ln>
              <a:effectLst/>
            </c:spPr>
            <c:extLst>
              <c:ext xmlns:c16="http://schemas.microsoft.com/office/drawing/2014/chart" uri="{C3380CC4-5D6E-409C-BE32-E72D297353CC}">
                <c16:uniqueId val="{00000002-28A1-419A-BFC0-B6A276C0FE32}"/>
              </c:ext>
            </c:extLst>
          </c:dPt>
          <c:dPt>
            <c:idx val="2"/>
            <c:bubble3D val="0"/>
            <c:spPr>
              <a:solidFill>
                <a:srgbClr val="F8CBAD"/>
              </a:solidFill>
              <a:ln w="19050">
                <a:noFill/>
              </a:ln>
              <a:effectLst/>
            </c:spPr>
            <c:extLst>
              <c:ext xmlns:c16="http://schemas.microsoft.com/office/drawing/2014/chart" uri="{C3380CC4-5D6E-409C-BE32-E72D297353CC}">
                <c16:uniqueId val="{00000003-28A1-419A-BFC0-B6A276C0FE32}"/>
              </c:ext>
            </c:extLst>
          </c:dPt>
          <c:dPt>
            <c:idx val="3"/>
            <c:bubble3D val="0"/>
            <c:spPr>
              <a:solidFill>
                <a:srgbClr val="FBE5D6"/>
              </a:solidFill>
              <a:ln w="19050">
                <a:noFill/>
              </a:ln>
              <a:effectLst/>
            </c:spPr>
            <c:extLst>
              <c:ext xmlns:c16="http://schemas.microsoft.com/office/drawing/2014/chart" uri="{C3380CC4-5D6E-409C-BE32-E72D297353CC}">
                <c16:uniqueId val="{00000004-28A1-419A-BFC0-B6A276C0FE32}"/>
              </c:ext>
            </c:extLst>
          </c:dPt>
          <c:dPt>
            <c:idx val="4"/>
            <c:bubble3D val="0"/>
            <c:spPr>
              <a:solidFill>
                <a:srgbClr val="FDEFE6"/>
              </a:solidFill>
              <a:ln w="19050">
                <a:noFill/>
              </a:ln>
              <a:effectLst/>
            </c:spPr>
            <c:extLst>
              <c:ext xmlns:c16="http://schemas.microsoft.com/office/drawing/2014/chart" uri="{C3380CC4-5D6E-409C-BE32-E72D297353CC}">
                <c16:uniqueId val="{00000005-28A1-419A-BFC0-B6A276C0FE32}"/>
              </c:ext>
            </c:extLst>
          </c:dPt>
          <c:dPt>
            <c:idx val="5"/>
            <c:bubble3D val="0"/>
            <c:spPr>
              <a:solidFill>
                <a:srgbClr val="FEF6F1"/>
              </a:solidFill>
              <a:ln w="19050">
                <a:noFill/>
              </a:ln>
              <a:effectLst/>
            </c:spPr>
            <c:extLst>
              <c:ext xmlns:c16="http://schemas.microsoft.com/office/drawing/2014/chart" uri="{C3380CC4-5D6E-409C-BE32-E72D297353CC}">
                <c16:uniqueId val="{00000006-28A1-419A-BFC0-B6A276C0FE32}"/>
              </c:ext>
            </c:extLst>
          </c:dPt>
          <c:dPt>
            <c:idx val="6"/>
            <c:bubble3D val="0"/>
            <c:spPr>
              <a:solidFill>
                <a:srgbClr val="FFCCCC"/>
              </a:solidFill>
              <a:ln w="19050">
                <a:noFill/>
              </a:ln>
              <a:effectLst/>
            </c:spPr>
            <c:extLst>
              <c:ext xmlns:c16="http://schemas.microsoft.com/office/drawing/2014/chart" uri="{C3380CC4-5D6E-409C-BE32-E72D297353CC}">
                <c16:uniqueId val="{00000007-28A1-419A-BFC0-B6A276C0FE32}"/>
              </c:ext>
            </c:extLst>
          </c:dPt>
          <c:dLbls>
            <c:dLbl>
              <c:idx val="0"/>
              <c:layout>
                <c:manualLayout>
                  <c:x val="-0.10103426854612813"/>
                  <c:y val="0.18647770398481975"/>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28A1-419A-BFC0-B6A276C0FE32}"/>
                </c:ext>
              </c:extLst>
            </c:dLbl>
            <c:dLbl>
              <c:idx val="1"/>
              <c:layout>
                <c:manualLayout>
                  <c:x val="-5.230618053673082E-2"/>
                  <c:y val="-0.177843080780699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28A1-419A-BFC0-B6A276C0FE32}"/>
                </c:ext>
              </c:extLst>
            </c:dLbl>
            <c:dLbl>
              <c:idx val="2"/>
              <c:layout>
                <c:manualLayout>
                  <c:x val="3.2743064967922654E-2"/>
                  <c:y val="-0.10737598265112497"/>
                </c:manualLayout>
              </c:layout>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8A1-419A-BFC0-B6A276C0FE32}"/>
                </c:ext>
              </c:extLst>
            </c:dLbl>
            <c:dLbl>
              <c:idx val="3"/>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8A1-419A-BFC0-B6A276C0FE32}"/>
                </c:ext>
              </c:extLst>
            </c:dLbl>
            <c:dLbl>
              <c:idx val="4"/>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8A1-419A-BFC0-B6A276C0FE32}"/>
                </c:ext>
              </c:extLst>
            </c:dLbl>
            <c:dLbl>
              <c:idx val="5"/>
              <c:layout>
                <c:manualLayout>
                  <c:x val="0.10839172765880546"/>
                  <c:y val="3.6483464353483327E-3"/>
                </c:manualLayout>
              </c:layout>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8A1-419A-BFC0-B6A276C0FE32}"/>
                </c:ext>
              </c:extLst>
            </c:dLbl>
            <c:dLbl>
              <c:idx val="6"/>
              <c:delete val="1"/>
              <c:extLst>
                <c:ext xmlns:c15="http://schemas.microsoft.com/office/drawing/2012/chart" uri="{CE6537A1-D6FC-4f65-9D91-7224C49458BB}"/>
                <c:ext xmlns:c16="http://schemas.microsoft.com/office/drawing/2014/chart" uri="{C3380CC4-5D6E-409C-BE32-E72D297353CC}">
                  <c16:uniqueId val="{00000007-28A1-419A-BFC0-B6A276C0FE32}"/>
                </c:ext>
              </c:extLst>
            </c:dLbl>
            <c:spPr>
              <a:noFill/>
              <a:ln>
                <a:noFill/>
              </a:ln>
              <a:effectLst/>
            </c:spPr>
            <c:txPr>
              <a:bodyPr rot="0" spcFirstLastPara="1" vertOverflow="ellipsis" vert="horz" wrap="none" lIns="38100" tIns="19050" rIns="38100" bIns="19050" anchor="ctr" anchorCtr="1">
                <a:spAutoFit/>
              </a:bodyPr>
              <a:lstStyle/>
              <a:p>
                <a:pPr>
                  <a:defRPr sz="16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Sheet1!$A$2:$A$8</c:f>
              <c:strCache>
                <c:ptCount val="7"/>
                <c:pt idx="0">
                  <c:v>34兆0,593</c:v>
                </c:pt>
                <c:pt idx="1">
                  <c:v>15兆9,850</c:v>
                </c:pt>
                <c:pt idx="2">
                  <c:v>6兆9,099</c:v>
                </c:pt>
                <c:pt idx="3">
                  <c:v>5兆6,025</c:v>
                </c:pt>
                <c:pt idx="4">
                  <c:v>5兆2,574</c:v>
                </c:pt>
                <c:pt idx="5">
                  <c:v>10兆1,347</c:v>
                </c:pt>
                <c:pt idx="6">
                  <c:v>23兆5,082</c:v>
                </c:pt>
              </c:strCache>
            </c:strRef>
          </c:cat>
          <c:val>
            <c:numRef>
              <c:f>Sheet1!$B$2:$B$8</c:f>
              <c:numCache>
                <c:formatCode>0.0%</c:formatCode>
                <c:ptCount val="7"/>
                <c:pt idx="0">
                  <c:v>0.33600000000000002</c:v>
                </c:pt>
                <c:pt idx="1">
                  <c:v>0.158</c:v>
                </c:pt>
                <c:pt idx="2">
                  <c:v>6.8000000000000005E-2</c:v>
                </c:pt>
                <c:pt idx="3">
                  <c:v>5.5E-2</c:v>
                </c:pt>
                <c:pt idx="4">
                  <c:v>5.1999999999999998E-2</c:v>
                </c:pt>
                <c:pt idx="5">
                  <c:v>0.1</c:v>
                </c:pt>
                <c:pt idx="6">
                  <c:v>0.23200000000000001</c:v>
                </c:pt>
              </c:numCache>
            </c:numRef>
          </c:val>
          <c:extLst>
            <c:ext xmlns:c16="http://schemas.microsoft.com/office/drawing/2014/chart" uri="{C3380CC4-5D6E-409C-BE32-E72D297353CC}">
              <c16:uniqueId val="{00000000-28A1-419A-BFC0-B6A276C0FE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6493-471C-924E-5950F2F3C4B0}"/>
              </c:ext>
            </c:extLst>
          </c:dPt>
          <c:dPt>
            <c:idx val="1"/>
            <c:bubble3D val="0"/>
            <c:spPr>
              <a:noFill/>
              <a:ln w="19050">
                <a:noFill/>
              </a:ln>
              <a:effectLst/>
            </c:spPr>
            <c:extLst>
              <c:ext xmlns:c16="http://schemas.microsoft.com/office/drawing/2014/chart" uri="{C3380CC4-5D6E-409C-BE32-E72D297353CC}">
                <c16:uniqueId val="{00000002-6493-471C-924E-5950F2F3C4B0}"/>
              </c:ext>
            </c:extLst>
          </c:dPt>
          <c:dLbls>
            <c:dLbl>
              <c:idx val="0"/>
              <c:layout>
                <c:manualLayout>
                  <c:x val="-0.20593372083300218"/>
                  <c:y val="-0.39312973325993056"/>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6493-471C-924E-5950F2F3C4B0}"/>
                </c:ext>
              </c:extLst>
            </c:dLbl>
            <c:dLbl>
              <c:idx val="1"/>
              <c:layout>
                <c:manualLayout>
                  <c:x val="0.20593166127130152"/>
                  <c:y val="0.1773391116408304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6493-471C-924E-5950F2F3C4B0}"/>
                </c:ext>
              </c:extLst>
            </c:dLbl>
            <c:spPr>
              <a:noFill/>
              <a:ln>
                <a:noFill/>
              </a:ln>
              <a:effectLst/>
            </c:spPr>
            <c:txPr>
              <a:bodyPr rot="0" spcFirstLastPara="1" vertOverflow="ellipsis" vert="horz" wrap="none" lIns="38100" tIns="19050" rIns="38100" bIns="19050" anchor="ctr" anchorCtr="1">
                <a:spAutoFit/>
              </a:bodyPr>
              <a:lstStyle/>
              <a:p>
                <a:pPr>
                  <a:defRPr sz="20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77兆9,489</c:v>
                </c:pt>
                <c:pt idx="1">
                  <c:v>23兆5,082</c:v>
                </c:pt>
              </c:strCache>
            </c:strRef>
          </c:cat>
          <c:val>
            <c:numRef>
              <c:f>Sheet1!$B$2:$B$3</c:f>
              <c:numCache>
                <c:formatCode>0.0%</c:formatCode>
                <c:ptCount val="2"/>
                <c:pt idx="0">
                  <c:v>0.76800000000000002</c:v>
                </c:pt>
                <c:pt idx="1">
                  <c:v>0.23200000000000001</c:v>
                </c:pt>
              </c:numCache>
            </c:numRef>
          </c:val>
          <c:extLst>
            <c:ext xmlns:c16="http://schemas.microsoft.com/office/drawing/2014/chart" uri="{C3380CC4-5D6E-409C-BE32-E72D297353CC}">
              <c16:uniqueId val="{00000000-6493-471C-924E-5950F2F3C4B0}"/>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特例公債残高</c:v>
                </c:pt>
              </c:strCache>
            </c:strRef>
          </c:tx>
          <c:spPr>
            <a:solidFill>
              <a:schemeClr val="accent5">
                <a:lumMod val="40000"/>
                <a:lumOff val="6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A186-4FAB-BBCE-B4F2CD8666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strCache>
            </c:strRef>
          </c:cat>
          <c:val>
            <c:numRef>
              <c:f>Sheet1!$B$2:$B$12</c:f>
              <c:numCache>
                <c:formatCode>General</c:formatCode>
                <c:ptCount val="11"/>
                <c:pt idx="0">
                  <c:v>0</c:v>
                </c:pt>
                <c:pt idx="1">
                  <c:v>2</c:v>
                </c:pt>
                <c:pt idx="2">
                  <c:v>28</c:v>
                </c:pt>
                <c:pt idx="3">
                  <c:v>59</c:v>
                </c:pt>
                <c:pt idx="4">
                  <c:v>64</c:v>
                </c:pt>
                <c:pt idx="5">
                  <c:v>61</c:v>
                </c:pt>
                <c:pt idx="6">
                  <c:v>108</c:v>
                </c:pt>
                <c:pt idx="7">
                  <c:v>231</c:v>
                </c:pt>
                <c:pt idx="8">
                  <c:v>321</c:v>
                </c:pt>
                <c:pt idx="9">
                  <c:v>477</c:v>
                </c:pt>
                <c:pt idx="10">
                  <c:v>604</c:v>
                </c:pt>
              </c:numCache>
            </c:numRef>
          </c:val>
          <c:extLst>
            <c:ext xmlns:c16="http://schemas.microsoft.com/office/drawing/2014/chart" uri="{C3380CC4-5D6E-409C-BE32-E72D297353CC}">
              <c16:uniqueId val="{00000000-D6C5-411A-A815-D28926854BEF}"/>
            </c:ext>
          </c:extLst>
        </c:ser>
        <c:ser>
          <c:idx val="1"/>
          <c:order val="1"/>
          <c:tx>
            <c:strRef>
              <c:f>Sheet1!$C$1</c:f>
              <c:strCache>
                <c:ptCount val="1"/>
                <c:pt idx="0">
                  <c:v>建設公債残高</c:v>
                </c:pt>
              </c:strCache>
            </c:strRef>
          </c:tx>
          <c:spPr>
            <a:solidFill>
              <a:schemeClr val="accent6">
                <a:lumMod val="40000"/>
                <a:lumOff val="60000"/>
              </a:schemeClr>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186-4FAB-BBCE-B4F2CD8666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strCache>
            </c:strRef>
          </c:cat>
          <c:val>
            <c:numRef>
              <c:f>Sheet1!$C$2:$C$12</c:f>
              <c:numCache>
                <c:formatCode>General</c:formatCode>
                <c:ptCount val="11"/>
                <c:pt idx="0">
                  <c:v>3</c:v>
                </c:pt>
                <c:pt idx="1">
                  <c:v>13</c:v>
                </c:pt>
                <c:pt idx="2">
                  <c:v>42</c:v>
                </c:pt>
                <c:pt idx="3">
                  <c:v>75</c:v>
                </c:pt>
                <c:pt idx="4">
                  <c:v>97</c:v>
                </c:pt>
                <c:pt idx="5">
                  <c:v>131</c:v>
                </c:pt>
                <c:pt idx="6">
                  <c:v>187</c:v>
                </c:pt>
                <c:pt idx="7">
                  <c:v>226</c:v>
                </c:pt>
                <c:pt idx="8">
                  <c:v>225</c:v>
                </c:pt>
                <c:pt idx="9">
                  <c:v>258</c:v>
                </c:pt>
                <c:pt idx="10">
                  <c:v>273</c:v>
                </c:pt>
              </c:numCache>
            </c:numRef>
          </c:val>
          <c:extLst>
            <c:ext xmlns:c16="http://schemas.microsoft.com/office/drawing/2014/chart" uri="{C3380CC4-5D6E-409C-BE32-E72D297353CC}">
              <c16:uniqueId val="{00000001-D6C5-411A-A815-D28926854BEF}"/>
            </c:ext>
          </c:extLst>
        </c:ser>
        <c:ser>
          <c:idx val="2"/>
          <c:order val="2"/>
          <c:tx>
            <c:strRef>
              <c:f>Sheet1!$D$1</c:f>
              <c:strCache>
                <c:ptCount val="1"/>
                <c:pt idx="0">
                  <c:v>復興債残高</c:v>
                </c:pt>
              </c:strCache>
            </c:strRef>
          </c:tx>
          <c:spPr>
            <a:solidFill>
              <a:schemeClr val="accent2">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A186-4FAB-BBCE-B4F2CD866635}"/>
                </c:ext>
              </c:extLst>
            </c:dLbl>
            <c:dLbl>
              <c:idx val="1"/>
              <c:delete val="1"/>
              <c:extLst>
                <c:ext xmlns:c15="http://schemas.microsoft.com/office/drawing/2012/chart" uri="{CE6537A1-D6FC-4f65-9D91-7224C49458BB}"/>
                <c:ext xmlns:c16="http://schemas.microsoft.com/office/drawing/2014/chart" uri="{C3380CC4-5D6E-409C-BE32-E72D297353CC}">
                  <c16:uniqueId val="{00000007-A186-4FAB-BBCE-B4F2CD866635}"/>
                </c:ext>
              </c:extLst>
            </c:dLbl>
            <c:dLbl>
              <c:idx val="2"/>
              <c:delete val="1"/>
              <c:extLst>
                <c:ext xmlns:c15="http://schemas.microsoft.com/office/drawing/2012/chart" uri="{CE6537A1-D6FC-4f65-9D91-7224C49458BB}"/>
                <c:ext xmlns:c16="http://schemas.microsoft.com/office/drawing/2014/chart" uri="{C3380CC4-5D6E-409C-BE32-E72D297353CC}">
                  <c16:uniqueId val="{00000006-A186-4FAB-BBCE-B4F2CD866635}"/>
                </c:ext>
              </c:extLst>
            </c:dLbl>
            <c:dLbl>
              <c:idx val="3"/>
              <c:delete val="1"/>
              <c:extLst>
                <c:ext xmlns:c15="http://schemas.microsoft.com/office/drawing/2012/chart" uri="{CE6537A1-D6FC-4f65-9D91-7224C49458BB}"/>
                <c:ext xmlns:c16="http://schemas.microsoft.com/office/drawing/2014/chart" uri="{C3380CC4-5D6E-409C-BE32-E72D297353CC}">
                  <c16:uniqueId val="{00000005-A186-4FAB-BBCE-B4F2CD866635}"/>
                </c:ext>
              </c:extLst>
            </c:dLbl>
            <c:dLbl>
              <c:idx val="4"/>
              <c:delete val="1"/>
              <c:extLst>
                <c:ext xmlns:c15="http://schemas.microsoft.com/office/drawing/2012/chart" uri="{CE6537A1-D6FC-4f65-9D91-7224C49458BB}"/>
                <c:ext xmlns:c16="http://schemas.microsoft.com/office/drawing/2014/chart" uri="{C3380CC4-5D6E-409C-BE32-E72D297353CC}">
                  <c16:uniqueId val="{00000004-A186-4FAB-BBCE-B4F2CD866635}"/>
                </c:ext>
              </c:extLst>
            </c:dLbl>
            <c:dLbl>
              <c:idx val="5"/>
              <c:delete val="1"/>
              <c:extLst>
                <c:ext xmlns:c15="http://schemas.microsoft.com/office/drawing/2012/chart" uri="{CE6537A1-D6FC-4f65-9D91-7224C49458BB}"/>
                <c:ext xmlns:c16="http://schemas.microsoft.com/office/drawing/2014/chart" uri="{C3380CC4-5D6E-409C-BE32-E72D297353CC}">
                  <c16:uniqueId val="{00000003-A186-4FAB-BBCE-B4F2CD866635}"/>
                </c:ext>
              </c:extLst>
            </c:dLbl>
            <c:dLbl>
              <c:idx val="6"/>
              <c:delete val="1"/>
              <c:extLst>
                <c:ext xmlns:c15="http://schemas.microsoft.com/office/drawing/2012/chart" uri="{CE6537A1-D6FC-4f65-9D91-7224C49458BB}"/>
                <c:ext xmlns:c16="http://schemas.microsoft.com/office/drawing/2014/chart" uri="{C3380CC4-5D6E-409C-BE32-E72D297353CC}">
                  <c16:uniqueId val="{00000002-A186-4FAB-BBCE-B4F2CD866635}"/>
                </c:ext>
              </c:extLst>
            </c:dLbl>
            <c:dLbl>
              <c:idx val="7"/>
              <c:delete val="1"/>
              <c:extLst>
                <c:ext xmlns:c15="http://schemas.microsoft.com/office/drawing/2012/chart" uri="{CE6537A1-D6FC-4f65-9D91-7224C49458BB}"/>
                <c:ext xmlns:c16="http://schemas.microsoft.com/office/drawing/2014/chart" uri="{C3380CC4-5D6E-409C-BE32-E72D297353CC}">
                  <c16:uniqueId val="{00000001-A186-4FAB-BBCE-B4F2CD866635}"/>
                </c:ext>
              </c:extLst>
            </c:dLbl>
            <c:dLbl>
              <c:idx val="8"/>
              <c:delete val="1"/>
              <c:extLst>
                <c:ext xmlns:c15="http://schemas.microsoft.com/office/drawing/2012/chart" uri="{CE6537A1-D6FC-4f65-9D91-7224C49458BB}"/>
                <c:ext xmlns:c16="http://schemas.microsoft.com/office/drawing/2014/chart" uri="{C3380CC4-5D6E-409C-BE32-E72D297353CC}">
                  <c16:uniqueId val="{00000000-A186-4FAB-BBCE-B4F2CD8666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strCache>
            </c:strRef>
          </c:cat>
          <c:val>
            <c:numRef>
              <c:f>Sheet1!$D$2:$D$12</c:f>
              <c:numCache>
                <c:formatCode>General</c:formatCode>
                <c:ptCount val="11"/>
                <c:pt idx="0">
                  <c:v>0</c:v>
                </c:pt>
                <c:pt idx="1">
                  <c:v>0</c:v>
                </c:pt>
                <c:pt idx="2">
                  <c:v>0</c:v>
                </c:pt>
                <c:pt idx="3">
                  <c:v>0</c:v>
                </c:pt>
                <c:pt idx="4">
                  <c:v>0</c:v>
                </c:pt>
                <c:pt idx="5">
                  <c:v>0</c:v>
                </c:pt>
                <c:pt idx="6">
                  <c:v>0</c:v>
                </c:pt>
                <c:pt idx="7">
                  <c:v>0</c:v>
                </c:pt>
                <c:pt idx="8">
                  <c:v>0</c:v>
                </c:pt>
                <c:pt idx="9">
                  <c:v>9</c:v>
                </c:pt>
                <c:pt idx="10">
                  <c:v>6</c:v>
                </c:pt>
              </c:numCache>
            </c:numRef>
          </c:val>
          <c:extLst>
            <c:ext xmlns:c16="http://schemas.microsoft.com/office/drawing/2014/chart" uri="{C3380CC4-5D6E-409C-BE32-E72D297353CC}">
              <c16:uniqueId val="{00000002-D6C5-411A-A815-D28926854BE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3491384"/>
        <c:crosses val="autoZero"/>
        <c:auto val="1"/>
        <c:lblAlgn val="ctr"/>
        <c:lblOffset val="100"/>
        <c:noMultiLvlLbl val="0"/>
      </c:catAx>
      <c:valAx>
        <c:axId val="433491384"/>
        <c:scaling>
          <c:orientation val="minMax"/>
          <c:max val="900"/>
        </c:scaling>
        <c:delete val="0"/>
        <c:axPos val="l"/>
        <c:majorGridlines>
          <c:spPr>
            <a:ln w="9525" cap="flat" cmpd="sng" algn="ctr">
              <a:solidFill>
                <a:schemeClr val="bg2">
                  <a:lumMod val="90000"/>
                </a:schemeClr>
              </a:solidFill>
              <a:round/>
            </a:ln>
            <a:effectLst/>
          </c:spPr>
        </c:majorGridlines>
        <c:numFmt formatCode="General"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3490400"/>
        <c:crosses val="autoZero"/>
        <c:crossBetween val="between"/>
      </c:valAx>
      <c:spPr>
        <a:noFill/>
        <a:ln>
          <a:noFill/>
        </a:ln>
        <a:effectLst/>
      </c:spPr>
    </c:plotArea>
    <c:legend>
      <c:legendPos val="l"/>
      <c:layout>
        <c:manualLayout>
          <c:xMode val="edge"/>
          <c:yMode val="edge"/>
          <c:x val="8.9555758977293842E-2"/>
          <c:y val="7.3092631892124976E-2"/>
          <c:w val="0.15742508535466182"/>
          <c:h val="0.21379262944418606"/>
        </c:manualLayout>
      </c:layout>
      <c:overlay val="1"/>
      <c:spPr>
        <a:solidFill>
          <a:schemeClr val="bg1"/>
        </a:solidFill>
        <a:ln>
          <a:solidFill>
            <a:schemeClr val="bg2">
              <a:lumMod val="90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883B6-AE63-45D0-A97F-9AF20020FD3A}"/>
              </a:ext>
            </a:extLst>
          </p:cNvPr>
          <p:cNvSpPr>
            <a:spLocks noGrp="1" noChangeArrowheads="1"/>
          </p:cNvSpPr>
          <p:nvPr>
            <p:ph type="hdr" sz="quarter"/>
          </p:nvPr>
        </p:nvSpPr>
        <p:spPr bwMode="auto">
          <a:xfrm>
            <a:off x="0" y="1"/>
            <a:ext cx="3078639" cy="512763"/>
          </a:xfrm>
          <a:prstGeom prst="rect">
            <a:avLst/>
          </a:prstGeom>
          <a:noFill/>
          <a:ln>
            <a:noFill/>
          </a:ln>
          <a:effectLst/>
        </p:spPr>
        <p:txBody>
          <a:bodyPr vert="horz" wrap="square" lIns="95458" tIns="47728" rIns="95458" bIns="47728"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r>
              <a:rPr lang="en-US" altLang="ja-JP"/>
              <a:t>Ⅱ</a:t>
            </a:r>
            <a:endParaRPr lang="en-US" altLang="ja-JP" dirty="0"/>
          </a:p>
        </p:txBody>
      </p:sp>
      <p:sp>
        <p:nvSpPr>
          <p:cNvPr id="93187" name="Rectangle 3">
            <a:extLst>
              <a:ext uri="{FF2B5EF4-FFF2-40B4-BE49-F238E27FC236}">
                <a16:creationId xmlns:a16="http://schemas.microsoft.com/office/drawing/2014/main" id="{27BE059D-2641-4EDF-A142-5B77512BD8F2}"/>
              </a:ext>
            </a:extLst>
          </p:cNvPr>
          <p:cNvSpPr>
            <a:spLocks noGrp="1" noChangeArrowheads="1"/>
          </p:cNvSpPr>
          <p:nvPr>
            <p:ph type="dt" sz="quarter" idx="1"/>
          </p:nvPr>
        </p:nvSpPr>
        <p:spPr bwMode="auto">
          <a:xfrm>
            <a:off x="4023838" y="1"/>
            <a:ext cx="3078639" cy="512763"/>
          </a:xfrm>
          <a:prstGeom prst="rect">
            <a:avLst/>
          </a:prstGeom>
          <a:noFill/>
          <a:ln>
            <a:noFill/>
          </a:ln>
          <a:effectLst/>
        </p:spPr>
        <p:txBody>
          <a:bodyPr vert="horz" wrap="square" lIns="95458" tIns="47728" rIns="95458" bIns="47728"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93188" name="Rectangle 4">
            <a:extLst>
              <a:ext uri="{FF2B5EF4-FFF2-40B4-BE49-F238E27FC236}">
                <a16:creationId xmlns:a16="http://schemas.microsoft.com/office/drawing/2014/main" id="{5AB494D0-EE22-4E74-A50F-7CADCF069E17}"/>
              </a:ext>
            </a:extLst>
          </p:cNvPr>
          <p:cNvSpPr>
            <a:spLocks noGrp="1" noChangeArrowheads="1"/>
          </p:cNvSpPr>
          <p:nvPr>
            <p:ph type="ftr" sz="quarter" idx="2"/>
          </p:nvPr>
        </p:nvSpPr>
        <p:spPr bwMode="auto">
          <a:xfrm>
            <a:off x="0" y="9720263"/>
            <a:ext cx="3078639" cy="512762"/>
          </a:xfrm>
          <a:prstGeom prst="rect">
            <a:avLst/>
          </a:prstGeom>
          <a:noFill/>
          <a:ln>
            <a:noFill/>
          </a:ln>
          <a:effectLst/>
        </p:spPr>
        <p:txBody>
          <a:bodyPr vert="horz" wrap="square" lIns="95458" tIns="47728" rIns="95458" bIns="47728"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93189" name="Rectangle 5">
            <a:extLst>
              <a:ext uri="{FF2B5EF4-FFF2-40B4-BE49-F238E27FC236}">
                <a16:creationId xmlns:a16="http://schemas.microsoft.com/office/drawing/2014/main" id="{76C2CAF8-13F1-4391-8D1C-CDE5752B9E63}"/>
              </a:ext>
            </a:extLst>
          </p:cNvPr>
          <p:cNvSpPr>
            <a:spLocks noGrp="1" noChangeArrowheads="1"/>
          </p:cNvSpPr>
          <p:nvPr>
            <p:ph type="sldNum" sz="quarter" idx="3"/>
          </p:nvPr>
        </p:nvSpPr>
        <p:spPr bwMode="auto">
          <a:xfrm>
            <a:off x="4023838" y="9720263"/>
            <a:ext cx="3078639" cy="512762"/>
          </a:xfrm>
          <a:prstGeom prst="rect">
            <a:avLst/>
          </a:prstGeom>
          <a:noFill/>
          <a:ln>
            <a:noFill/>
          </a:ln>
          <a:effectLst/>
        </p:spPr>
        <p:txBody>
          <a:bodyPr vert="horz" wrap="square" lIns="95458" tIns="47728" rIns="95458" bIns="47728"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59A62660-A0A0-48F3-8F3A-AD01031B9773}" type="slidenum">
              <a:rPr lang="en-US" altLang="ja-JP"/>
              <a:pPr>
                <a:defRPr/>
              </a:pPr>
              <a:t>‹#›</a:t>
            </a:fld>
            <a:endParaRPr lang="en-US" altLang="ja-JP"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2D766B-47F0-434A-8A9B-9E97AE3F9E35}"/>
              </a:ext>
            </a:extLst>
          </p:cNvPr>
          <p:cNvSpPr>
            <a:spLocks noGrp="1" noChangeArrowheads="1"/>
          </p:cNvSpPr>
          <p:nvPr>
            <p:ph type="hdr" sz="quarter"/>
          </p:nvPr>
        </p:nvSpPr>
        <p:spPr bwMode="auto">
          <a:xfrm>
            <a:off x="0" y="1"/>
            <a:ext cx="3078639" cy="512763"/>
          </a:xfrm>
          <a:prstGeom prst="rect">
            <a:avLst/>
          </a:prstGeom>
          <a:noFill/>
          <a:ln>
            <a:noFill/>
          </a:ln>
          <a:effectLst/>
        </p:spPr>
        <p:txBody>
          <a:bodyPr vert="horz" wrap="square" lIns="95458" tIns="47728" rIns="95458" bIns="47728"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中学生用モデルテキスト</a:t>
            </a:r>
            <a:r>
              <a:rPr lang="en-US" altLang="ja-JP"/>
              <a:t>Ⅱ</a:t>
            </a:r>
            <a:endParaRPr lang="en-US" altLang="ja-JP" dirty="0"/>
          </a:p>
        </p:txBody>
      </p:sp>
      <p:sp>
        <p:nvSpPr>
          <p:cNvPr id="34819" name="Rectangle 3">
            <a:extLst>
              <a:ext uri="{FF2B5EF4-FFF2-40B4-BE49-F238E27FC236}">
                <a16:creationId xmlns:a16="http://schemas.microsoft.com/office/drawing/2014/main" id="{628865BF-DA78-476D-AC6E-ED8EF33E2E53}"/>
              </a:ext>
            </a:extLst>
          </p:cNvPr>
          <p:cNvSpPr>
            <a:spLocks noGrp="1" noChangeArrowheads="1"/>
          </p:cNvSpPr>
          <p:nvPr>
            <p:ph type="dt" idx="1"/>
          </p:nvPr>
        </p:nvSpPr>
        <p:spPr bwMode="auto">
          <a:xfrm>
            <a:off x="4023838" y="1"/>
            <a:ext cx="3078639" cy="512763"/>
          </a:xfrm>
          <a:prstGeom prst="rect">
            <a:avLst/>
          </a:prstGeom>
          <a:noFill/>
          <a:ln>
            <a:noFill/>
          </a:ln>
          <a:effectLst/>
        </p:spPr>
        <p:txBody>
          <a:bodyPr vert="horz" wrap="square" lIns="95458" tIns="47728" rIns="95458" bIns="47728"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2052" name="Rectangle 4">
            <a:extLst>
              <a:ext uri="{FF2B5EF4-FFF2-40B4-BE49-F238E27FC236}">
                <a16:creationId xmlns:a16="http://schemas.microsoft.com/office/drawing/2014/main" id="{699E322D-9765-474B-AAF7-03C82B00AAD0}"/>
              </a:ext>
            </a:extLst>
          </p:cNvPr>
          <p:cNvSpPr>
            <a:spLocks noGrp="1" noRot="1" noChangeAspect="1" noChangeArrowheads="1" noTextEdit="1"/>
          </p:cNvSpPr>
          <p:nvPr>
            <p:ph type="sldImg" idx="2"/>
          </p:nvPr>
        </p:nvSpPr>
        <p:spPr bwMode="auto">
          <a:xfrm>
            <a:off x="992188" y="766763"/>
            <a:ext cx="5119687"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56D2DB0B-92D1-4811-BF85-9872F72F269F}"/>
              </a:ext>
            </a:extLst>
          </p:cNvPr>
          <p:cNvSpPr>
            <a:spLocks noGrp="1" noChangeArrowheads="1"/>
          </p:cNvSpPr>
          <p:nvPr>
            <p:ph type="body" sz="quarter" idx="3"/>
          </p:nvPr>
        </p:nvSpPr>
        <p:spPr bwMode="auto">
          <a:xfrm>
            <a:off x="710089" y="4860928"/>
            <a:ext cx="5683886" cy="4606925"/>
          </a:xfrm>
          <a:prstGeom prst="rect">
            <a:avLst/>
          </a:prstGeom>
          <a:noFill/>
          <a:ln>
            <a:noFill/>
          </a:ln>
          <a:effectLst/>
        </p:spPr>
        <p:txBody>
          <a:bodyPr vert="horz" wrap="square" lIns="95458" tIns="47728" rIns="95458" bIns="47728"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34822" name="Rectangle 6">
            <a:extLst>
              <a:ext uri="{FF2B5EF4-FFF2-40B4-BE49-F238E27FC236}">
                <a16:creationId xmlns:a16="http://schemas.microsoft.com/office/drawing/2014/main" id="{433FDCF2-B99C-42E1-B6B1-6AAD9D8F08A0}"/>
              </a:ext>
            </a:extLst>
          </p:cNvPr>
          <p:cNvSpPr>
            <a:spLocks noGrp="1" noChangeArrowheads="1"/>
          </p:cNvSpPr>
          <p:nvPr>
            <p:ph type="ftr" sz="quarter" idx="4"/>
          </p:nvPr>
        </p:nvSpPr>
        <p:spPr bwMode="auto">
          <a:xfrm>
            <a:off x="0" y="9720263"/>
            <a:ext cx="3078639" cy="512762"/>
          </a:xfrm>
          <a:prstGeom prst="rect">
            <a:avLst/>
          </a:prstGeom>
          <a:noFill/>
          <a:ln>
            <a:noFill/>
          </a:ln>
          <a:effectLst/>
        </p:spPr>
        <p:txBody>
          <a:bodyPr vert="horz" wrap="square" lIns="95458" tIns="47728" rIns="95458" bIns="47728"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34823" name="Rectangle 7">
            <a:extLst>
              <a:ext uri="{FF2B5EF4-FFF2-40B4-BE49-F238E27FC236}">
                <a16:creationId xmlns:a16="http://schemas.microsoft.com/office/drawing/2014/main" id="{6AD4657E-74EE-491D-AA5E-849EEB35C5AA}"/>
              </a:ext>
            </a:extLst>
          </p:cNvPr>
          <p:cNvSpPr>
            <a:spLocks noGrp="1" noChangeArrowheads="1"/>
          </p:cNvSpPr>
          <p:nvPr>
            <p:ph type="sldNum" sz="quarter" idx="5"/>
          </p:nvPr>
        </p:nvSpPr>
        <p:spPr bwMode="auto">
          <a:xfrm>
            <a:off x="4023838" y="9720263"/>
            <a:ext cx="3078639" cy="512762"/>
          </a:xfrm>
          <a:prstGeom prst="rect">
            <a:avLst/>
          </a:prstGeom>
          <a:noFill/>
          <a:ln>
            <a:noFill/>
          </a:ln>
          <a:effectLst/>
        </p:spPr>
        <p:txBody>
          <a:bodyPr vert="horz" wrap="square" lIns="95458" tIns="47728" rIns="95458" bIns="47728"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F287638C-EE3C-4613-9489-9E861D64744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このテキストでは、</a:t>
            </a:r>
            <a:r>
              <a:rPr lang="en-US" altLang="ja-JP" dirty="0"/>
              <a:t>『</a:t>
            </a:r>
            <a:r>
              <a:rPr lang="ja-JP" altLang="en-US" dirty="0"/>
              <a:t>納税者意識の醸成</a:t>
            </a:r>
            <a:r>
              <a:rPr lang="en-US" altLang="ja-JP" dirty="0"/>
              <a:t>』</a:t>
            </a:r>
            <a:r>
              <a:rPr lang="ja-JP" altLang="en-US" dirty="0"/>
              <a:t>を目標としています。</a:t>
            </a:r>
            <a:endParaRPr lang="en-US" altLang="ja-JP" dirty="0"/>
          </a:p>
          <a:p>
            <a:pPr eaLnBrk="1" hangingPunct="1"/>
            <a:r>
              <a:rPr lang="ja-JP" altLang="en-US" dirty="0"/>
              <a:t>納税の義務だけでなく、主権者として税金の使い道を考えられるような授業を目指しましょう。</a:t>
            </a:r>
            <a:endParaRPr lang="en-US" altLang="ja-JP" dirty="0"/>
          </a:p>
          <a:p>
            <a:pPr eaLnBrk="1" hangingPunct="1"/>
            <a:endParaRPr lang="en-US" altLang="ja-JP" dirty="0"/>
          </a:p>
          <a:p>
            <a:pPr eaLnBrk="1" hangingPunct="1"/>
            <a:r>
              <a:rPr lang="ja-JP" altLang="en-US" dirty="0"/>
              <a:t>内容にボリュームがあるため時間がないときは、何を省くのかあらかじめ予定しておきましょう。</a:t>
            </a:r>
            <a:endParaRPr lang="en-US" altLang="ja-JP" dirty="0"/>
          </a:p>
          <a:p>
            <a:pPr eaLnBrk="1" hangingPunct="1"/>
            <a:r>
              <a:rPr lang="ja-JP" altLang="en-US" dirty="0"/>
              <a:t>（例えば、日本の財政の部分）</a:t>
            </a:r>
            <a:endParaRPr lang="en-US" altLang="ja-JP" dirty="0"/>
          </a:p>
          <a:p>
            <a:pPr eaLnBrk="1" hangingPunct="1"/>
            <a:r>
              <a:rPr lang="ja-JP" altLang="en-US" dirty="0"/>
              <a:t>無理に全てを説明する必要はありませんので、時間に余裕を持った構成にしましょう。</a:t>
            </a:r>
            <a:endParaRPr lang="en-US" altLang="ja-JP" dirty="0"/>
          </a:p>
          <a:p>
            <a:pPr eaLnBrk="1" hangingPunct="1"/>
            <a:r>
              <a:rPr lang="ja-JP" altLang="en-US" dirty="0"/>
              <a:t>また、自分の言葉で伝えることで、子供たちに伝わります。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みなさん、こんにちは。</a:t>
            </a:r>
            <a:endParaRPr lang="en-US" altLang="ja-JP" dirty="0"/>
          </a:p>
          <a:p>
            <a:pPr eaLnBrk="1" hangingPunct="1"/>
            <a:r>
              <a:rPr lang="ja-JP" altLang="en-US" dirty="0"/>
              <a:t>私は、税理士の○○○○といいます。</a:t>
            </a:r>
            <a:endParaRPr lang="en-US" altLang="ja-JP" dirty="0"/>
          </a:p>
          <a:p>
            <a:pPr eaLnBrk="1" hangingPunct="1"/>
            <a:r>
              <a:rPr lang="ja-JP" altLang="en-US" dirty="0"/>
              <a:t>今日は、みなさんと一緒に税金について考えようと思い、近畿税理士会から来ました。</a:t>
            </a:r>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1</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7960407-E615-455B-9C68-B73B203BEE30}"/>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51436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8132">
              <a:defRPr/>
            </a:pPr>
            <a:r>
              <a:rPr lang="en-US" altLang="ja-JP" dirty="0">
                <a:solidFill>
                  <a:srgbClr val="000000"/>
                </a:solidFill>
              </a:rPr>
              <a:t>【</a:t>
            </a:r>
            <a:r>
              <a:rPr lang="ja-JP" altLang="en-US" dirty="0">
                <a:solidFill>
                  <a:srgbClr val="000000"/>
                </a:solidFill>
              </a:rPr>
              <a:t>コメント例</a:t>
            </a:r>
            <a:r>
              <a:rPr lang="en-US" altLang="ja-JP" dirty="0">
                <a:solidFill>
                  <a:srgbClr val="000000"/>
                </a:solidFill>
              </a:rPr>
              <a:t>】</a:t>
            </a:r>
          </a:p>
          <a:p>
            <a:pPr defTabSz="958132">
              <a:defRPr/>
            </a:pPr>
            <a:r>
              <a:rPr lang="ja-JP" altLang="en-US" dirty="0">
                <a:solidFill>
                  <a:srgbClr val="000000"/>
                </a:solidFill>
              </a:rPr>
              <a:t>現在、税金を決める仕組みはこのようになっています。</a:t>
            </a:r>
            <a:endParaRPr lang="en-US" altLang="ja-JP" dirty="0">
              <a:solidFill>
                <a:srgbClr val="000000"/>
              </a:solidFill>
            </a:endParaRPr>
          </a:p>
          <a:p>
            <a:pPr defTabSz="958132">
              <a:defRPr/>
            </a:pPr>
            <a:endParaRPr lang="en-US" altLang="ja-JP" dirty="0">
              <a:solidFill>
                <a:srgbClr val="000000"/>
              </a:solidFill>
            </a:endParaRPr>
          </a:p>
          <a:p>
            <a:pPr defTabSz="958132">
              <a:defRPr/>
            </a:pPr>
            <a:r>
              <a:rPr lang="ja-JP" altLang="en-US" dirty="0">
                <a:solidFill>
                  <a:srgbClr val="000000"/>
                </a:solidFill>
              </a:rPr>
              <a:t>①国民が選挙で国会議員を選出します。</a:t>
            </a:r>
            <a:endParaRPr lang="en-US" altLang="ja-JP" dirty="0">
              <a:solidFill>
                <a:srgbClr val="000000"/>
              </a:solidFill>
            </a:endParaRPr>
          </a:p>
          <a:p>
            <a:pPr defTabSz="958132">
              <a:defRPr/>
            </a:pPr>
            <a:r>
              <a:rPr lang="ja-JP" altLang="en-US" dirty="0">
                <a:solidFill>
                  <a:srgbClr val="000000"/>
                </a:solidFill>
              </a:rPr>
              <a:t>②選挙で選ばれた人（国会議員）が、国会で法律を作ります。</a:t>
            </a:r>
            <a:endParaRPr lang="en-US" altLang="ja-JP" dirty="0">
              <a:solidFill>
                <a:srgbClr val="000000"/>
              </a:solidFill>
            </a:endParaRPr>
          </a:p>
          <a:p>
            <a:pPr defTabSz="958132">
              <a:defRPr/>
            </a:pPr>
            <a:r>
              <a:rPr lang="ja-JP" altLang="en-US" dirty="0">
                <a:solidFill>
                  <a:srgbClr val="000000"/>
                </a:solidFill>
              </a:rPr>
              <a:t>③法律で決められたこと基づいて、私たちは税金を納めます。</a:t>
            </a:r>
            <a:endParaRPr lang="en-US" altLang="ja-JP" dirty="0">
              <a:solidFill>
                <a:srgbClr val="000000"/>
              </a:solidFill>
            </a:endParaRPr>
          </a:p>
          <a:p>
            <a:pPr defTabSz="958132">
              <a:defRPr/>
            </a:pPr>
            <a:endParaRPr lang="en-US" altLang="ja-JP" dirty="0">
              <a:solidFill>
                <a:srgbClr val="000000"/>
              </a:solidFill>
            </a:endParaRPr>
          </a:p>
          <a:p>
            <a:pPr defTabSz="958132">
              <a:defRPr/>
            </a:pPr>
            <a:r>
              <a:rPr lang="ja-JP" altLang="en-US" dirty="0">
                <a:solidFill>
                  <a:srgbClr val="000000"/>
                </a:solidFill>
              </a:rPr>
              <a:t>国民の代表である国会議員が税金のルールである「税法」を決める、ということは、つまり税金は国民が決めたルールということになります。</a:t>
            </a:r>
            <a:endParaRPr lang="en-US" altLang="ja-JP" dirty="0">
              <a:solidFill>
                <a:srgbClr val="000000"/>
              </a:solidFill>
            </a:endParaRPr>
          </a:p>
          <a:p>
            <a:pPr defTabSz="958132">
              <a:defRPr/>
            </a:pPr>
            <a:endParaRPr lang="en-US" altLang="ja-JP" dirty="0">
              <a:solidFill>
                <a:srgbClr val="000000"/>
              </a:solidFill>
            </a:endParaRPr>
          </a:p>
          <a:p>
            <a:pPr defTabSz="958132">
              <a:defRPr/>
            </a:pPr>
            <a:r>
              <a:rPr lang="ja-JP" altLang="en-US" dirty="0">
                <a:solidFill>
                  <a:srgbClr val="000000"/>
                </a:solidFill>
              </a:rPr>
              <a:t>税金に関することは「法律」で定められたものでなくてはいけません。</a:t>
            </a:r>
            <a:endParaRPr lang="en-US" altLang="ja-JP" dirty="0">
              <a:solidFill>
                <a:srgbClr val="000000"/>
              </a:solidFill>
            </a:endParaRPr>
          </a:p>
          <a:p>
            <a:pPr defTabSz="958132">
              <a:defRPr/>
            </a:pPr>
            <a:r>
              <a:rPr lang="ja-JP" altLang="en-US" dirty="0">
                <a:solidFill>
                  <a:srgbClr val="000000"/>
                </a:solidFill>
              </a:rPr>
              <a:t>「租税法律主義」と言います。</a:t>
            </a:r>
            <a:endParaRPr lang="en-US" altLang="ja-JP" dirty="0">
              <a:solidFill>
                <a:srgbClr val="000000"/>
              </a:solidFill>
            </a:endParaRPr>
          </a:p>
          <a:p>
            <a:pPr defTabSz="958132">
              <a:defRPr/>
            </a:pPr>
            <a:r>
              <a:rPr lang="ja-JP" altLang="en-US" dirty="0">
                <a:solidFill>
                  <a:srgbClr val="000000"/>
                </a:solidFill>
              </a:rPr>
              <a:t>ボストン茶会事件のときの「代表なくして課税なし」と似た意味ですね。</a:t>
            </a:r>
            <a:endParaRPr lang="en-US" altLang="ja-JP" dirty="0">
              <a:solidFill>
                <a:srgbClr val="000000"/>
              </a:solidFill>
            </a:endParaRPr>
          </a:p>
          <a:p>
            <a:pPr defTabSz="958132">
              <a:defRPr/>
            </a:pPr>
            <a:endParaRPr lang="en-US" altLang="ja-JP" dirty="0">
              <a:solidFill>
                <a:srgbClr val="000000"/>
              </a:solidFill>
            </a:endParaRPr>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10</a:t>
            </a:fld>
            <a:endParaRPr lang="en-US" altLang="ja-JP" dirty="0"/>
          </a:p>
        </p:txBody>
      </p:sp>
    </p:spTree>
    <p:extLst>
      <p:ext uri="{BB962C8B-B14F-4D97-AF65-F5344CB8AC3E}">
        <p14:creationId xmlns:p14="http://schemas.microsoft.com/office/powerpoint/2010/main" val="735169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中学生のなじみのある消費税を取り上げます。</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（生徒たちから、消費税と回答を得てから）</a:t>
            </a:r>
            <a:endParaRPr lang="en-US" altLang="ja-JP" dirty="0"/>
          </a:p>
          <a:p>
            <a:pPr eaLnBrk="1" hangingPunct="1"/>
            <a:r>
              <a:rPr lang="ja-JP" altLang="en-US" dirty="0"/>
              <a:t>そうですね。</a:t>
            </a:r>
            <a:endParaRPr lang="en-US" altLang="ja-JP" dirty="0"/>
          </a:p>
          <a:p>
            <a:pPr eaLnBrk="1" hangingPunct="1"/>
            <a:r>
              <a:rPr lang="ja-JP" altLang="en-US" dirty="0"/>
              <a:t>消費税はモノを買った時、中学生のみなさんも支払いますね。</a:t>
            </a:r>
            <a:endParaRPr lang="en-US" altLang="ja-JP" dirty="0"/>
          </a:p>
          <a:p>
            <a:pPr eaLnBrk="1" hangingPunct="1"/>
            <a:r>
              <a:rPr lang="ja-JP" altLang="en-US" dirty="0"/>
              <a:t>皆おなじ税率で支払う税金です。</a:t>
            </a:r>
            <a:endParaRPr lang="en-US" altLang="ja-JP" dirty="0"/>
          </a:p>
          <a:p>
            <a:pPr eaLnBrk="1" hangingPunct="1"/>
            <a:endParaRPr lang="en-US" altLang="ja-JP" dirty="0"/>
          </a:p>
          <a:p>
            <a:pPr eaLnBrk="1" hangingPunct="1"/>
            <a:r>
              <a:rPr lang="ja-JP" altLang="en-US" dirty="0"/>
              <a:t>他にはどんな税金があるのかな？</a:t>
            </a:r>
            <a:endParaRPr lang="en-US" altLang="ja-JP" dirty="0"/>
          </a:p>
          <a:p>
            <a:pPr eaLnBrk="1" hangingPunct="1"/>
            <a:r>
              <a:rPr lang="ja-JP" altLang="en-US" dirty="0"/>
              <a:t>（→挙手を促します。）</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11</a:t>
            </a:fld>
            <a:endParaRPr lang="en-US" altLang="ja-JP" dirty="0"/>
          </a:p>
        </p:txBody>
      </p:sp>
      <p:sp>
        <p:nvSpPr>
          <p:cNvPr id="5" name="ヘッダー プレースホルダー 4">
            <a:extLst>
              <a:ext uri="{FF2B5EF4-FFF2-40B4-BE49-F238E27FC236}">
                <a16:creationId xmlns:a16="http://schemas.microsoft.com/office/drawing/2014/main" id="{AEF64E94-FD9F-45E2-B841-AC10DE63C0D2}"/>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11978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en-US" altLang="ja-JP" dirty="0"/>
              <a:t>50</a:t>
            </a:r>
            <a:r>
              <a:rPr kumimoji="1" lang="ja-JP" altLang="en-US" dirty="0"/>
              <a:t>種類の税があるのはなぜでしょうか？</a:t>
            </a:r>
            <a:endParaRPr kumimoji="1" lang="en-US" altLang="ja-JP" dirty="0"/>
          </a:p>
          <a:p>
            <a:endParaRPr kumimoji="1" lang="en-US" altLang="ja-JP" dirty="0"/>
          </a:p>
          <a:p>
            <a:r>
              <a:rPr kumimoji="1" lang="ja-JP" altLang="en-US" dirty="0"/>
              <a:t>このようないろいろな考え方で税を集めて、できるだけ「公平」な社会を実現しようとしています。</a:t>
            </a:r>
            <a:endParaRPr kumimoji="1" lang="en-US" altLang="ja-JP" dirty="0"/>
          </a:p>
          <a:p>
            <a:r>
              <a:rPr kumimoji="1" lang="ja-JP" altLang="en-US" dirty="0"/>
              <a:t>（１）所得税等（所得税・相続税・贈与税等）</a:t>
            </a:r>
            <a:endParaRPr kumimoji="1" lang="en-US" altLang="ja-JP" dirty="0"/>
          </a:p>
          <a:p>
            <a:r>
              <a:rPr kumimoji="1" lang="ja-JP" altLang="en-US" dirty="0"/>
              <a:t>　　所得・財産が多い人には、より高い税率で負担してもらい、所得・財産の少ない人には低い税率で負担してもらう。負担する能力に応じて税率が変わります。一定の金額に満たない場合には、所得税を負担しなくてもよいことになっています。</a:t>
            </a:r>
            <a:endParaRPr kumimoji="1" lang="en-US" altLang="ja-JP" dirty="0"/>
          </a:p>
          <a:p>
            <a:r>
              <a:rPr kumimoji="1" lang="ja-JP" altLang="en-US" dirty="0"/>
              <a:t>　　</a:t>
            </a:r>
            <a:endParaRPr kumimoji="1" lang="en-US" altLang="ja-JP" dirty="0"/>
          </a:p>
          <a:p>
            <a:r>
              <a:rPr kumimoji="1" lang="ja-JP" altLang="en-US" dirty="0"/>
              <a:t>（２）固定資産税等（固定資産税・自動車税・酒税・たばこ税）</a:t>
            </a:r>
            <a:endParaRPr kumimoji="1" lang="en-US" altLang="ja-JP" dirty="0"/>
          </a:p>
          <a:p>
            <a:r>
              <a:rPr kumimoji="1" lang="ja-JP" altLang="en-US" dirty="0"/>
              <a:t>　　　持っている人が負担する・お酒を飲む人・たばこを吸う人が負担する税金です。</a:t>
            </a:r>
            <a:endParaRPr kumimoji="1" lang="en-US" altLang="ja-JP" dirty="0"/>
          </a:p>
          <a:p>
            <a:endParaRPr kumimoji="1" lang="en-US" altLang="ja-JP" dirty="0"/>
          </a:p>
          <a:p>
            <a:r>
              <a:rPr kumimoji="1" lang="ja-JP" altLang="en-US" dirty="0"/>
              <a:t>（３）消費税等</a:t>
            </a:r>
            <a:endParaRPr kumimoji="1" lang="en-US" altLang="ja-JP" dirty="0"/>
          </a:p>
          <a:p>
            <a:r>
              <a:rPr kumimoji="1" lang="ja-JP" altLang="en-US" dirty="0"/>
              <a:t>　　　同じ金額のモノやサービスに対して同じ税率で負担する税金。</a:t>
            </a:r>
            <a:endParaRPr kumimoji="1" lang="en-US" altLang="ja-JP" dirty="0"/>
          </a:p>
          <a:p>
            <a:endParaRPr kumimoji="1" lang="en-US" altLang="ja-JP" dirty="0"/>
          </a:p>
          <a:p>
            <a:r>
              <a:rPr kumimoji="1" lang="ja-JP" altLang="en-US" dirty="0"/>
              <a:t>（４）法人税等</a:t>
            </a:r>
            <a:endParaRPr kumimoji="1" lang="en-US" altLang="ja-JP" dirty="0"/>
          </a:p>
          <a:p>
            <a:r>
              <a:rPr kumimoji="1" lang="ja-JP" altLang="en-US" dirty="0"/>
              <a:t>　　　会社の利益に対して同じ税率で集める税金です。</a:t>
            </a:r>
            <a:endParaRPr kumimoji="1" lang="en-US" altLang="ja-JP" dirty="0"/>
          </a:p>
          <a:p>
            <a:endParaRPr kumimoji="1" lang="en-US" altLang="ja-JP" dirty="0"/>
          </a:p>
          <a:p>
            <a:r>
              <a:rPr kumimoji="1" lang="ja-JP" altLang="en-US" dirty="0"/>
              <a:t>多くの種類の税金によって、公平な社会を実現しています。</a:t>
            </a:r>
            <a:endParaRPr kumimoji="1" lang="en-US" altLang="ja-JP" dirty="0"/>
          </a:p>
          <a:p>
            <a:endParaRPr kumimoji="1" lang="en-US" altLang="ja-JP" dirty="0"/>
          </a:p>
          <a:p>
            <a:endParaRPr kumimoji="1" lang="en-US" altLang="ja-JP" dirty="0"/>
          </a:p>
          <a:p>
            <a:r>
              <a:rPr kumimoji="1" lang="ja-JP" altLang="en-US" dirty="0"/>
              <a:t>　　　</a:t>
            </a:r>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12</a:t>
            </a:fld>
            <a:endParaRPr lang="en-US" altLang="ja-JP" dirty="0"/>
          </a:p>
        </p:txBody>
      </p:sp>
    </p:spTree>
    <p:extLst>
      <p:ext uri="{BB962C8B-B14F-4D97-AF65-F5344CB8AC3E}">
        <p14:creationId xmlns:p14="http://schemas.microsoft.com/office/powerpoint/2010/main" val="1094611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平等</a:t>
            </a:r>
            <a:r>
              <a:rPr kumimoji="1" lang="en-US" altLang="ja-JP" dirty="0"/>
              <a:t>』</a:t>
            </a:r>
            <a:r>
              <a:rPr kumimoji="1" lang="ja-JP" altLang="en-US" dirty="0"/>
              <a:t>と</a:t>
            </a:r>
            <a:r>
              <a:rPr kumimoji="1" lang="en-US" altLang="ja-JP" dirty="0"/>
              <a:t>『</a:t>
            </a:r>
            <a:r>
              <a:rPr kumimoji="1" lang="ja-JP" altLang="en-US" dirty="0"/>
              <a:t>公平</a:t>
            </a:r>
            <a:r>
              <a:rPr kumimoji="1" lang="en-US" altLang="ja-JP" dirty="0"/>
              <a:t>』</a:t>
            </a:r>
            <a:r>
              <a:rPr kumimoji="1" lang="ja-JP" altLang="en-US" dirty="0"/>
              <a:t>の違いについて、説明します。</a:t>
            </a:r>
            <a:endParaRPr kumimoji="1" lang="en-US" altLang="ja-JP" dirty="0"/>
          </a:p>
          <a:p>
            <a:endParaRPr kumimoji="1" lang="en-US" altLang="ja-JP" dirty="0"/>
          </a:p>
          <a:p>
            <a:r>
              <a:rPr kumimoji="1" lang="ja-JP" altLang="en-US" dirty="0"/>
              <a:t>相手の立場を考えることが、</a:t>
            </a:r>
            <a:r>
              <a:rPr kumimoji="1" lang="en-US" altLang="ja-JP" dirty="0"/>
              <a:t>『</a:t>
            </a:r>
            <a:r>
              <a:rPr kumimoji="1" lang="ja-JP" altLang="en-US" dirty="0"/>
              <a:t>公平</a:t>
            </a:r>
            <a:r>
              <a:rPr kumimoji="1" lang="en-US" altLang="ja-JP" dirty="0"/>
              <a:t>』</a:t>
            </a:r>
            <a:r>
              <a:rPr kumimoji="1" lang="ja-JP" altLang="en-US" dirty="0"/>
              <a:t>につながります。</a:t>
            </a:r>
            <a:endParaRPr kumimoji="1" lang="en-US" altLang="ja-JP" dirty="0"/>
          </a:p>
          <a:p>
            <a:r>
              <a:rPr kumimoji="1" lang="ja-JP" altLang="en-US" dirty="0"/>
              <a:t>尺度で変わりますが、お互いが納得することではないでしょうか。</a:t>
            </a:r>
            <a:endParaRPr kumimoji="1" lang="en-US" altLang="ja-JP" dirty="0"/>
          </a:p>
          <a:p>
            <a:endParaRPr kumimoji="1" lang="en-US" altLang="ja-JP" dirty="0"/>
          </a:p>
          <a:p>
            <a:r>
              <a:rPr kumimoji="1" lang="ja-JP" altLang="en-US" dirty="0"/>
              <a:t>子ども達に、より分かりやすい例えがあれば、それを使用しても構いません。</a:t>
            </a:r>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13</a:t>
            </a:fld>
            <a:endParaRPr lang="en-US" altLang="ja-JP" dirty="0"/>
          </a:p>
        </p:txBody>
      </p:sp>
      <p:sp>
        <p:nvSpPr>
          <p:cNvPr id="5" name="ヘッダー プレースホルダー 4">
            <a:extLst>
              <a:ext uri="{FF2B5EF4-FFF2-40B4-BE49-F238E27FC236}">
                <a16:creationId xmlns:a16="http://schemas.microsoft.com/office/drawing/2014/main" id="{AC160E8A-14D2-49AE-B9C7-DDC356843D68}"/>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50909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テーマ１のまとめ。</a:t>
            </a:r>
            <a:endParaRPr lang="en-US" altLang="ja-JP" dirty="0"/>
          </a:p>
          <a:p>
            <a:pPr eaLnBrk="1" hangingPunct="1"/>
            <a:r>
              <a:rPr lang="ja-JP" altLang="en-US" dirty="0"/>
              <a:t>ここまでの学習内容をまとめます。</a:t>
            </a:r>
            <a:endParaRPr lang="en-US" altLang="ja-JP" dirty="0"/>
          </a:p>
          <a:p>
            <a:pPr eaLnBrk="1" hangingPunct="1"/>
            <a:endParaRPr lang="en-US" altLang="ja-JP" dirty="0"/>
          </a:p>
          <a:p>
            <a:pPr defTabSz="982488" eaLnBrk="1" hangingPunct="1">
              <a:defRPr/>
            </a:pPr>
            <a:r>
              <a:rPr lang="en-US" altLang="ja-JP" dirty="0"/>
              <a:t>【</a:t>
            </a:r>
            <a:r>
              <a:rPr lang="ja-JP" altLang="en-US" dirty="0"/>
              <a:t>コメント例</a:t>
            </a:r>
            <a:r>
              <a:rPr lang="en-US" altLang="ja-JP" dirty="0"/>
              <a:t>】</a:t>
            </a:r>
          </a:p>
          <a:p>
            <a:pPr defTabSz="982488" eaLnBrk="1" hangingPunct="1">
              <a:defRPr/>
            </a:pPr>
            <a:r>
              <a:rPr lang="ja-JP" altLang="en-US" dirty="0"/>
              <a:t>国民に主権があるということは「自由」が認められるということでもあります。</a:t>
            </a:r>
            <a:endParaRPr lang="en-US" altLang="ja-JP" dirty="0"/>
          </a:p>
          <a:p>
            <a:pPr defTabSz="982488" eaLnBrk="1" hangingPunct="1">
              <a:defRPr/>
            </a:pPr>
            <a:r>
              <a:rPr lang="ja-JP" altLang="en-US" dirty="0"/>
              <a:t>今の私たちにとって当たり前のこの「自由」な生活。</a:t>
            </a:r>
            <a:endParaRPr lang="en-US" altLang="ja-JP" dirty="0"/>
          </a:p>
          <a:p>
            <a:pPr defTabSz="982488" eaLnBrk="1" hangingPunct="1">
              <a:defRPr/>
            </a:pPr>
            <a:r>
              <a:rPr lang="ja-JP" altLang="en-US" dirty="0"/>
              <a:t>昔は「自由」が認められず「自由」を求めて多くの人々が立ち上がり、戦ってきた・・・</a:t>
            </a:r>
            <a:endParaRPr lang="en-US" altLang="ja-JP" dirty="0"/>
          </a:p>
          <a:p>
            <a:pPr defTabSz="982488" eaLnBrk="1" hangingPunct="1">
              <a:defRPr/>
            </a:pPr>
            <a:r>
              <a:rPr lang="ja-JP" altLang="en-US" dirty="0"/>
              <a:t>こういう歴史を経て、手にしたものなのです。</a:t>
            </a:r>
            <a:endParaRPr lang="en-US" altLang="ja-JP" dirty="0"/>
          </a:p>
          <a:p>
            <a:pPr defTabSz="982488" eaLnBrk="1" hangingPunct="1">
              <a:defRPr/>
            </a:pPr>
            <a:r>
              <a:rPr lang="ja-JP" altLang="en-US" dirty="0"/>
              <a:t>このように「取られる税」から「私たちの税」へと変わりました。</a:t>
            </a:r>
            <a:endParaRPr lang="en-US" altLang="ja-JP" dirty="0"/>
          </a:p>
          <a:p>
            <a:pPr defTabSz="982488" eaLnBrk="1" hangingPunct="1">
              <a:defRPr/>
            </a:pPr>
            <a:endParaRPr lang="en-US" altLang="ja-JP" dirty="0"/>
          </a:p>
          <a:p>
            <a:pPr defTabSz="982488" eaLnBrk="1" hangingPunct="1">
              <a:defRPr/>
            </a:pPr>
            <a:r>
              <a:rPr lang="ja-JP" altLang="en-US" dirty="0"/>
              <a:t>一人一人が民主主義国家の主権者として自覚を持ちましょう。</a:t>
            </a:r>
            <a:endParaRPr lang="en-US" altLang="ja-JP" dirty="0"/>
          </a:p>
        </p:txBody>
      </p:sp>
      <p:sp>
        <p:nvSpPr>
          <p:cNvPr id="4" name="スライド番号プレースホルダー 3"/>
          <p:cNvSpPr>
            <a:spLocks noGrp="1"/>
          </p:cNvSpPr>
          <p:nvPr>
            <p:ph type="sldNum" sz="quarter" idx="5"/>
          </p:nvPr>
        </p:nvSpPr>
        <p:spPr/>
        <p:txBody>
          <a:bodyPr/>
          <a:lstStyle/>
          <a:p>
            <a:pPr defTabSz="947903">
              <a:defRPr/>
            </a:pPr>
            <a:fld id="{F8167E46-508C-4F62-8925-0B78E27219D7}" type="slidenum">
              <a:rPr lang="en-US" altLang="ja-JP" sz="1200">
                <a:solidFill>
                  <a:srgbClr val="000000"/>
                </a:solidFill>
                <a:latin typeface="Arial" charset="0"/>
              </a:rPr>
              <a:pPr defTabSz="947903">
                <a:defRPr/>
              </a:pPr>
              <a:t>14</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414A53F-CA8F-4F26-BB55-0E5977FEC0A3}"/>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76497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defRPr/>
            </a:pPr>
            <a:r>
              <a:rPr lang="ja-JP" altLang="en-US" u="sng" dirty="0">
                <a:effectLst>
                  <a:outerShdw blurRad="38100" dist="38100" dir="2700000" algn="tl">
                    <a:srgbClr val="000000">
                      <a:alpha val="43137"/>
                    </a:srgbClr>
                  </a:outerShdw>
                </a:effectLst>
              </a:rPr>
              <a:t>ここまでで</a:t>
            </a:r>
            <a:r>
              <a:rPr lang="en-US" altLang="ja-JP" u="sng" dirty="0">
                <a:effectLst>
                  <a:outerShdw blurRad="38100" dist="38100" dir="2700000" algn="tl">
                    <a:srgbClr val="000000">
                      <a:alpha val="43137"/>
                    </a:srgbClr>
                  </a:outerShdw>
                </a:effectLst>
              </a:rPr>
              <a:t>20</a:t>
            </a:r>
            <a:r>
              <a:rPr lang="ja-JP" altLang="en-US" u="sng" dirty="0">
                <a:effectLst>
                  <a:outerShdw blurRad="38100" dist="38100" dir="2700000" algn="tl">
                    <a:srgbClr val="000000">
                      <a:alpha val="43137"/>
                    </a:srgbClr>
                  </a:outerShdw>
                </a:effectLst>
              </a:rPr>
              <a:t>分経過</a:t>
            </a:r>
            <a:endParaRPr lang="en-US" altLang="ja-JP" u="sng" dirty="0">
              <a:effectLst>
                <a:outerShdw blurRad="38100" dist="38100" dir="2700000" algn="tl">
                  <a:srgbClr val="000000">
                    <a:alpha val="43137"/>
                  </a:srgbClr>
                </a:outerShdw>
              </a:effectLst>
            </a:endParaRPr>
          </a:p>
          <a:p>
            <a:pPr eaLnBrk="1" hangingPunct="1">
              <a:defRPr/>
            </a:pPr>
            <a:endParaRPr lang="en-US" altLang="ja-JP" u="sng" dirty="0">
              <a:effectLst>
                <a:outerShdw blurRad="38100" dist="38100" dir="2700000" algn="tl">
                  <a:srgbClr val="000000">
                    <a:alpha val="43137"/>
                  </a:srgbClr>
                </a:outerShdw>
              </a:effectLst>
            </a:endParaRPr>
          </a:p>
          <a:p>
            <a:pPr eaLnBrk="1" hangingPunct="1">
              <a:defRPr/>
            </a:pPr>
            <a:r>
              <a:rPr lang="en-US" altLang="ja-JP" dirty="0">
                <a:effectLst>
                  <a:outerShdw blurRad="38100" dist="38100" dir="2700000" algn="tl">
                    <a:srgbClr val="000000">
                      <a:alpha val="43137"/>
                    </a:srgbClr>
                  </a:outerShdw>
                </a:effectLst>
              </a:rPr>
              <a:t>【</a:t>
            </a:r>
            <a:r>
              <a:rPr lang="ja-JP" altLang="en-US" dirty="0">
                <a:effectLst>
                  <a:outerShdw blurRad="38100" dist="38100" dir="2700000" algn="tl">
                    <a:srgbClr val="000000">
                      <a:alpha val="43137"/>
                    </a:srgbClr>
                  </a:outerShdw>
                </a:effectLst>
              </a:rPr>
              <a:t>コメント例</a:t>
            </a:r>
            <a:r>
              <a:rPr lang="en-US" altLang="ja-JP" dirty="0">
                <a:effectLst>
                  <a:outerShdw blurRad="38100" dist="38100" dir="2700000" algn="tl">
                    <a:srgbClr val="000000">
                      <a:alpha val="43137"/>
                    </a:srgbClr>
                  </a:outerShdw>
                </a:effectLst>
              </a:rPr>
              <a:t>】</a:t>
            </a:r>
          </a:p>
          <a:p>
            <a:pPr eaLnBrk="1" hangingPunct="1">
              <a:defRPr/>
            </a:pPr>
            <a:r>
              <a:rPr lang="ja-JP" altLang="en-US" dirty="0">
                <a:effectLst>
                  <a:outerShdw blurRad="38100" dist="38100" dir="2700000" algn="tl">
                    <a:srgbClr val="000000">
                      <a:alpha val="43137"/>
                    </a:srgbClr>
                  </a:outerShdw>
                </a:effectLst>
              </a:rPr>
              <a:t>それでは、テーマ２「日本の財政の現状」を見ていきましょう。</a:t>
            </a:r>
            <a:endParaRPr lang="en-US" altLang="ja-JP" dirty="0">
              <a:effectLst>
                <a:outerShdw blurRad="38100" dist="38100" dir="2700000" algn="tl">
                  <a:srgbClr val="000000">
                    <a:alpha val="43137"/>
                  </a:srgbClr>
                </a:outerShdw>
              </a:effectLst>
            </a:endParaRPr>
          </a:p>
          <a:p>
            <a:pPr eaLnBrk="1" hangingPunct="1">
              <a:defRPr/>
            </a:pPr>
            <a:endParaRPr lang="ja-JP" altLang="en-US"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15</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6C8B312-D2A2-49E2-AF02-48855DDA8C5C}"/>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27461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endParaRPr lang="en-US" altLang="ja-JP" dirty="0">
              <a:latin typeface="Arial" pitchFamily="34" charset="0"/>
            </a:endParaRPr>
          </a:p>
          <a:p>
            <a:pPr eaLnBrk="1" hangingPunct="1"/>
            <a:r>
              <a:rPr lang="ja-JP" altLang="en-US" dirty="0">
                <a:latin typeface="Arial" pitchFamily="34" charset="0"/>
              </a:rPr>
              <a:t>国の収入のうち、税金は約</a:t>
            </a:r>
            <a:r>
              <a:rPr lang="en-US" altLang="ja-JP" dirty="0">
                <a:latin typeface="Arial" pitchFamily="34" charset="0"/>
              </a:rPr>
              <a:t>61.6</a:t>
            </a:r>
            <a:r>
              <a:rPr lang="ja-JP" altLang="en-US" dirty="0">
                <a:latin typeface="Arial" pitchFamily="34" charset="0"/>
              </a:rPr>
              <a:t>％です。</a:t>
            </a:r>
            <a:endParaRPr lang="en-US" altLang="ja-JP" dirty="0">
              <a:latin typeface="Arial" pitchFamily="34" charset="0"/>
            </a:endParaRPr>
          </a:p>
          <a:p>
            <a:pPr eaLnBrk="1" hangingPunct="1"/>
            <a:r>
              <a:rPr lang="ja-JP" altLang="en-US" dirty="0">
                <a:latin typeface="Arial" pitchFamily="34" charset="0"/>
              </a:rPr>
              <a:t>足りない部分のうち大部分、約</a:t>
            </a:r>
            <a:r>
              <a:rPr lang="en-US" altLang="ja-JP" dirty="0">
                <a:latin typeface="Arial" pitchFamily="34" charset="0"/>
              </a:rPr>
              <a:t>32</a:t>
            </a:r>
            <a:r>
              <a:rPr lang="ja-JP" altLang="en-US" dirty="0">
                <a:latin typeface="Arial" pitchFamily="34" charset="0"/>
              </a:rPr>
              <a:t>兆円は、公債金、すなわち国の借金で補っているのです。</a:t>
            </a:r>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16</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CDA34B7E-4EC5-42AF-83B6-400676996739}"/>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237139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次に、国の支出を見てみましょう。</a:t>
            </a:r>
            <a:endParaRPr lang="en-US" altLang="ja-JP" dirty="0">
              <a:latin typeface="Arial" pitchFamily="34" charset="0"/>
            </a:endParaRPr>
          </a:p>
          <a:p>
            <a:pPr eaLnBrk="1" hangingPunct="1"/>
            <a:r>
              <a:rPr lang="ja-JP" altLang="en-US" dirty="0">
                <a:latin typeface="Arial" pitchFamily="34" charset="0"/>
              </a:rPr>
              <a:t>一番多く使っているのは、社会保障関係費、すなわち医療や年金等に使われるお金で、</a:t>
            </a:r>
            <a:endParaRPr lang="en-US" altLang="ja-JP" dirty="0">
              <a:latin typeface="Arial" pitchFamily="34" charset="0"/>
            </a:endParaRPr>
          </a:p>
          <a:p>
            <a:pPr eaLnBrk="1" hangingPunct="1"/>
            <a:r>
              <a:rPr lang="ja-JP" altLang="en-US" dirty="0">
                <a:latin typeface="Arial" pitchFamily="34" charset="0"/>
              </a:rPr>
              <a:t>約</a:t>
            </a:r>
            <a:r>
              <a:rPr lang="en-US" altLang="ja-JP" dirty="0">
                <a:latin typeface="Arial" pitchFamily="34" charset="0"/>
              </a:rPr>
              <a:t>34</a:t>
            </a:r>
            <a:r>
              <a:rPr lang="ja-JP" altLang="en-US" dirty="0">
                <a:latin typeface="Arial" pitchFamily="34" charset="0"/>
              </a:rPr>
              <a:t>兆円が使われています。</a:t>
            </a:r>
            <a:endParaRPr lang="en-US" altLang="ja-JP" dirty="0">
              <a:latin typeface="Arial" pitchFamily="34" charset="0"/>
            </a:endParaRPr>
          </a:p>
          <a:p>
            <a:pPr eaLnBrk="1" hangingPunct="1"/>
            <a:endParaRPr lang="en-US" altLang="ja-JP" dirty="0">
              <a:latin typeface="Arial" pitchFamily="34" charset="0"/>
            </a:endParaRPr>
          </a:p>
          <a:p>
            <a:pPr eaLnBrk="1" hangingPunct="1"/>
            <a:r>
              <a:rPr lang="ja-JP" altLang="en-US" dirty="0">
                <a:latin typeface="Arial" pitchFamily="34" charset="0"/>
              </a:rPr>
              <a:t>皆さんが、けがや病気で病院に行ったときに、窓口で支払う金額は医療費の</a:t>
            </a:r>
            <a:r>
              <a:rPr lang="en-US" altLang="ja-JP" dirty="0">
                <a:latin typeface="Arial" pitchFamily="34" charset="0"/>
              </a:rPr>
              <a:t>3</a:t>
            </a:r>
            <a:r>
              <a:rPr lang="ja-JP" altLang="en-US" dirty="0">
                <a:latin typeface="Arial" pitchFamily="34" charset="0"/>
              </a:rPr>
              <a:t>割です。残りの</a:t>
            </a:r>
            <a:r>
              <a:rPr lang="en-US" altLang="ja-JP" dirty="0">
                <a:latin typeface="Arial" pitchFamily="34" charset="0"/>
              </a:rPr>
              <a:t>7</a:t>
            </a:r>
            <a:r>
              <a:rPr lang="ja-JP" altLang="en-US" dirty="0">
                <a:latin typeface="Arial" pitchFamily="34" charset="0"/>
              </a:rPr>
              <a:t>割がこういった社会保障関係費でまかなわれています。</a:t>
            </a:r>
            <a:endParaRPr lang="en-US" altLang="ja-JP" dirty="0">
              <a:latin typeface="Arial" pitchFamily="34" charset="0"/>
            </a:endParaRPr>
          </a:p>
          <a:p>
            <a:pPr eaLnBrk="1" hangingPunct="1"/>
            <a:endParaRPr lang="en-US" altLang="ja-JP" dirty="0">
              <a:latin typeface="Arial" pitchFamily="34" charset="0"/>
            </a:endParaRPr>
          </a:p>
          <a:p>
            <a:pPr eaLnBrk="1" hangingPunct="1"/>
            <a:r>
              <a:rPr lang="ja-JP" altLang="en-US" dirty="0">
                <a:latin typeface="Arial" pitchFamily="34" charset="0"/>
              </a:rPr>
              <a:t>　ここで、国債費、国の借金の返済を見てみましょう。</a:t>
            </a:r>
            <a:endParaRPr lang="en-US" altLang="ja-JP" dirty="0">
              <a:latin typeface="Arial" pitchFamily="34" charset="0"/>
            </a:endParaRPr>
          </a:p>
          <a:p>
            <a:pPr eaLnBrk="1" hangingPunct="1"/>
            <a:r>
              <a:rPr lang="ja-JP" altLang="en-US" dirty="0">
                <a:latin typeface="Arial" pitchFamily="34" charset="0"/>
              </a:rPr>
              <a:t>先ほど、公債費、国の借金は約</a:t>
            </a:r>
            <a:r>
              <a:rPr lang="en-US" altLang="ja-JP" dirty="0">
                <a:latin typeface="Arial" pitchFamily="34" charset="0"/>
              </a:rPr>
              <a:t>32</a:t>
            </a:r>
            <a:r>
              <a:rPr lang="ja-JP" altLang="en-US" dirty="0">
                <a:latin typeface="Arial" pitchFamily="34" charset="0"/>
              </a:rPr>
              <a:t>兆円有りましたが、国債費、国の借金の返済は、約</a:t>
            </a:r>
            <a:r>
              <a:rPr lang="en-US" altLang="ja-JP" dirty="0">
                <a:latin typeface="Arial" pitchFamily="34" charset="0"/>
              </a:rPr>
              <a:t>23</a:t>
            </a:r>
            <a:r>
              <a:rPr lang="ja-JP" altLang="en-US" dirty="0">
                <a:latin typeface="Arial" pitchFamily="34" charset="0"/>
              </a:rPr>
              <a:t>兆円しかありません。</a:t>
            </a:r>
            <a:endParaRPr lang="en-US" altLang="ja-JP" dirty="0">
              <a:latin typeface="Arial" pitchFamily="34" charset="0"/>
            </a:endParaRPr>
          </a:p>
          <a:p>
            <a:pPr eaLnBrk="1" hangingPunct="1"/>
            <a:r>
              <a:rPr lang="ja-JP" altLang="en-US" dirty="0">
                <a:latin typeface="Arial" pitchFamily="34" charset="0"/>
              </a:rPr>
              <a:t>国の借金は、年々増え続けているのです。</a:t>
            </a:r>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17</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3C14860-7894-4E73-974A-82C76D044E0F}"/>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80248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少子高齢化等が進む中、使う予算は膨らむ一方です。</a:t>
            </a:r>
            <a:endParaRPr kumimoji="1" lang="en-US" altLang="ja-JP" dirty="0"/>
          </a:p>
          <a:p>
            <a:r>
              <a:rPr kumimoji="1" lang="ja-JP" altLang="en-US" dirty="0"/>
              <a:t>医療・年金・福祉の社会保障の安心を求めるほど、国は借金をして財政を成り立たせています。</a:t>
            </a:r>
            <a:endParaRPr kumimoji="1" lang="en-US" altLang="ja-JP" dirty="0"/>
          </a:p>
          <a:p>
            <a:endParaRPr kumimoji="1" lang="en-US" altLang="ja-JP" dirty="0"/>
          </a:p>
          <a:p>
            <a:r>
              <a:rPr kumimoji="1" lang="ja-JP" altLang="en-US" dirty="0"/>
              <a:t>どうやって支出を減らすか、収入を増やすかを真剣に考えていかなくてはいけません。</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18</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民主主義を採用している国では、国民が税を決めることになっています。決められた税のしくみは国によってさまざまです。</a:t>
            </a:r>
            <a:endParaRPr kumimoji="1" lang="en-US" altLang="ja-JP" dirty="0"/>
          </a:p>
          <a:p>
            <a:r>
              <a:rPr kumimoji="1" lang="ja-JP" altLang="en-US" dirty="0"/>
              <a:t>大きな政府か小さな政府かという考え方があります。</a:t>
            </a:r>
            <a:endParaRPr kumimoji="1" lang="en-US" altLang="ja-JP" dirty="0"/>
          </a:p>
          <a:p>
            <a:endParaRPr kumimoji="1" lang="en-US" altLang="ja-JP" dirty="0"/>
          </a:p>
          <a:p>
            <a:r>
              <a:rPr kumimoji="1" lang="en-US" altLang="ja-JP" dirty="0"/>
              <a:t>&lt;</a:t>
            </a:r>
            <a:r>
              <a:rPr kumimoji="1" lang="ja-JP" altLang="en-US" dirty="0"/>
              <a:t>大きな政府</a:t>
            </a:r>
            <a:r>
              <a:rPr kumimoji="1" lang="en-US" altLang="ja-JP" dirty="0"/>
              <a:t>&gt;</a:t>
            </a:r>
          </a:p>
          <a:p>
            <a:r>
              <a:rPr kumimoji="1" lang="ja-JP" altLang="en-US" dirty="0"/>
              <a:t>「税は多く、その分、公共サービスがたっぷり」という考えです。</a:t>
            </a:r>
            <a:endParaRPr kumimoji="1" lang="en-US" altLang="ja-JP" dirty="0"/>
          </a:p>
          <a:p>
            <a:r>
              <a:rPr kumimoji="1" lang="ja-JP" altLang="en-US" dirty="0"/>
              <a:t>代表的な国：スウェーデンでは消費税率は</a:t>
            </a:r>
            <a:r>
              <a:rPr kumimoji="1" lang="en-US" altLang="ja-JP" dirty="0"/>
              <a:t>25</a:t>
            </a:r>
            <a:r>
              <a:rPr kumimoji="1" lang="ja-JP" altLang="en-US" dirty="0"/>
              <a:t>％（食料品、宿泊費は</a:t>
            </a:r>
            <a:r>
              <a:rPr kumimoji="1" lang="en-US" altLang="ja-JP" dirty="0"/>
              <a:t>12</a:t>
            </a:r>
            <a:r>
              <a:rPr kumimoji="1" lang="ja-JP" altLang="en-US" dirty="0"/>
              <a:t>％、公共交通、書籍新聞等は</a:t>
            </a:r>
            <a:r>
              <a:rPr kumimoji="1" lang="en-US" altLang="ja-JP" dirty="0"/>
              <a:t>6</a:t>
            </a:r>
            <a:r>
              <a:rPr kumimoji="1" lang="ja-JP" altLang="en-US" dirty="0"/>
              <a:t>％）。風邪で診察してもらっても、大手術を受けて入院しても、医療費は全くかかりません。病気になっても、仕事がなくなっても、お金がなくても安心して生活できる基盤が築かれているそうです。</a:t>
            </a:r>
            <a:endParaRPr kumimoji="1" lang="en-US" altLang="ja-JP" dirty="0"/>
          </a:p>
          <a:p>
            <a:r>
              <a:rPr kumimoji="1" lang="ja-JP" altLang="en-US" dirty="0"/>
              <a:t>●問題点：税負担が大きいため、企業や国民の経済活動を委縮させてしまう方向に傾きがち。福祉制度が充実しすぎて、働く意欲を失ったり、自立への努力を怠ったりする人が増えやすい。</a:t>
            </a:r>
            <a:endParaRPr kumimoji="1" lang="en-US" altLang="ja-JP" dirty="0"/>
          </a:p>
          <a:p>
            <a:endParaRPr kumimoji="1" lang="en-US" altLang="ja-JP" dirty="0"/>
          </a:p>
          <a:p>
            <a:r>
              <a:rPr kumimoji="1" lang="en-US" altLang="ja-JP" dirty="0"/>
              <a:t>&lt;</a:t>
            </a:r>
            <a:r>
              <a:rPr kumimoji="1" lang="ja-JP" altLang="en-US" dirty="0"/>
              <a:t>小さな政府</a:t>
            </a:r>
            <a:r>
              <a:rPr kumimoji="1" lang="en-US" altLang="ja-JP" dirty="0"/>
              <a:t>&gt;</a:t>
            </a:r>
          </a:p>
          <a:p>
            <a:r>
              <a:rPr kumimoji="1" lang="ja-JP" altLang="en-US" dirty="0"/>
              <a:t>「税は少なく、その分、公共のサービスが少ない」という考えです。</a:t>
            </a:r>
            <a:endParaRPr kumimoji="1" lang="en-US" altLang="ja-JP" dirty="0"/>
          </a:p>
          <a:p>
            <a:r>
              <a:rPr kumimoji="1" lang="ja-JP" altLang="en-US" dirty="0"/>
              <a:t>代表的な国：アメリカでは、健康皆保険制度がない。民間の保険会社がサービスを提供しているが、民間企業なので利益優先のため保険料は高額で、低所得者にはなかなか払えない。（→コロナウィルスの治療には</a:t>
            </a:r>
            <a:r>
              <a:rPr kumimoji="1" lang="en-US" altLang="ja-JP" dirty="0"/>
              <a:t>400</a:t>
            </a:r>
            <a:r>
              <a:rPr kumimoji="1" lang="ja-JP" altLang="en-US" dirty="0"/>
              <a:t>万円～</a:t>
            </a:r>
            <a:r>
              <a:rPr kumimoji="1" lang="en-US" altLang="ja-JP" dirty="0"/>
              <a:t>800</a:t>
            </a:r>
            <a:r>
              <a:rPr kumimoji="1" lang="ja-JP" altLang="en-US" dirty="0"/>
              <a:t>万円かかるので医療を受けられない人が多数いたそうです。ちなみに日本では指定感染症なので医療費は公費負担となっています。）企業活動を活発にさせて経済を活性化させることにより、国民全体が豊かになるという考え。</a:t>
            </a:r>
            <a:endParaRPr kumimoji="1" lang="en-US" altLang="ja-JP" dirty="0"/>
          </a:p>
          <a:p>
            <a:r>
              <a:rPr kumimoji="1" lang="ja-JP" altLang="en-US" dirty="0"/>
              <a:t>●問題点：お金がない人は十分なサービスを受けることはできない。貧しい人はさらに貧しく、豊かな人はさらに豊かに、格差が広がる社会になる。</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19</a:t>
            </a:fld>
            <a:endParaRPr lang="en-US" altLang="ja-JP" dirty="0"/>
          </a:p>
        </p:txBody>
      </p:sp>
    </p:spTree>
    <p:extLst>
      <p:ext uri="{BB962C8B-B14F-4D97-AF65-F5344CB8AC3E}">
        <p14:creationId xmlns:p14="http://schemas.microsoft.com/office/powerpoint/2010/main" val="243591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職業紹介と同時に申告納税制度について少し触れると良いでしょう。</a:t>
            </a:r>
            <a:endParaRPr lang="en-US" altLang="ja-JP" dirty="0"/>
          </a:p>
          <a:p>
            <a:pPr eaLnBrk="1" hangingPunct="1"/>
            <a:endParaRPr lang="en-US" altLang="ja-JP" dirty="0">
              <a:latin typeface="ＭＳ Ｐ明朝" pitchFamily="18" charset="-128"/>
            </a:endParaRPr>
          </a:p>
          <a:p>
            <a:pPr eaLnBrk="1" hangingPunct="1"/>
            <a:r>
              <a:rPr lang="en-US" altLang="ja-JP" dirty="0">
                <a:latin typeface="ＭＳ Ｐ明朝" pitchFamily="18" charset="-128"/>
              </a:rPr>
              <a:t>【</a:t>
            </a:r>
            <a:r>
              <a:rPr lang="ja-JP" altLang="en-US" dirty="0">
                <a:latin typeface="ＭＳ Ｐ明朝" pitchFamily="18" charset="-128"/>
              </a:rPr>
              <a:t>コメント例</a:t>
            </a:r>
            <a:r>
              <a:rPr lang="en-US" altLang="ja-JP" dirty="0">
                <a:latin typeface="ＭＳ Ｐ明朝" pitchFamily="18" charset="-128"/>
              </a:rPr>
              <a:t>】</a:t>
            </a:r>
          </a:p>
          <a:p>
            <a:pPr eaLnBrk="1" hangingPunct="1"/>
            <a:r>
              <a:rPr lang="ja-JP" altLang="en-US" dirty="0">
                <a:latin typeface="ＭＳ Ｐ明朝" pitchFamily="18" charset="-128"/>
              </a:rPr>
              <a:t>授業を始める前に、自己紹介を兼ねて、私の職業である税理士についてお話します。</a:t>
            </a:r>
            <a:endParaRPr lang="en-US" altLang="ja-JP" dirty="0">
              <a:latin typeface="ＭＳ Ｐ明朝" pitchFamily="18" charset="-128"/>
            </a:endParaRPr>
          </a:p>
          <a:p>
            <a:pPr eaLnBrk="1" hangingPunct="1"/>
            <a:r>
              <a:rPr lang="ja-JP" altLang="en-US" dirty="0">
                <a:latin typeface="ＭＳ Ｐ明朝" pitchFamily="18" charset="-128"/>
              </a:rPr>
              <a:t>みなさん、税理士って何する人か知ってるかな？　知っている人？（挙手）</a:t>
            </a:r>
            <a:endParaRPr lang="en-US" altLang="ja-JP" dirty="0">
              <a:latin typeface="ＭＳ Ｐ明朝" pitchFamily="18" charset="-128"/>
            </a:endParaRPr>
          </a:p>
          <a:p>
            <a:pPr eaLnBrk="1" hangingPunct="1"/>
            <a:r>
              <a:rPr lang="ja-JP" altLang="en-US" dirty="0">
                <a:latin typeface="ＭＳ Ｐ明朝" pitchFamily="18" charset="-128"/>
              </a:rPr>
              <a:t>あまり知られてないですね。</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では、税理士がどんな職業なのか、紹介したいと思います。</a:t>
            </a:r>
            <a:endParaRPr lang="en-US" altLang="ja-JP" dirty="0">
              <a:latin typeface="ＭＳ Ｐ明朝" pitchFamily="18" charset="-128"/>
            </a:endParaRPr>
          </a:p>
          <a:p>
            <a:pPr eaLnBrk="1" hangingPunct="1">
              <a:spcBef>
                <a:spcPct val="0"/>
              </a:spcBef>
            </a:pPr>
            <a:r>
              <a:rPr lang="ja-JP" altLang="en-US" b="0" dirty="0">
                <a:latin typeface="ＭＳ Ｐ明朝" pitchFamily="18" charset="-128"/>
              </a:rPr>
              <a:t>簡単なたとえ</a:t>
            </a:r>
            <a:r>
              <a:rPr lang="ja-JP" altLang="en-US" dirty="0">
                <a:latin typeface="ＭＳ Ｐ明朝" pitchFamily="18" charset="-128"/>
              </a:rPr>
              <a:t>では、</a:t>
            </a:r>
            <a:r>
              <a:rPr lang="en-US" altLang="ja-JP" dirty="0">
                <a:latin typeface="ＭＳ Ｐ明朝" pitchFamily="18" charset="-128"/>
              </a:rPr>
              <a:t>…</a:t>
            </a:r>
            <a:r>
              <a:rPr lang="ja-JP" altLang="en-US" dirty="0">
                <a:latin typeface="ＭＳ Ｐ明朝" pitchFamily="18" charset="-128"/>
              </a:rPr>
              <a:t>病気になったらどこへ行きますか？　→お医者さん</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法律のことでわからないことがあったら誰に相談しますか？→弁護士さん</a:t>
            </a:r>
            <a:endParaRPr lang="en-US" altLang="ja-JP" dirty="0">
              <a:latin typeface="ＭＳ Ｐ明朝" pitchFamily="18" charset="-128"/>
            </a:endParaRPr>
          </a:p>
          <a:p>
            <a:pPr eaLnBrk="1" hangingPunct="1">
              <a:spcBef>
                <a:spcPct val="0"/>
              </a:spcBef>
            </a:pPr>
            <a:r>
              <a:rPr lang="ja-JP" altLang="en-US" dirty="0">
                <a:latin typeface="ＭＳ Ｐ明朝" pitchFamily="18" charset="-128"/>
              </a:rPr>
              <a:t>税金のことでわからないことがあったら誰に相談しますか？→税理士</a:t>
            </a:r>
            <a:endParaRPr lang="en-US" altLang="ja-JP" dirty="0">
              <a:latin typeface="ＭＳ Ｐ明朝" pitchFamily="18" charset="-128"/>
            </a:endParaRPr>
          </a:p>
          <a:p>
            <a:pPr eaLnBrk="1" hangingPunct="1"/>
            <a:endParaRPr lang="en-US" altLang="ja-JP" dirty="0">
              <a:latin typeface="ＭＳ Ｐ明朝" pitchFamily="18" charset="-128"/>
            </a:endParaRPr>
          </a:p>
          <a:p>
            <a:pPr eaLnBrk="1" hangingPunct="1"/>
            <a:r>
              <a:rPr lang="ja-JP" altLang="en-US" dirty="0">
                <a:latin typeface="ＭＳ Ｐ明朝" pitchFamily="18" charset="-128"/>
              </a:rPr>
              <a:t>絵を見て、もう少し説明しますね。</a:t>
            </a:r>
            <a:endParaRPr lang="en-US" altLang="ja-JP" dirty="0">
              <a:latin typeface="ＭＳ Ｐ明朝" pitchFamily="18" charset="-128"/>
            </a:endParaRPr>
          </a:p>
          <a:p>
            <a:pPr eaLnBrk="1" hangingPunct="1"/>
            <a:r>
              <a:rPr lang="ja-JP" altLang="en-US" dirty="0">
                <a:latin typeface="ＭＳ Ｐ明朝" pitchFamily="18" charset="-128"/>
              </a:rPr>
              <a:t>お店の人や会社は、利益（もうけ）が出ると、税金を国に支払わなくてはいけません。　それは、自分で計算して自分で支払います。</a:t>
            </a:r>
            <a:endParaRPr lang="en-US" altLang="ja-JP" dirty="0">
              <a:latin typeface="ＭＳ Ｐ明朝" pitchFamily="18" charset="-128"/>
            </a:endParaRPr>
          </a:p>
          <a:p>
            <a:pPr eaLnBrk="1" hangingPunct="1"/>
            <a:r>
              <a:rPr lang="ja-JP" altLang="en-US" dirty="0">
                <a:latin typeface="ＭＳ Ｐ明朝" pitchFamily="18" charset="-128"/>
              </a:rPr>
              <a:t>これを　難しい言葉ですが、「申告納税制度」　といいます。</a:t>
            </a:r>
            <a:endParaRPr lang="en-US" altLang="ja-JP" dirty="0">
              <a:latin typeface="ＭＳ Ｐ明朝" pitchFamily="18" charset="-128"/>
            </a:endParaRPr>
          </a:p>
          <a:p>
            <a:pPr eaLnBrk="1" hangingPunct="1"/>
            <a:r>
              <a:rPr lang="ja-JP" altLang="en-US" dirty="0">
                <a:latin typeface="ＭＳ Ｐ明朝" pitchFamily="18" charset="-128"/>
              </a:rPr>
              <a:t>その計算は、結構難しいので、税の専門家である私たち税理士が、お店の人や会社の代わりに税金の計算をしたり、相談を受けたりします。</a:t>
            </a:r>
            <a:endParaRPr lang="en-US" altLang="ja-JP" dirty="0">
              <a:latin typeface="ＭＳ Ｐ明朝" pitchFamily="18" charset="-128"/>
            </a:endParaRPr>
          </a:p>
          <a:p>
            <a:pPr eaLnBrk="1" hangingPunct="1"/>
            <a:r>
              <a:rPr lang="ja-JP" altLang="en-US" dirty="0">
                <a:latin typeface="ＭＳ Ｐ明朝" pitchFamily="18" charset="-128"/>
              </a:rPr>
              <a:t>国に支払うといいましたが、具体的には、</a:t>
            </a:r>
            <a:r>
              <a:rPr lang="en-US" altLang="ja-JP" dirty="0">
                <a:latin typeface="ＭＳ Ｐ明朝" pitchFamily="18" charset="-128"/>
              </a:rPr>
              <a:t>『</a:t>
            </a:r>
            <a:r>
              <a:rPr lang="ja-JP" altLang="en-US" dirty="0">
                <a:latin typeface="ＭＳ Ｐ明朝" pitchFamily="18" charset="-128"/>
              </a:rPr>
              <a:t>税務署</a:t>
            </a:r>
            <a:r>
              <a:rPr lang="en-US" altLang="ja-JP" dirty="0">
                <a:latin typeface="ＭＳ Ｐ明朝" pitchFamily="18" charset="-128"/>
              </a:rPr>
              <a:t>』</a:t>
            </a:r>
            <a:r>
              <a:rPr lang="ja-JP" altLang="en-US" dirty="0">
                <a:latin typeface="ＭＳ Ｐ明朝" pitchFamily="18" charset="-128"/>
              </a:rPr>
              <a:t>という税金を集める仕事をしている役所に支払うことになりま</a:t>
            </a:r>
            <a:r>
              <a:rPr lang="ja-JP" altLang="en-US" dirty="0"/>
              <a:t>す。</a:t>
            </a:r>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2</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15E9601D-D81B-4CAB-A841-1B23E74FF3F4}"/>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021590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日本の財政の現状を見て、皆さんはどう思いましたか？</a:t>
            </a:r>
            <a:endParaRPr lang="en-US" altLang="ja-JP" dirty="0"/>
          </a:p>
          <a:p>
            <a:pPr eaLnBrk="1" hangingPunct="1"/>
            <a:endParaRPr lang="en-US" altLang="ja-JP" dirty="0"/>
          </a:p>
          <a:p>
            <a:pPr eaLnBrk="1" hangingPunct="1"/>
            <a:r>
              <a:rPr lang="ja-JP" altLang="en-US" dirty="0"/>
              <a:t>歳入を増やすのか、歳出を減らすのか。どちらの検討も必要です。</a:t>
            </a:r>
            <a:endParaRPr lang="en-US" altLang="ja-JP" dirty="0"/>
          </a:p>
          <a:p>
            <a:pPr eaLnBrk="1" hangingPunct="1"/>
            <a:endParaRPr lang="en-US" altLang="ja-JP" dirty="0"/>
          </a:p>
          <a:p>
            <a:pPr eaLnBrk="1" hangingPunct="1"/>
            <a:r>
              <a:rPr lang="ja-JP" altLang="en-US" dirty="0"/>
              <a:t>実際に国会では、解決策についてたくさんの議論がなされています。</a:t>
            </a:r>
            <a:endParaRPr lang="en-US" altLang="ja-JP" dirty="0"/>
          </a:p>
          <a:p>
            <a:pPr eaLnBrk="1" hangingPunct="1"/>
            <a:r>
              <a:rPr lang="ja-JP" altLang="en-US" dirty="0"/>
              <a:t>この議論においては、何か一つの方法が正しい解決方法なのではなく、その時の経済状況を見ながら解決策を考えることが大切なのです。その際、国民ひとりひとりが、意思表示を放棄することなく「私はこう思う」という意見をもって主張、具体的には選挙で一票を入れるということが大切です。</a:t>
            </a:r>
            <a:endParaRPr lang="en-US" altLang="ja-JP" dirty="0"/>
          </a:p>
          <a:p>
            <a:pPr eaLnBrk="1" hangingPunct="1"/>
            <a:endParaRPr lang="en-US" altLang="ja-JP" dirty="0"/>
          </a:p>
          <a:p>
            <a:pPr eaLnBrk="1" hangingPunct="1"/>
            <a:r>
              <a:rPr lang="ja-JP" altLang="en-US" dirty="0"/>
              <a:t>これが主権者としての国民ひとりひとりの権利であり、義務でもあります。</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defTabSz="947707" eaLnBrk="1" hangingPunct="1">
              <a:defRPr/>
            </a:pP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defTabSz="947707" eaLnBrk="1" hangingPunct="1">
              <a:defRPr/>
            </a:pPr>
            <a:r>
              <a:rPr lang="ja-JP" altLang="en-US" dirty="0">
                <a:solidFill>
                  <a:srgbClr val="000000"/>
                </a:solidFill>
                <a:latin typeface="ＭＳ Ｐゴシック" panose="020B0600070205080204" pitchFamily="50" charset="-128"/>
                <a:ea typeface="ＭＳ Ｐゴシック" panose="020B0600070205080204" pitchFamily="50" charset="-128"/>
              </a:rPr>
              <a:t>国の問題を他人事にせず関心を持って考えてみましょう。</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903">
              <a:defRPr/>
            </a:pPr>
            <a:fld id="{F8167E46-508C-4F62-8925-0B78E27219D7}" type="slidenum">
              <a:rPr lang="en-US" altLang="ja-JP" sz="1200">
                <a:solidFill>
                  <a:srgbClr val="000000"/>
                </a:solidFill>
                <a:latin typeface="Arial" charset="0"/>
              </a:rPr>
              <a:pPr defTabSz="947903">
                <a:defRPr/>
              </a:pPr>
              <a:t>20</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6C1C050-CBF6-482E-A90E-1F96B17A67A4}"/>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514987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今から、みんなで選挙を行いたいと思います。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21</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C84DE688-D950-4F7E-9602-60464BA0E3EE}"/>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1709602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立候補者は、あらかじめ決めておきましょう。</a:t>
            </a:r>
            <a:endParaRPr kumimoji="1" lang="en-US" altLang="ja-JP" dirty="0"/>
          </a:p>
          <a:p>
            <a:r>
              <a:rPr kumimoji="1" lang="ja-JP" altLang="en-US" dirty="0"/>
              <a:t>補助者、学校の先生、クラスの代表者でも構いません。二人の候補者に演説をしてもらいましょう。</a:t>
            </a:r>
            <a:endParaRPr kumimoji="1" lang="en-US" altLang="ja-JP" dirty="0"/>
          </a:p>
          <a:p>
            <a:endParaRPr kumimoji="1" lang="en-US" altLang="ja-JP" dirty="0"/>
          </a:p>
          <a:p>
            <a:r>
              <a:rPr kumimoji="1" lang="ja-JP" altLang="en-US" dirty="0"/>
              <a:t>演説のコメント文をあらかじめ立候補者に渡しておいたり、公約の内容を印刷して生徒に配布してもよいでしょう。</a:t>
            </a:r>
          </a:p>
        </p:txBody>
      </p:sp>
      <p:sp>
        <p:nvSpPr>
          <p:cNvPr id="4" name="ヘッダー プレースホルダー 3"/>
          <p:cNvSpPr>
            <a:spLocks noGrp="1"/>
          </p:cNvSpPr>
          <p:nvPr>
            <p:ph type="hdr" sz="quarter"/>
          </p:nvPr>
        </p:nvSpPr>
        <p:spPr/>
        <p:txBody>
          <a:bodyPr/>
          <a:lstStyle/>
          <a:p>
            <a:pPr>
              <a:defRPr/>
            </a:pPr>
            <a:r>
              <a:rPr lang="ja-JP" altLang="en-US" dirty="0"/>
              <a:t>中学生用モデルテキスト</a:t>
            </a:r>
            <a:r>
              <a:rPr lang="en-US" altLang="ja-JP" dirty="0"/>
              <a:t>Ⅱ</a:t>
            </a:r>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22</a:t>
            </a:fld>
            <a:endParaRPr lang="en-US" altLang="ja-JP" dirty="0"/>
          </a:p>
        </p:txBody>
      </p:sp>
    </p:spTree>
    <p:extLst>
      <p:ext uri="{BB962C8B-B14F-4D97-AF65-F5344CB8AC3E}">
        <p14:creationId xmlns:p14="http://schemas.microsoft.com/office/powerpoint/2010/main" val="2000200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今からお二人に演説をしてもらいます。</a:t>
            </a:r>
            <a:endParaRPr kumimoji="1" lang="en-US" altLang="ja-JP" dirty="0"/>
          </a:p>
          <a:p>
            <a:r>
              <a:rPr kumimoji="1" lang="ja-JP" altLang="en-US" dirty="0"/>
              <a:t>まずは、責任党の○○さん。よろしくお願いします。</a:t>
            </a:r>
            <a:endParaRPr kumimoji="1" lang="en-US" altLang="ja-JP" dirty="0"/>
          </a:p>
          <a:p>
            <a:r>
              <a:rPr kumimoji="1" lang="ja-JP" altLang="en-US" dirty="0"/>
              <a:t>・・・ありがとうございました。</a:t>
            </a:r>
            <a:endParaRPr kumimoji="1" lang="en-US" altLang="ja-JP" dirty="0"/>
          </a:p>
          <a:p>
            <a:endParaRPr kumimoji="1" lang="en-US" altLang="ja-JP" dirty="0"/>
          </a:p>
          <a:p>
            <a:r>
              <a:rPr kumimoji="1" lang="ja-JP" altLang="en-US" dirty="0"/>
              <a:t>次に充実党の△△さん。よろしくお願いします。</a:t>
            </a:r>
            <a:endParaRPr kumimoji="1" lang="en-US" altLang="ja-JP" dirty="0"/>
          </a:p>
          <a:p>
            <a:r>
              <a:rPr kumimoji="1" lang="ja-JP" altLang="en-US" dirty="0"/>
              <a:t>・・・ありがとうございました。</a:t>
            </a:r>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23</a:t>
            </a:fld>
            <a:endParaRPr lang="en-US" altLang="ja-JP" dirty="0"/>
          </a:p>
        </p:txBody>
      </p:sp>
    </p:spTree>
    <p:extLst>
      <p:ext uri="{BB962C8B-B14F-4D97-AF65-F5344CB8AC3E}">
        <p14:creationId xmlns:p14="http://schemas.microsoft.com/office/powerpoint/2010/main" val="2930366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十分に話し合ってもらってから、投票をしてもらいましょう。</a:t>
            </a:r>
            <a:endParaRPr kumimoji="1" lang="en-US" altLang="ja-JP" dirty="0"/>
          </a:p>
          <a:p>
            <a:endParaRPr kumimoji="1" lang="en-US" altLang="ja-JP" dirty="0"/>
          </a:p>
          <a:p>
            <a:r>
              <a:rPr kumimoji="1" lang="ja-JP" altLang="en-US" dirty="0"/>
              <a:t>投票方法は各自でお考え下さい。</a:t>
            </a:r>
            <a:endParaRPr kumimoji="1" lang="en-US" altLang="ja-JP" dirty="0"/>
          </a:p>
          <a:p>
            <a:r>
              <a:rPr kumimoji="1" lang="ja-JP" altLang="en-US" dirty="0"/>
              <a:t>・手を挙げてもらう</a:t>
            </a:r>
            <a:endParaRPr kumimoji="1" lang="en-US" altLang="ja-JP" dirty="0"/>
          </a:p>
          <a:p>
            <a:r>
              <a:rPr kumimoji="1" lang="ja-JP" altLang="en-US" dirty="0"/>
              <a:t>・その場で立ち上がってもらう</a:t>
            </a:r>
            <a:endParaRPr kumimoji="1" lang="en-US" altLang="ja-JP" dirty="0"/>
          </a:p>
          <a:p>
            <a:r>
              <a:rPr kumimoji="1" lang="ja-JP" altLang="en-US" dirty="0"/>
              <a:t>・拍手をする。</a:t>
            </a:r>
            <a:endParaRPr kumimoji="1" lang="en-US" altLang="ja-JP" dirty="0"/>
          </a:p>
          <a:p>
            <a:r>
              <a:rPr kumimoji="1" lang="ja-JP" altLang="en-US" dirty="0"/>
              <a:t>・授業時間が長い（</a:t>
            </a:r>
            <a:r>
              <a:rPr kumimoji="1" lang="en-US" altLang="ja-JP" dirty="0"/>
              <a:t>100</a:t>
            </a:r>
            <a:r>
              <a:rPr kumimoji="1" lang="ja-JP" altLang="en-US" dirty="0"/>
              <a:t>分授業・</a:t>
            </a:r>
            <a:r>
              <a:rPr kumimoji="1" lang="en-US" altLang="ja-JP" dirty="0"/>
              <a:t>2</a:t>
            </a:r>
            <a:r>
              <a:rPr kumimoji="1" lang="ja-JP" altLang="en-US" dirty="0"/>
              <a:t>コマ授業等）場合には、投票用紙・投票箱を作り、投票してもらってもいいでしょう。</a:t>
            </a:r>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さぁ、皆さん。二人の演説を聞いて、どちらの候補者を応援したいですか？</a:t>
            </a:r>
            <a:endParaRPr kumimoji="1" lang="en-US" altLang="ja-JP" dirty="0"/>
          </a:p>
          <a:p>
            <a:r>
              <a:rPr kumimoji="1" lang="ja-JP" altLang="en-US" dirty="0"/>
              <a:t>まずは、自分自身で考えてください。どのような理由で選びましたか？</a:t>
            </a:r>
            <a:endParaRPr kumimoji="1" lang="en-US" altLang="ja-JP" dirty="0"/>
          </a:p>
          <a:p>
            <a:endParaRPr kumimoji="1" lang="en-US" altLang="ja-JP" dirty="0"/>
          </a:p>
          <a:p>
            <a:r>
              <a:rPr kumimoji="1" lang="ja-JP" altLang="en-US" dirty="0"/>
              <a:t>・・・他の人の意見も聞いてみてください。</a:t>
            </a:r>
            <a:endParaRPr kumimoji="1" lang="en-US" altLang="ja-JP" dirty="0"/>
          </a:p>
          <a:p>
            <a:endParaRPr kumimoji="1" lang="en-US" altLang="ja-JP" dirty="0"/>
          </a:p>
          <a:p>
            <a:r>
              <a:rPr kumimoji="1" lang="ja-JP" altLang="en-US" dirty="0"/>
              <a:t>では、投票に移ります。</a:t>
            </a:r>
            <a:endParaRPr kumimoji="1" lang="en-US" altLang="ja-JP" dirty="0"/>
          </a:p>
          <a:p>
            <a:endParaRPr kumimoji="1" lang="en-US" altLang="ja-JP" dirty="0"/>
          </a:p>
          <a:p>
            <a:r>
              <a:rPr kumimoji="1" lang="ja-JP" altLang="en-US" dirty="0"/>
              <a:t>投票結果を発表します。今回は、○○党の○○さんが選ばれました。</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24</a:t>
            </a:fld>
            <a:endParaRPr lang="en-US" altLang="ja-JP" dirty="0"/>
          </a:p>
        </p:txBody>
      </p:sp>
    </p:spTree>
    <p:extLst>
      <p:ext uri="{BB962C8B-B14F-4D97-AF65-F5344CB8AC3E}">
        <p14:creationId xmlns:p14="http://schemas.microsoft.com/office/powerpoint/2010/main" val="88578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公約と財源についての説明を行い、選挙を行った意味、本質を伝える。</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pPr defTabSz="947707">
              <a:defRPr/>
            </a:pPr>
            <a:r>
              <a:rPr kumimoji="1" lang="ja-JP" altLang="en-US" b="0" i="0" baseline="0" dirty="0"/>
              <a:t>・・・公約を実現するためには、資金が必要となります。その資金をどうやって作りだすのか、ということが財源になります。</a:t>
            </a:r>
            <a:endParaRPr kumimoji="1" lang="en-US" altLang="ja-JP" b="0" i="0" baseline="0" dirty="0"/>
          </a:p>
          <a:p>
            <a:endParaRPr kumimoji="1" lang="en-US" altLang="ja-JP" dirty="0"/>
          </a:p>
          <a:p>
            <a:pPr defTabSz="947707">
              <a:defRPr/>
            </a:pPr>
            <a:r>
              <a:rPr lang="ja-JP" altLang="ja-JP" dirty="0"/>
              <a:t>今回の模擬選挙では、財源の確保という事で税負担の方法を、目指す社会という事で税金の使いみちを公約に掲げてもらいました。皆さんには、</a:t>
            </a:r>
            <a:r>
              <a:rPr lang="ja-JP" altLang="ja-JP" dirty="0">
                <a:solidFill>
                  <a:srgbClr val="FF0000"/>
                </a:solidFill>
              </a:rPr>
              <a:t>税負担の方法</a:t>
            </a:r>
            <a:r>
              <a:rPr lang="ja-JP" altLang="ja-JP" dirty="0"/>
              <a:t>と税金の使い道について、模擬選挙を通して考えてもらいました。このように、税金とその使いみちは、政府が勝手に考えて、与えられるものではなく、選挙を通して自分たちで決めるものであることを理解してください。</a:t>
            </a:r>
          </a:p>
          <a:p>
            <a:endParaRPr kumimoji="1" lang="en-US" altLang="ja-JP" dirty="0"/>
          </a:p>
          <a:p>
            <a:pPr eaLnBrk="1" hangingPunct="1"/>
            <a:endParaRPr lang="en-US" altLang="ja-JP" dirty="0"/>
          </a:p>
          <a:p>
            <a:pPr eaLnBrk="1" hangingPunct="1"/>
            <a:endParaRPr lang="en-US" altLang="ja-JP" dirty="0"/>
          </a:p>
        </p:txBody>
      </p:sp>
      <p:sp>
        <p:nvSpPr>
          <p:cNvPr id="4" name="スライド番号プレースホルダー 3"/>
          <p:cNvSpPr>
            <a:spLocks noGrp="1"/>
          </p:cNvSpPr>
          <p:nvPr>
            <p:ph type="sldNum" sz="quarter" idx="5"/>
          </p:nvPr>
        </p:nvSpPr>
        <p:spPr/>
        <p:txBody>
          <a:bodyPr/>
          <a:lstStyle/>
          <a:p>
            <a:pPr defTabSz="947903">
              <a:defRPr/>
            </a:pPr>
            <a:fld id="{F8167E46-508C-4F62-8925-0B78E27219D7}" type="slidenum">
              <a:rPr lang="en-US" altLang="ja-JP" sz="1200">
                <a:solidFill>
                  <a:srgbClr val="000000"/>
                </a:solidFill>
                <a:latin typeface="Arial" charset="0"/>
              </a:rPr>
              <a:pPr defTabSz="947903">
                <a:defRPr/>
              </a:pPr>
              <a:t>25</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7EBE33E7-4C57-4C6B-96F5-86445FE97B92}"/>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79221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今日のまとめです。</a:t>
            </a:r>
            <a:endParaRPr kumimoji="1" lang="en-US" altLang="ja-JP" dirty="0"/>
          </a:p>
          <a:p>
            <a:endParaRPr kumimoji="1" lang="en-US" altLang="ja-JP" dirty="0"/>
          </a:p>
          <a:p>
            <a:r>
              <a:rPr kumimoji="1" lang="ja-JP" altLang="en-US" b="0" i="0" baseline="0" dirty="0"/>
              <a:t>皆さんはどんな社会、どんな税のあり方を望みますか？</a:t>
            </a:r>
            <a:endParaRPr kumimoji="1" lang="en-US" altLang="ja-JP" b="0" i="0" baseline="0" dirty="0"/>
          </a:p>
          <a:p>
            <a:endParaRPr kumimoji="1" lang="en-US" altLang="ja-JP" b="0" i="0" baseline="0" dirty="0"/>
          </a:p>
          <a:p>
            <a:r>
              <a:rPr kumimoji="1" lang="ja-JP" altLang="en-US" b="0" i="0" baseline="0" dirty="0"/>
              <a:t>民主主義国家の日本では、私たちが主権者です。主権者だからといって、「自分が」「自分が」と言っていいわけではありません。自分の権利を使うには、その責任も同時に負わなくてはいけないし、少数意見にも十分に配慮するという「思いやり」の気持ちも大切にしてほしいと思います。</a:t>
            </a:r>
            <a:endParaRPr kumimoji="1" lang="en-US" altLang="ja-JP" b="0" i="0" baseline="0" dirty="0"/>
          </a:p>
          <a:p>
            <a:r>
              <a:rPr kumimoji="1" lang="ja-JP" altLang="en-US" b="0" i="0" baseline="0" dirty="0"/>
              <a:t>みんなで決めたことが、自分の意にそわないものであったとしても、それを受け止めることも大切です。一人一人が考えて、みんなで一緒に決めましょう。　　</a:t>
            </a:r>
            <a:endParaRPr kumimoji="1" lang="en-US" altLang="ja-JP" b="0" i="0" baseline="0" dirty="0"/>
          </a:p>
          <a:p>
            <a:r>
              <a:rPr kumimoji="1" lang="ja-JP" altLang="en-US" b="0" i="0" baseline="0" dirty="0"/>
              <a:t>　「私たちの税」のこと。</a:t>
            </a:r>
            <a:endParaRPr kumimoji="1" lang="en-US" altLang="ja-JP" b="0" i="0" baseline="0" dirty="0"/>
          </a:p>
          <a:p>
            <a:r>
              <a:rPr kumimoji="1" lang="ja-JP" altLang="en-US" b="0" i="0" baseline="0" dirty="0"/>
              <a:t>ーーーーーーーーーーーーーーーーーーーーーーーーーーーーーーーーーーーーー</a:t>
            </a:r>
            <a:endParaRPr kumimoji="1" lang="en-US" altLang="ja-JP" b="0" i="0" baseline="0" dirty="0"/>
          </a:p>
          <a:p>
            <a:r>
              <a:rPr kumimoji="1" lang="ja-JP" altLang="en-US" b="0" i="0" baseline="0" dirty="0"/>
              <a:t>最後に、あなたの伝えたいメッセージを伝えてください。</a:t>
            </a:r>
            <a:endParaRPr kumimoji="1" lang="en-US" altLang="ja-JP" b="0" i="0" baseline="0" dirty="0"/>
          </a:p>
          <a:p>
            <a:endParaRPr kumimoji="1" lang="en-US" altLang="ja-JP" b="0" i="0" baseline="0" dirty="0"/>
          </a:p>
          <a:p>
            <a:endParaRPr kumimoji="1" lang="en-US" altLang="ja-JP" b="0" i="0" baseline="0" dirty="0"/>
          </a:p>
          <a:p>
            <a:endParaRPr kumimoji="1" lang="ja-JP" altLang="en-US" dirty="0"/>
          </a:p>
        </p:txBody>
      </p:sp>
      <p:sp>
        <p:nvSpPr>
          <p:cNvPr id="4" name="スライド番号プレースホルダー 3"/>
          <p:cNvSpPr>
            <a:spLocks noGrp="1"/>
          </p:cNvSpPr>
          <p:nvPr>
            <p:ph type="sldNum" sz="quarter" idx="5"/>
          </p:nvPr>
        </p:nvSpPr>
        <p:spPr/>
        <p:txBody>
          <a:bodyPr/>
          <a:lstStyle/>
          <a:p>
            <a:fld id="{F8167E46-508C-4F62-8925-0B78E27219D7}" type="slidenum">
              <a:rPr lang="en-US" altLang="ja-JP" smtClean="0"/>
              <a:pPr/>
              <a:t>26</a:t>
            </a:fld>
            <a:endParaRPr lang="en-US" altLang="ja-JP" dirty="0"/>
          </a:p>
        </p:txBody>
      </p:sp>
      <p:sp>
        <p:nvSpPr>
          <p:cNvPr id="5" name="ヘッダー プレースホルダー 4">
            <a:extLst>
              <a:ext uri="{FF2B5EF4-FFF2-40B4-BE49-F238E27FC236}">
                <a16:creationId xmlns:a16="http://schemas.microsoft.com/office/drawing/2014/main" id="{66145834-013B-4B83-8A33-AD09EAE765AB}"/>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2811149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これで、今日の租税教室を終わります。</a:t>
            </a:r>
            <a:endParaRPr lang="en-US" altLang="ja-JP" dirty="0"/>
          </a:p>
          <a:p>
            <a:pPr eaLnBrk="1" hangingPunct="1"/>
            <a:r>
              <a:rPr lang="ja-JP" altLang="en-US" dirty="0"/>
              <a:t>ありがとうございました。</a:t>
            </a:r>
            <a:endParaRPr lang="en-US" altLang="ja-JP" dirty="0"/>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27</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0873902-22A8-4EC4-B730-EDE32022BC42}"/>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14770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dirty="0"/>
              <a:t>今日の学習内容を生徒たちに伝えましょう。</a:t>
            </a:r>
            <a:endParaRPr lang="en-US" altLang="ja-JP" dirty="0"/>
          </a:p>
          <a:p>
            <a:pPr eaLnBrk="1" hangingPunct="1"/>
            <a:endParaRPr lang="en-US" altLang="ja-JP" dirty="0"/>
          </a:p>
          <a:p>
            <a:pPr eaLnBrk="1" hangingPunct="1"/>
            <a:r>
              <a:rPr lang="ja-JP" altLang="en-US" dirty="0"/>
              <a:t>１　税の歴史、民主主義の始まりから税について説明します。</a:t>
            </a:r>
            <a:endParaRPr lang="en-US" altLang="ja-JP" dirty="0"/>
          </a:p>
          <a:p>
            <a:pPr eaLnBrk="1" hangingPunct="1"/>
            <a:endParaRPr lang="en-US" altLang="ja-JP" dirty="0"/>
          </a:p>
          <a:p>
            <a:pPr eaLnBrk="1" hangingPunct="1"/>
            <a:r>
              <a:rPr lang="ja-JP" altLang="en-US" dirty="0"/>
              <a:t>２　現在の日本の状況について説明します。</a:t>
            </a:r>
            <a:endParaRPr lang="en-US" altLang="ja-JP" dirty="0"/>
          </a:p>
          <a:p>
            <a:pPr eaLnBrk="1" hangingPunct="1"/>
            <a:endParaRPr lang="en-US" altLang="ja-JP" dirty="0"/>
          </a:p>
          <a:p>
            <a:pPr eaLnBrk="1" hangingPunct="1"/>
            <a:r>
              <a:rPr lang="ja-JP" altLang="en-US" dirty="0"/>
              <a:t>３　</a:t>
            </a:r>
            <a:r>
              <a:rPr lang="ja-JP" altLang="en-US" dirty="0">
                <a:solidFill>
                  <a:srgbClr val="FF0000"/>
                </a:solidFill>
              </a:rPr>
              <a:t>模擬選挙を通して、自分たちの国について主権者として考え、民主主義を体験してもらいます。</a:t>
            </a:r>
            <a:r>
              <a:rPr lang="ja-JP" altLang="en-US" dirty="0"/>
              <a:t>私たち一人一人が、社会や税について考えるべきであることを伝えましょう。</a:t>
            </a:r>
          </a:p>
          <a:p>
            <a:pPr eaLnBrk="1" hangingPunct="1"/>
            <a:r>
              <a:rPr lang="ja-JP" altLang="en-US" dirty="0"/>
              <a:t>　　</a:t>
            </a:r>
            <a:endParaRPr lang="en-US" altLang="ja-JP" dirty="0"/>
          </a:p>
          <a:p>
            <a:pPr eaLnBrk="1" hangingPunct="1"/>
            <a:endParaRPr lang="en-US" altLang="ja-JP" dirty="0"/>
          </a:p>
          <a:p>
            <a:pPr eaLnBrk="1" hangingPunct="1"/>
            <a:r>
              <a:rPr lang="en-US" altLang="ja-JP" dirty="0"/>
              <a:t>【</a:t>
            </a:r>
            <a:r>
              <a:rPr lang="ja-JP" altLang="en-US" dirty="0"/>
              <a:t>コメント例</a:t>
            </a:r>
            <a:r>
              <a:rPr lang="en-US" altLang="ja-JP" dirty="0"/>
              <a:t>】</a:t>
            </a:r>
          </a:p>
          <a:p>
            <a:pPr eaLnBrk="1" hangingPunct="1"/>
            <a:r>
              <a:rPr lang="ja-JP" altLang="en-US" dirty="0"/>
              <a:t>今日は、この３つのテーマで進めていきます。（読みます）</a:t>
            </a:r>
            <a:endParaRPr lang="en-US" altLang="ja-JP" dirty="0"/>
          </a:p>
          <a:p>
            <a:pPr eaLnBrk="1" hangingPunct="1"/>
            <a:r>
              <a:rPr lang="ja-JP" altLang="en-US" dirty="0"/>
              <a:t>最後に、アンケートの記入をお願いしますね。</a:t>
            </a:r>
            <a:endParaRPr lang="en-US" altLang="ja-JP" dirty="0">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defTabSz="457175" fontAlgn="auto">
              <a:spcBef>
                <a:spcPts val="0"/>
              </a:spcBef>
              <a:spcAft>
                <a:spcPts val="0"/>
              </a:spcAft>
              <a:defRPr/>
            </a:pPr>
            <a:fld id="{1A45F54A-FD13-49DF-B398-957F3776A287}" type="slidenum">
              <a:rPr lang="ja-JP" altLang="en-US" sz="1200">
                <a:solidFill>
                  <a:prstClr val="black"/>
                </a:solidFill>
                <a:latin typeface="游ゴシック" panose="020F0502020204030204"/>
                <a:ea typeface="游ゴシック" panose="020B0400000000000000" pitchFamily="50" charset="-128"/>
              </a:rPr>
              <a:pPr defTabSz="457175" fontAlgn="auto">
                <a:spcBef>
                  <a:spcPts val="0"/>
                </a:spcBef>
                <a:spcAft>
                  <a:spcPts val="0"/>
                </a:spcAft>
                <a:defRPr/>
              </a:pPr>
              <a:t>3</a:t>
            </a:fld>
            <a:endParaRPr lang="ja-JP" altLang="en-US" sz="1200">
              <a:solidFill>
                <a:prstClr val="black"/>
              </a:solidFill>
              <a:latin typeface="游ゴシック" panose="020F0502020204030204"/>
              <a:ea typeface="游ゴシック" panose="020B0400000000000000" pitchFamily="50" charset="-128"/>
            </a:endParaRPr>
          </a:p>
        </p:txBody>
      </p:sp>
      <p:sp>
        <p:nvSpPr>
          <p:cNvPr id="5" name="ヘッダー プレースホルダー 4">
            <a:extLst>
              <a:ext uri="{FF2B5EF4-FFF2-40B4-BE49-F238E27FC236}">
                <a16:creationId xmlns:a16="http://schemas.microsoft.com/office/drawing/2014/main" id="{6CF6835A-4F9D-498F-B33C-1C53F981A5FC}"/>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83159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税の歴史、民主主義の話をする前に、まずは生徒の皆さんとのコミュニケーションをとるために、また自分自身へのウォーミングアップのつもりで「税金」についてのイメージを聞いてみるのはいかがでしょうか。</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今から税金について、一緒に勉強していきましょう。</a:t>
            </a:r>
            <a:endParaRPr kumimoji="1" lang="en-US" altLang="ja-JP" dirty="0"/>
          </a:p>
          <a:p>
            <a:r>
              <a:rPr kumimoji="1" lang="ja-JP" altLang="en-US" dirty="0"/>
              <a:t>・「税金」って聞くとどんなイメージがありますか？</a:t>
            </a:r>
            <a:endParaRPr kumimoji="1" lang="en-US" altLang="ja-JP" dirty="0"/>
          </a:p>
          <a:p>
            <a:r>
              <a:rPr kumimoji="1" lang="ja-JP" altLang="en-US" dirty="0"/>
              <a:t>　　　　　　　良いイメージですか？悪いイメージですか？</a:t>
            </a:r>
            <a:endParaRPr kumimoji="1" lang="en-US" altLang="ja-JP" dirty="0"/>
          </a:p>
        </p:txBody>
      </p:sp>
      <p:sp>
        <p:nvSpPr>
          <p:cNvPr id="4" name="スライド番号プレースホルダー 3"/>
          <p:cNvSpPr>
            <a:spLocks noGrp="1"/>
          </p:cNvSpPr>
          <p:nvPr>
            <p:ph type="sldNum" sz="quarter" idx="5"/>
          </p:nvPr>
        </p:nvSpPr>
        <p:spPr/>
        <p:txBody>
          <a:bodyPr/>
          <a:lstStyle/>
          <a:p>
            <a:pPr defTabSz="914348">
              <a:defRPr/>
            </a:pPr>
            <a:fld id="{F8167E46-508C-4F62-8925-0B78E27219D7}" type="slidenum">
              <a:rPr lang="en-US" altLang="ja-JP" sz="1200">
                <a:solidFill>
                  <a:srgbClr val="000000"/>
                </a:solidFill>
                <a:latin typeface="Arial" charset="0"/>
              </a:rPr>
              <a:pPr defTabSz="914348">
                <a:defRPr/>
              </a:pPr>
              <a:t>4</a:t>
            </a:fld>
            <a:endParaRPr lang="en-US" altLang="ja-JP" sz="12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E87BA878-05C4-4301-B667-4B8F02A0A037}"/>
              </a:ext>
            </a:extLst>
          </p:cNvPr>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Tree>
    <p:extLst>
      <p:ext uri="{BB962C8B-B14F-4D97-AF65-F5344CB8AC3E}">
        <p14:creationId xmlns:p14="http://schemas.microsoft.com/office/powerpoint/2010/main" val="3965534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日本の税の歴史をみてみましょう。</a:t>
            </a:r>
            <a:endParaRPr kumimoji="1" lang="en-US" altLang="ja-JP" dirty="0"/>
          </a:p>
          <a:p>
            <a:endParaRPr kumimoji="1" lang="en-US" altLang="ja-JP" dirty="0"/>
          </a:p>
          <a:p>
            <a:pPr defTabSz="958132">
              <a:defRPr/>
            </a:pPr>
            <a:r>
              <a:rPr kumimoji="1" lang="ja-JP" altLang="en-US" dirty="0"/>
              <a:t>日本では、いつから税金があったのでしょうか？</a:t>
            </a:r>
            <a:endParaRPr kumimoji="1" lang="en-US" altLang="ja-JP" dirty="0"/>
          </a:p>
          <a:p>
            <a:endParaRPr kumimoji="1" lang="en-US" altLang="ja-JP" dirty="0"/>
          </a:p>
          <a:p>
            <a:r>
              <a:rPr kumimoji="1" lang="ja-JP" altLang="en-US" dirty="0"/>
              <a:t>大昔の日本人のくらしはどうだったでしょう。</a:t>
            </a:r>
            <a:endParaRPr kumimoji="1" lang="en-US" altLang="ja-JP" dirty="0"/>
          </a:p>
          <a:p>
            <a:endParaRPr kumimoji="1" lang="en-US" altLang="ja-JP" dirty="0"/>
          </a:p>
          <a:p>
            <a:r>
              <a:rPr kumimoji="1" lang="ja-JP" altLang="en-US" dirty="0"/>
              <a:t>シカやイノシシなどの動物を狩ったり、森で木の実を集めたりして狩猟採集中心の生活が営まれていました。その時代の人々は、食料を独り占めするのではなく、みんなのために一緒にあつめ、みんなのためにたくわえる、そうやって暮らしていました。</a:t>
            </a:r>
            <a:endParaRPr kumimoji="1" lang="en-US" altLang="ja-JP" dirty="0"/>
          </a:p>
          <a:p>
            <a:endParaRPr kumimoji="1" lang="en-US" altLang="ja-JP" dirty="0"/>
          </a:p>
          <a:p>
            <a:r>
              <a:rPr kumimoji="1" lang="ja-JP" altLang="en-US" dirty="0"/>
              <a:t>その後、稲作が始まり小さな国が作られるようになりました。邪馬台国の出現です。中国の歴史書「魏志倭人伝」には、このころに「税を徴収し、それを納める倉庫があった」と書かれていたそうです。</a:t>
            </a:r>
            <a:endParaRPr kumimoji="1" lang="en-US" altLang="ja-JP" dirty="0"/>
          </a:p>
          <a:p>
            <a:endParaRPr kumimoji="1" lang="en-US" altLang="ja-JP" dirty="0"/>
          </a:p>
          <a:p>
            <a:r>
              <a:rPr kumimoji="1" lang="ja-JP" altLang="en-US" dirty="0"/>
              <a:t>そして</a:t>
            </a:r>
            <a:r>
              <a:rPr kumimoji="1" lang="en-US" altLang="ja-JP" dirty="0"/>
              <a:t>701</a:t>
            </a:r>
            <a:r>
              <a:rPr kumimoji="1" lang="ja-JP" altLang="en-US" dirty="0"/>
              <a:t>年に中国の制度を手本に「大宝律令」が制定されました。租庸調という税が課せられました。</a:t>
            </a:r>
            <a:endParaRPr kumimoji="1" lang="en-US" altLang="ja-JP" dirty="0"/>
          </a:p>
          <a:p>
            <a:pPr defTabSz="947707">
              <a:defRPr/>
            </a:pPr>
            <a:r>
              <a:rPr kumimoji="1" lang="ja-JP" altLang="en-US" dirty="0"/>
              <a:t>租・・・</a:t>
            </a:r>
            <a:r>
              <a:rPr kumimoji="1" lang="ja-JP" altLang="en-US" b="0" i="0" baseline="0" dirty="0"/>
              <a:t>男女の農民に課税され、税率は収穫の約</a:t>
            </a:r>
            <a:r>
              <a:rPr kumimoji="1" lang="en-US" altLang="ja-JP" b="0" i="0" baseline="0" dirty="0"/>
              <a:t>3</a:t>
            </a:r>
            <a:r>
              <a:rPr kumimoji="1" lang="ja-JP" altLang="en-US" b="0" i="0" baseline="0" dirty="0"/>
              <a:t>％。</a:t>
            </a:r>
            <a:endParaRPr kumimoji="1" lang="en-US" altLang="ja-JP" b="0" i="0" baseline="0" dirty="0"/>
          </a:p>
          <a:p>
            <a:pPr defTabSz="947707">
              <a:defRPr/>
            </a:pPr>
            <a:r>
              <a:rPr kumimoji="1" lang="ja-JP" altLang="en-US" b="0" i="0" baseline="0" dirty="0"/>
              <a:t>庸・・・都での労働（年間</a:t>
            </a:r>
            <a:r>
              <a:rPr kumimoji="1" lang="en-US" altLang="ja-JP" b="0" i="0" baseline="0" dirty="0"/>
              <a:t>10</a:t>
            </a:r>
            <a:r>
              <a:rPr kumimoji="1" lang="ja-JP" altLang="en-US" b="0" i="0" baseline="0" dirty="0"/>
              <a:t>日間）または、布を納める税。男子のみに課されるもの。</a:t>
            </a:r>
            <a:endParaRPr kumimoji="1" lang="en-US" altLang="ja-JP" b="0" i="0" baseline="0" dirty="0"/>
          </a:p>
          <a:p>
            <a:pPr defTabSz="947707">
              <a:defRPr/>
            </a:pPr>
            <a:r>
              <a:rPr kumimoji="1" lang="ja-JP" altLang="en-US" b="0" i="0" baseline="0" dirty="0"/>
              <a:t>調・・・布や絹などの各地の特産物を納める。男子のみに課されるもの。</a:t>
            </a:r>
            <a:endParaRPr kumimoji="1" lang="en-US" altLang="ja-JP" b="0" i="0" baseline="0" dirty="0"/>
          </a:p>
          <a:p>
            <a:endParaRPr kumimoji="1" lang="en-US" altLang="ja-JP" dirty="0"/>
          </a:p>
          <a:p>
            <a:pPr defTabSz="958132"/>
            <a:r>
              <a:rPr kumimoji="1" lang="ja-JP" altLang="en-US" dirty="0"/>
              <a:t>鎌倉時代・室町時代・安土桃山時代を経て江戸時代になります。封建制度（厳しい身分制度）が確立し、年貢を取り立てられるようになりました。</a:t>
            </a:r>
            <a:endParaRPr kumimoji="1" lang="en-US" altLang="ja-JP"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5</a:t>
            </a:fld>
            <a:endParaRPr lang="en-US" altLang="ja-JP" dirty="0"/>
          </a:p>
        </p:txBody>
      </p:sp>
    </p:spTree>
    <p:extLst>
      <p:ext uri="{BB962C8B-B14F-4D97-AF65-F5344CB8AC3E}">
        <p14:creationId xmlns:p14="http://schemas.microsoft.com/office/powerpoint/2010/main" val="42855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税といえば、長く年貢でした。</a:t>
            </a:r>
            <a:endParaRPr kumimoji="1" lang="en-US" altLang="ja-JP" dirty="0"/>
          </a:p>
          <a:p>
            <a:r>
              <a:rPr kumimoji="1" lang="ja-JP" altLang="en-US" dirty="0"/>
              <a:t>今のような便利な道具も機械もない時代に、汗水たらして作った作物。年貢として納めなければならない。</a:t>
            </a:r>
            <a:endParaRPr kumimoji="1" lang="en-US" altLang="ja-JP" dirty="0"/>
          </a:p>
          <a:p>
            <a:r>
              <a:rPr kumimoji="1" lang="ja-JP" altLang="en-US" dirty="0"/>
              <a:t>まさに強制的に「取られる」というものでした。</a:t>
            </a:r>
            <a:endParaRPr kumimoji="1" lang="en-US" altLang="ja-JP" dirty="0"/>
          </a:p>
          <a:p>
            <a:pPr defTabSz="947707">
              <a:defRPr/>
            </a:pPr>
            <a:endParaRPr kumimoji="1" lang="en-US" altLang="ja-JP" b="0" dirty="0"/>
          </a:p>
          <a:p>
            <a:pPr defTabSz="947707">
              <a:defRPr/>
            </a:pPr>
            <a:r>
              <a:rPr kumimoji="1" lang="ja-JP" altLang="en-US" b="0" dirty="0"/>
              <a:t>殿様、支配者の言いつけ（命令）に反対の意思を示すには、直訴や一揆をおこすしかありませんでした。まさに命がけで戦うしかなかったのです。</a:t>
            </a:r>
            <a:endParaRPr kumimoji="1" lang="en-US" altLang="ja-JP" b="1" dirty="0"/>
          </a:p>
          <a:p>
            <a:pPr defTabSz="947707">
              <a:defRPr/>
            </a:pPr>
            <a:endParaRPr kumimoji="1" lang="en-US" altLang="ja-JP" b="1" dirty="0"/>
          </a:p>
          <a:p>
            <a:pPr defTabSz="947707">
              <a:defRPr/>
            </a:pPr>
            <a:endParaRPr kumimoji="1" lang="en-US" altLang="ja-JP" b="1" dirty="0"/>
          </a:p>
          <a:p>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6</a:t>
            </a:fld>
            <a:endParaRPr lang="en-US" altLang="ja-JP" dirty="0"/>
          </a:p>
        </p:txBody>
      </p:sp>
    </p:spTree>
    <p:extLst>
      <p:ext uri="{BB962C8B-B14F-4D97-AF65-F5344CB8AC3E}">
        <p14:creationId xmlns:p14="http://schemas.microsoft.com/office/powerpoint/2010/main" val="150352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ここで、世界の民主主義の始まりについてもみてみましょう。</a:t>
            </a:r>
            <a:endParaRPr kumimoji="1" lang="en-US" altLang="ja-JP" dirty="0"/>
          </a:p>
          <a:p>
            <a:endParaRPr kumimoji="1" lang="en-US" altLang="ja-JP" dirty="0"/>
          </a:p>
          <a:p>
            <a:r>
              <a:rPr kumimoji="1" lang="ja-JP" altLang="en-US" dirty="0"/>
              <a:t>その昔、「国家は国王のもの」「主権は殿様や支配者にあり」という時代がありました。</a:t>
            </a:r>
            <a:endParaRPr kumimoji="1" lang="en-US" altLang="ja-JP" dirty="0"/>
          </a:p>
          <a:p>
            <a:r>
              <a:rPr kumimoji="1" lang="ja-JP" altLang="en-US" dirty="0"/>
              <a:t>国王や、殿様支配者の言いなりに生きていかねばならない時代でした。</a:t>
            </a:r>
            <a:endParaRPr kumimoji="1" lang="en-US" altLang="ja-JP" dirty="0"/>
          </a:p>
          <a:p>
            <a:r>
              <a:rPr kumimoji="1" lang="ja-JP" altLang="en-US" dirty="0"/>
              <a:t>もちろん、税金も国王や支配者の言いなりに徴収されていました。</a:t>
            </a:r>
            <a:endParaRPr kumimoji="1" lang="en-US" altLang="ja-JP" dirty="0"/>
          </a:p>
          <a:p>
            <a:endParaRPr kumimoji="1" lang="en-US" altLang="ja-JP" dirty="0"/>
          </a:p>
          <a:p>
            <a:r>
              <a:rPr kumimoji="1" lang="ja-JP" altLang="en-US" dirty="0"/>
              <a:t>世界のあちこちで、「国家は市民のためのもの」「主権は国民にある」ということを求める動きが始まりました。</a:t>
            </a:r>
            <a:endParaRPr kumimoji="1" lang="en-US" altLang="ja-JP" dirty="0"/>
          </a:p>
          <a:p>
            <a:endParaRPr kumimoji="1" lang="en-US" altLang="ja-JP" dirty="0"/>
          </a:p>
          <a:p>
            <a:r>
              <a:rPr kumimoji="1" lang="ja-JP" altLang="en-US" dirty="0"/>
              <a:t>アメリカではボストン茶会事件がありました。皆さん、歴史で習ったと思います。</a:t>
            </a:r>
            <a:endParaRPr kumimoji="1" lang="en-US" altLang="ja-JP" dirty="0"/>
          </a:p>
          <a:p>
            <a:r>
              <a:rPr kumimoji="1" lang="ja-JP" altLang="en-US" dirty="0"/>
              <a:t>この事件をきっかけに民主主義国家に移行しています。</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7</a:t>
            </a:fld>
            <a:endParaRPr lang="en-US" altLang="ja-JP" dirty="0"/>
          </a:p>
        </p:txBody>
      </p:sp>
    </p:spTree>
    <p:extLst>
      <p:ext uri="{BB962C8B-B14F-4D97-AF65-F5344CB8AC3E}">
        <p14:creationId xmlns:p14="http://schemas.microsoft.com/office/powerpoint/2010/main" val="2739657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アメリカ・ボストン茶会事件について</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kumimoji="1" lang="ja-JP" altLang="en-US" dirty="0"/>
              <a:t>アメリカ合衆国の歴史を語るときには欠かせない大きな事件です。</a:t>
            </a:r>
            <a:endParaRPr kumimoji="1" lang="en-US" altLang="ja-JP" dirty="0"/>
          </a:p>
          <a:p>
            <a:endParaRPr kumimoji="1" lang="en-US" altLang="ja-JP" dirty="0"/>
          </a:p>
          <a:p>
            <a:r>
              <a:rPr kumimoji="1" lang="en-US" altLang="ja-JP" dirty="0"/>
              <a:t>18</a:t>
            </a:r>
            <a:r>
              <a:rPr kumimoji="1" lang="ja-JP" altLang="en-US" dirty="0"/>
              <a:t>世紀半ば（今から</a:t>
            </a:r>
            <a:r>
              <a:rPr kumimoji="1" lang="en-US" altLang="ja-JP" dirty="0"/>
              <a:t>250</a:t>
            </a:r>
            <a:r>
              <a:rPr kumimoji="1" lang="ja-JP" altLang="en-US" dirty="0"/>
              <a:t>年ほど前）アメリカはイギリスの植民地でした。</a:t>
            </a:r>
            <a:endParaRPr kumimoji="1" lang="en-US" altLang="ja-JP" dirty="0"/>
          </a:p>
          <a:p>
            <a:r>
              <a:rPr kumimoji="1" lang="ja-JP" altLang="en-US" dirty="0"/>
              <a:t>イギリスの支配により、さまざまな税をかけられていました。「イギリスの議会には植民地（アメリカ）の代表がおらず、代表がいない中で勝手に税金をかけるのはおかしい。」ということで、抵抗し、ほとんどの税をやめさせましたが、茶（紅茶）への税だけが残ったのです。しかし、この茶税の廃止も求めお茶を海に投棄して起こしたのが、この事件になります。</a:t>
            </a:r>
            <a:endParaRPr kumimoji="1" lang="en-US" altLang="ja-JP" dirty="0"/>
          </a:p>
          <a:p>
            <a:endParaRPr kumimoji="1" lang="en-US" altLang="ja-JP" dirty="0"/>
          </a:p>
          <a:p>
            <a:r>
              <a:rPr kumimoji="1" lang="ja-JP" altLang="en-US" dirty="0"/>
              <a:t>「代表なくして課税なし」という言葉は、アメリカ独立戦争のスローガンとなっていました。</a:t>
            </a:r>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8</a:t>
            </a:fld>
            <a:endParaRPr lang="en-US" altLang="ja-JP" dirty="0"/>
          </a:p>
        </p:txBody>
      </p:sp>
    </p:spTree>
    <p:extLst>
      <p:ext uri="{BB962C8B-B14F-4D97-AF65-F5344CB8AC3E}">
        <p14:creationId xmlns:p14="http://schemas.microsoft.com/office/powerpoint/2010/main" val="273092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コメント例</a:t>
            </a:r>
            <a:r>
              <a:rPr kumimoji="1" lang="en-US" altLang="ja-JP" dirty="0"/>
              <a:t>】</a:t>
            </a:r>
          </a:p>
          <a:p>
            <a:r>
              <a:rPr kumimoji="1" lang="ja-JP" altLang="en-US" dirty="0"/>
              <a:t>このボストン茶会事件のほか、フランスの市民革命・イギリスの清教徒革命など歴史で習って記憶に残っていると思いますが、</a:t>
            </a:r>
            <a:endParaRPr kumimoji="1" lang="en-US" altLang="ja-JP" dirty="0"/>
          </a:p>
          <a:p>
            <a:r>
              <a:rPr kumimoji="1" lang="ja-JP" altLang="en-US" dirty="0"/>
              <a:t>世界のあちこちで、また日本でも、時代が進むにつれて、根本的に税の仕組みを見直す世の中に変わっていきました。</a:t>
            </a:r>
            <a:endParaRPr kumimoji="1" lang="en-US" altLang="ja-JP" dirty="0"/>
          </a:p>
          <a:p>
            <a:endParaRPr kumimoji="1" lang="en-US" altLang="ja-JP" dirty="0"/>
          </a:p>
          <a:p>
            <a:r>
              <a:rPr kumimoji="1" lang="ja-JP" altLang="en-US" dirty="0">
                <a:solidFill>
                  <a:schemeClr val="tx1"/>
                </a:solidFill>
              </a:rPr>
              <a:t>明治時代、</a:t>
            </a:r>
            <a:r>
              <a:rPr kumimoji="1" lang="ja-JP" altLang="en-US" dirty="0"/>
              <a:t>外国の民主主義にならって、日本でも「税金を納めるものが政治に参加するのは当然だ。」という議論が起こり自由民権運動が広がっていきました。</a:t>
            </a:r>
            <a:endParaRPr kumimoji="1" lang="en-US" altLang="ja-JP" dirty="0"/>
          </a:p>
          <a:p>
            <a:r>
              <a:rPr kumimoji="1" lang="ja-JP" altLang="en-US" dirty="0"/>
              <a:t>この頃に、福沢諭吉が発表した「学問のすすめ」には、「税とは、国と国民との約束である。」と述べられていました。</a:t>
            </a:r>
            <a:endParaRPr kumimoji="1" lang="en-US" altLang="ja-JP" dirty="0"/>
          </a:p>
          <a:p>
            <a:endParaRPr kumimoji="1" lang="en-US" altLang="ja-JP" dirty="0"/>
          </a:p>
          <a:p>
            <a:r>
              <a:rPr kumimoji="1" lang="ja-JP" altLang="en-US" dirty="0"/>
              <a:t>大正時代になると、税金の額に関わらず、選挙権を認めてほしいという運動も広がりました。当時、女性には選挙権は認められていませんでした。</a:t>
            </a:r>
            <a:endParaRPr kumimoji="1" lang="en-US" altLang="ja-JP" dirty="0"/>
          </a:p>
          <a:p>
            <a:endParaRPr kumimoji="1" lang="en-US" altLang="ja-JP" dirty="0"/>
          </a:p>
          <a:p>
            <a:r>
              <a:rPr kumimoji="1" lang="ja-JP" altLang="en-US" dirty="0"/>
              <a:t>昭和時代になり、アジア・太平洋戦争が終わると、民主的な日本国憲法が制定されました。ようやく女性にも選挙権が認められ、完全な普通選挙制度が確立しました。</a:t>
            </a:r>
            <a:endParaRPr kumimoji="1" lang="en-US" altLang="ja-JP" dirty="0"/>
          </a:p>
          <a:p>
            <a:r>
              <a:rPr kumimoji="1" lang="ja-JP" altLang="en-US" dirty="0"/>
              <a:t>国のことは主権者である国民が決めることになりました。</a:t>
            </a:r>
            <a:endParaRPr kumimoji="1" lang="en-US" altLang="ja-JP" dirty="0"/>
          </a:p>
          <a:p>
            <a:pPr defTabSz="958132">
              <a:defRPr/>
            </a:pPr>
            <a:endParaRPr kumimoji="1" lang="en-US" altLang="ja-JP" dirty="0"/>
          </a:p>
          <a:p>
            <a:pPr defTabSz="958132">
              <a:defRPr/>
            </a:pPr>
            <a:r>
              <a:rPr kumimoji="1" lang="ja-JP" altLang="en-US" dirty="0"/>
              <a:t>「取られる税」から「私たちの税」へ</a:t>
            </a:r>
            <a:endParaRPr kumimoji="1" lang="en-US" altLang="ja-JP" dirty="0"/>
          </a:p>
          <a:p>
            <a:endParaRPr kumimoji="1" lang="en-US" altLang="ja-JP" dirty="0"/>
          </a:p>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中学生用モデルテキスト</a:t>
            </a:r>
            <a:r>
              <a:rPr lang="en-US" altLang="ja-JP"/>
              <a:t>Ⅱ</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2071239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タイトルとコンテンツ：箇条書き">
    <p:spTree>
      <p:nvGrpSpPr>
        <p:cNvPr id="1" name=""/>
        <p:cNvGrpSpPr/>
        <p:nvPr/>
      </p:nvGrpSpPr>
      <p:grpSpPr>
        <a:xfrm>
          <a:off x="0" y="0"/>
          <a:ext cx="0" cy="0"/>
          <a:chOff x="0" y="0"/>
          <a:chExt cx="0" cy="0"/>
        </a:xfrm>
      </p:grpSpPr>
      <p:sp>
        <p:nvSpPr>
          <p:cNvPr id="5" name="正方形/長方形 4"/>
          <p:cNvSpPr/>
          <p:nvPr userDrawn="1"/>
        </p:nvSpPr>
        <p:spPr>
          <a:xfrm>
            <a:off x="0" y="6318000"/>
            <a:ext cx="9144000" cy="540000"/>
          </a:xfrm>
          <a:prstGeom prst="rect">
            <a:avLst/>
          </a:prstGeom>
          <a:solidFill>
            <a:schemeClr val="accent5">
              <a:lumMod val="20000"/>
              <a:lumOff val="8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 name="正方形/長方形 3"/>
          <p:cNvSpPr/>
          <p:nvPr userDrawn="1"/>
        </p:nvSpPr>
        <p:spPr>
          <a:xfrm>
            <a:off x="0" y="0"/>
            <a:ext cx="9144000" cy="1065402"/>
          </a:xfrm>
          <a:prstGeom prst="rect">
            <a:avLst/>
          </a:prstGeom>
          <a:solidFill>
            <a:schemeClr val="accent5">
              <a:lumMod val="20000"/>
              <a:lumOff val="80000"/>
              <a:alpha val="6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タイトル 1"/>
          <p:cNvSpPr>
            <a:spLocks noGrp="1"/>
          </p:cNvSpPr>
          <p:nvPr>
            <p:ph type="title"/>
          </p:nvPr>
        </p:nvSpPr>
        <p:spPr>
          <a:xfrm>
            <a:off x="0" y="0"/>
            <a:ext cx="9144000" cy="1065402"/>
          </a:xfrm>
        </p:spPr>
        <p:txBody>
          <a:bodyPr>
            <a:normAutofit/>
          </a:bodyPr>
          <a:lstStyle>
            <a:lvl1pPr algn="ctr" fontAlgn="ctr">
              <a:defRPr sz="3600"/>
            </a:lvl1pPr>
          </a:lstStyle>
          <a:p>
            <a:r>
              <a:rPr kumimoji="1" lang="ja-JP" altLang="en-US" dirty="0"/>
              <a:t>マスタ タイトルの書式設定</a:t>
            </a:r>
          </a:p>
        </p:txBody>
      </p:sp>
      <p:sp>
        <p:nvSpPr>
          <p:cNvPr id="6" name="スライド番号プレースホルダ 5"/>
          <p:cNvSpPr>
            <a:spLocks noGrp="1" noChangeAspect="1"/>
          </p:cNvSpPr>
          <p:nvPr>
            <p:ph type="sldNum" sz="quarter" idx="12"/>
          </p:nvPr>
        </p:nvSpPr>
        <p:spPr>
          <a:xfrm>
            <a:off x="8604448" y="6318448"/>
            <a:ext cx="539552" cy="539552"/>
          </a:xfrm>
          <a:prstGeom prst="rect">
            <a:avLst/>
          </a:prstGeom>
          <a:noFill/>
          <a:ln>
            <a:noFill/>
          </a:ln>
        </p:spPr>
        <p:txBody>
          <a:bodyPr anchor="ctr"/>
          <a:lstStyle>
            <a:lvl1pPr algn="ctr" fontAlgn="ctr">
              <a:defRPr sz="1800" baseline="0">
                <a:solidFill>
                  <a:schemeClr val="tx1"/>
                </a:solidFill>
                <a:latin typeface="ＭＳ Ｐゴシック" pitchFamily="50" charset="-128"/>
                <a:ea typeface="ＭＳ Ｐゴシック" pitchFamily="50" charset="-128"/>
              </a:defRPr>
            </a:lvl1pPr>
          </a:lstStyle>
          <a:p>
            <a:pPr marL="0" marR="0" lvl="0" indent="0" algn="ctr" defTabSz="914400" rtl="0" eaLnBrk="1" fontAlgn="ctr" latinLnBrk="0" hangingPunct="1">
              <a:lnSpc>
                <a:spcPct val="100000"/>
              </a:lnSpc>
              <a:spcBef>
                <a:spcPts val="0"/>
              </a:spcBef>
              <a:spcAft>
                <a:spcPts val="0"/>
              </a:spcAft>
              <a:buClrTx/>
              <a:buSzTx/>
              <a:buFontTx/>
              <a:buNone/>
              <a:tabLst/>
              <a:defRPr/>
            </a:pPr>
            <a:fld id="{8312DF0F-AA9F-4A51-BE4C-67E87EE5E3E6}" type="slidenum">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pPr marL="0" marR="0" lvl="0" indent="0" algn="ctr" defTabSz="914400" rtl="0" eaLnBrk="1" fontAlgn="ctr"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dirty="0">
              <a:ln>
                <a:noFill/>
              </a:ln>
              <a:solidFill>
                <a:prstClr val="black"/>
              </a:solidFill>
              <a:effectLst/>
              <a:uLnTx/>
              <a:uFillTx/>
              <a:latin typeface="ＭＳ Ｐゴシック" pitchFamily="50" charset="-128"/>
              <a:ea typeface="ＭＳ Ｐゴシック" pitchFamily="50" charset="-128"/>
              <a:cs typeface="+mn-cs"/>
            </a:endParaRPr>
          </a:p>
        </p:txBody>
      </p:sp>
      <p:pic>
        <p:nvPicPr>
          <p:cNvPr id="10" name="図 9" descr="C:\Users\yuko\Desktop\nadeshiko-Logo - コピー.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243880" y="6445800"/>
            <a:ext cx="2311896" cy="284400"/>
          </a:xfrm>
          <a:prstGeom prst="rect">
            <a:avLst/>
          </a:prstGeom>
          <a:noFill/>
          <a:ln w="9525">
            <a:noFill/>
            <a:miter lim="800000"/>
            <a:headEnd/>
            <a:tailEnd/>
          </a:ln>
        </p:spPr>
      </p:pic>
      <p:cxnSp>
        <p:nvCxnSpPr>
          <p:cNvPr id="8" name="直線コネクタ 7"/>
          <p:cNvCxnSpPr/>
          <p:nvPr userDrawn="1"/>
        </p:nvCxnSpPr>
        <p:spPr>
          <a:xfrm>
            <a:off x="0" y="950400"/>
            <a:ext cx="9144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0" y="108000"/>
            <a:ext cx="9144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1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0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0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7142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95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01028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69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64443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95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53102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9_白紙">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1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1">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23101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4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11312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6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581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7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9144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92199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061167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5413849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8E32C6D-F277-4864-9A00-3BF5ACE13F38}"/>
              </a:ext>
            </a:extLst>
          </p:cNvPr>
          <p:cNvSpPr txBox="1"/>
          <p:nvPr/>
        </p:nvSpPr>
        <p:spPr>
          <a:xfrm>
            <a:off x="0" y="1413136"/>
            <a:ext cx="9143999" cy="3240000"/>
          </a:xfrm>
          <a:prstGeom prst="rect">
            <a:avLst/>
          </a:prstGeom>
          <a:solidFill>
            <a:schemeClr val="bg1"/>
          </a:solidFill>
          <a:effectLst>
            <a:outerShdw blurRad="88900" dist="38100" dir="5400000" algn="t" rotWithShape="0">
              <a:prstClr val="black">
                <a:alpha val="40000"/>
              </a:prstClr>
            </a:outerShdw>
          </a:effectLst>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endParaRPr kumimoji="1" lang="ja-JP" altLang="en-US" sz="6600" b="0" i="0" u="none" strike="noStrike" kern="1200" cap="none" spc="-700" normalizeH="0" baseline="0" noProof="0" dirty="0">
              <a:ln>
                <a:noFill/>
              </a:ln>
              <a:solidFill>
                <a:srgbClr val="4472C4">
                  <a:lumMod val="50000"/>
                </a:srgbClr>
              </a:solidFill>
              <a:effectLst/>
              <a:uLnTx/>
              <a:uFillTx/>
              <a:latin typeface="游ゴシック Medium" panose="020B0500000000000000" pitchFamily="50" charset="-128"/>
              <a:ea typeface="游ゴシック Medium" panose="020B0500000000000000" pitchFamily="50" charset="-128"/>
              <a:cs typeface="+mn-cs"/>
            </a:endParaRPr>
          </a:p>
        </p:txBody>
      </p:sp>
      <p:grpSp>
        <p:nvGrpSpPr>
          <p:cNvPr id="11" name="グループ化 10">
            <a:extLst>
              <a:ext uri="{FF2B5EF4-FFF2-40B4-BE49-F238E27FC236}">
                <a16:creationId xmlns:a16="http://schemas.microsoft.com/office/drawing/2014/main" id="{168C0AFA-1E79-4BFB-8863-6F37A604CA4F}"/>
              </a:ext>
            </a:extLst>
          </p:cNvPr>
          <p:cNvGrpSpPr/>
          <p:nvPr/>
        </p:nvGrpSpPr>
        <p:grpSpPr>
          <a:xfrm>
            <a:off x="2462336" y="5825040"/>
            <a:ext cx="4219329" cy="612000"/>
            <a:chOff x="2152671" y="5973940"/>
            <a:chExt cx="4219329" cy="612000"/>
          </a:xfrm>
        </p:grpSpPr>
        <p:sp>
          <p:nvSpPr>
            <p:cNvPr id="12" name="テキスト ボックス 11">
              <a:extLst>
                <a:ext uri="{FF2B5EF4-FFF2-40B4-BE49-F238E27FC236}">
                  <a16:creationId xmlns:a16="http://schemas.microsoft.com/office/drawing/2014/main" id="{05A6A2DB-65C4-410A-B11C-FFFE08DFA2C4}"/>
                </a:ext>
              </a:extLst>
            </p:cNvPr>
            <p:cNvSpPr txBox="1"/>
            <p:nvPr/>
          </p:nvSpPr>
          <p:spPr>
            <a:xfrm>
              <a:off x="2772000" y="5973940"/>
              <a:ext cx="3600000" cy="612000"/>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近畿税理士会</a:t>
              </a:r>
              <a:endParaRPr kumimoji="1" lang="en-US" altLang="ja-JP" sz="40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pic>
          <p:nvPicPr>
            <p:cNvPr id="13" name="Picture 2" descr="C:\Users\shimomae\Desktop\税理士バッジ.gif">
              <a:extLst>
                <a:ext uri="{FF2B5EF4-FFF2-40B4-BE49-F238E27FC236}">
                  <a16:creationId xmlns:a16="http://schemas.microsoft.com/office/drawing/2014/main" id="{F2C9B038-570D-4537-8459-028FD6ECF6A8}"/>
                </a:ext>
              </a:extLst>
            </p:cNvPr>
            <p:cNvPicPr>
              <a:picLocks noChangeAspect="1" noChangeArrowheads="1"/>
            </p:cNvPicPr>
            <p:nvPr/>
          </p:nvPicPr>
          <p:blipFill>
            <a:blip r:embed="rId3" cstate="print"/>
            <a:srcRect/>
            <a:stretch>
              <a:fillRect/>
            </a:stretch>
          </p:blipFill>
          <p:spPr bwMode="auto">
            <a:xfrm>
              <a:off x="2152671" y="5973940"/>
              <a:ext cx="619329" cy="612000"/>
            </a:xfrm>
            <a:prstGeom prst="rect">
              <a:avLst/>
            </a:prstGeom>
            <a:noFill/>
            <a:ln w="9525">
              <a:noFill/>
              <a:miter lim="800000"/>
              <a:headEnd/>
              <a:tailEnd/>
            </a:ln>
            <a:effectLst>
              <a:outerShdw blurRad="50800" dist="38100" dir="5400000" algn="t" rotWithShape="0">
                <a:prstClr val="black">
                  <a:alpha val="40000"/>
                </a:prstClr>
              </a:outerShdw>
            </a:effectLst>
          </p:spPr>
        </p:pic>
      </p:grpSp>
      <p:sp>
        <p:nvSpPr>
          <p:cNvPr id="2" name="楕円 1">
            <a:extLst>
              <a:ext uri="{FF2B5EF4-FFF2-40B4-BE49-F238E27FC236}">
                <a16:creationId xmlns:a16="http://schemas.microsoft.com/office/drawing/2014/main" id="{5D5C1BAA-105A-43A1-A4ED-7A3D0B10782F}"/>
              </a:ext>
            </a:extLst>
          </p:cNvPr>
          <p:cNvSpPr>
            <a:spLocks/>
          </p:cNvSpPr>
          <p:nvPr/>
        </p:nvSpPr>
        <p:spPr>
          <a:xfrm>
            <a:off x="2988287" y="1755304"/>
            <a:ext cx="1404000" cy="1332000"/>
          </a:xfrm>
          <a:prstGeom prst="ellipse">
            <a:avLst/>
          </a:prstGeom>
          <a:solidFill>
            <a:srgbClr val="98E8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03165300-76E7-49A9-B29C-B077C86D0384}"/>
              </a:ext>
            </a:extLst>
          </p:cNvPr>
          <p:cNvSpPr>
            <a:spLocks/>
          </p:cNvSpPr>
          <p:nvPr/>
        </p:nvSpPr>
        <p:spPr>
          <a:xfrm>
            <a:off x="4049715" y="1755304"/>
            <a:ext cx="1404000" cy="1332000"/>
          </a:xfrm>
          <a:prstGeom prst="ellipse">
            <a:avLst/>
          </a:prstGeom>
          <a:solidFill>
            <a:srgbClr val="98E8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EAFF6B74-36FE-420B-9463-882B2E7C72DD}"/>
              </a:ext>
            </a:extLst>
          </p:cNvPr>
          <p:cNvSpPr>
            <a:spLocks/>
          </p:cNvSpPr>
          <p:nvPr/>
        </p:nvSpPr>
        <p:spPr>
          <a:xfrm>
            <a:off x="1224859" y="1701136"/>
            <a:ext cx="1404000" cy="1332000"/>
          </a:xfrm>
          <a:prstGeom prst="ellipse">
            <a:avLst/>
          </a:prstGeom>
          <a:solidFill>
            <a:srgbClr val="98E89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A3F3834-E940-4F9B-BE2D-07FC50F3267A}"/>
              </a:ext>
            </a:extLst>
          </p:cNvPr>
          <p:cNvSpPr txBox="1"/>
          <p:nvPr/>
        </p:nvSpPr>
        <p:spPr>
          <a:xfrm>
            <a:off x="0" y="1413136"/>
            <a:ext cx="9143999" cy="3240000"/>
          </a:xfrm>
          <a:prstGeom prst="rect">
            <a:avLst/>
          </a:prstGeom>
          <a:noFill/>
        </p:spPr>
        <p:txBody>
          <a:bodyPr wrap="square" lIns="0" tIns="108000" rIns="0" bIns="36000" rtlCol="0" anchor="ctr">
            <a:noAutofit/>
          </a:bodyPr>
          <a:lstStyle/>
          <a:p>
            <a:pPr marL="0" marR="0" lvl="0" indent="0" algn="ctr" defTabSz="457200" rtl="0" eaLnBrk="1" fontAlgn="b" latinLnBrk="0" hangingPunct="1">
              <a:lnSpc>
                <a:spcPct val="100000"/>
              </a:lnSpc>
              <a:spcBef>
                <a:spcPts val="0"/>
              </a:spcBef>
              <a:spcAft>
                <a:spcPts val="1800"/>
              </a:spcAft>
              <a:buClrTx/>
              <a:buSzTx/>
              <a:buFontTx/>
              <a:buNone/>
              <a:tabLst/>
              <a:defRPr/>
            </a:pPr>
            <a:r>
              <a:rPr lang="ja-JP" altLang="en-US" sz="9600" spc="-700" dirty="0">
                <a:latin typeface="游ゴシック Medium" panose="020B0500000000000000" pitchFamily="50" charset="-128"/>
                <a:ea typeface="游ゴシック Medium" panose="020B0500000000000000" pitchFamily="50" charset="-128"/>
              </a:rPr>
              <a:t>税</a:t>
            </a:r>
            <a:r>
              <a:rPr lang="ja-JP" altLang="en-US" sz="5400" spc="-700" dirty="0">
                <a:latin typeface="游ゴシック Medium" panose="020B0500000000000000" pitchFamily="50" charset="-128"/>
                <a:ea typeface="游ゴシック Medium" panose="020B0500000000000000" pitchFamily="50" charset="-128"/>
              </a:rPr>
              <a:t>と</a:t>
            </a:r>
            <a:r>
              <a:rPr lang="ja-JP" altLang="en-US" sz="9600" spc="-700" dirty="0">
                <a:latin typeface="游ゴシック Medium" panose="020B0500000000000000" pitchFamily="50" charset="-128"/>
                <a:ea typeface="游ゴシック Medium" panose="020B0500000000000000" pitchFamily="50" charset="-128"/>
              </a:rPr>
              <a:t>社会</a:t>
            </a:r>
            <a:r>
              <a:rPr kumimoji="1" lang="ja-JP" altLang="en-US" sz="5400" b="0" i="0" u="none" strike="noStrike" kern="1200" cap="none" spc="-700" normalizeH="0" baseline="0" noProof="0" dirty="0">
                <a:ln>
                  <a:noFill/>
                </a:ln>
                <a:effectLst/>
                <a:uLnTx/>
                <a:uFillTx/>
                <a:latin typeface="游ゴシック Medium" panose="020B0500000000000000" pitchFamily="50" charset="-128"/>
                <a:ea typeface="游ゴシック Medium" panose="020B0500000000000000" pitchFamily="50" charset="-128"/>
                <a:cs typeface="+mn-cs"/>
              </a:rPr>
              <a:t> について</a:t>
            </a:r>
            <a:endParaRPr kumimoji="1" lang="en-US" altLang="ja-JP" sz="5400" b="0" i="0" u="none" strike="noStrike" kern="1200" cap="none" spc="-700" normalizeH="0" baseline="0" noProof="0" dirty="0">
              <a:ln>
                <a:noFill/>
              </a:ln>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457200" rtl="0" eaLnBrk="1" fontAlgn="b" latinLnBrk="0" hangingPunct="1">
              <a:lnSpc>
                <a:spcPct val="100000"/>
              </a:lnSpc>
              <a:spcBef>
                <a:spcPts val="0"/>
              </a:spcBef>
              <a:spcAft>
                <a:spcPts val="1800"/>
              </a:spcAft>
              <a:buClrTx/>
              <a:buSzTx/>
              <a:buFontTx/>
              <a:buNone/>
              <a:tabLst/>
              <a:defRPr/>
            </a:pPr>
            <a:r>
              <a:rPr kumimoji="1" lang="ja-JP" altLang="en-US" sz="6600" b="0" i="0" u="none" strike="noStrike" kern="1200" cap="none" spc="-700" normalizeH="0" baseline="0" noProof="0" dirty="0">
                <a:ln>
                  <a:noFill/>
                </a:ln>
                <a:effectLst/>
                <a:uLnTx/>
                <a:uFillTx/>
                <a:latin typeface="游ゴシック Medium" panose="020B0500000000000000" pitchFamily="50" charset="-128"/>
                <a:ea typeface="游ゴシック Medium" panose="020B0500000000000000" pitchFamily="50" charset="-128"/>
                <a:cs typeface="+mn-cs"/>
              </a:rPr>
              <a:t>　考えてみよう！</a:t>
            </a:r>
          </a:p>
        </p:txBody>
      </p:sp>
      <p:sp>
        <p:nvSpPr>
          <p:cNvPr id="3" name="テキスト ボックス 2">
            <a:extLst>
              <a:ext uri="{FF2B5EF4-FFF2-40B4-BE49-F238E27FC236}">
                <a16:creationId xmlns:a16="http://schemas.microsoft.com/office/drawing/2014/main" id="{98C3CF70-34BC-49EA-8B67-C70D33C11EA5}"/>
              </a:ext>
            </a:extLst>
          </p:cNvPr>
          <p:cNvSpPr txBox="1"/>
          <p:nvPr/>
        </p:nvSpPr>
        <p:spPr>
          <a:xfrm>
            <a:off x="7344000" y="0"/>
            <a:ext cx="1800000" cy="360000"/>
          </a:xfrm>
          <a:prstGeom prst="rect">
            <a:avLst/>
          </a:prstGeom>
          <a:noFill/>
        </p:spPr>
        <p:txBody>
          <a:bodyPr wrap="square" rtlCol="0" anchor="ctr">
            <a:noAutofit/>
          </a:bodyPr>
          <a:lstStyle/>
          <a:p>
            <a:pPr algn="r"/>
            <a:r>
              <a:rPr lang="ja-JP" altLang="en-US" sz="1800" dirty="0">
                <a:latin typeface="ＭＳ Ｐゴシック" panose="020B0600070205080204" pitchFamily="50" charset="-128"/>
                <a:ea typeface="ＭＳ Ｐゴシック" panose="020B0600070205080204" pitchFamily="50" charset="-128"/>
              </a:rPr>
              <a:t>中学生用</a:t>
            </a:r>
            <a:r>
              <a:rPr lang="en-US" altLang="ja-JP" sz="1800" dirty="0">
                <a:latin typeface="ＭＳ Ｐゴシック" panose="020B0600070205080204" pitchFamily="50" charset="-128"/>
                <a:ea typeface="ＭＳ Ｐゴシック" panose="020B0600070205080204" pitchFamily="50" charset="-128"/>
              </a:rPr>
              <a:t>Ⅱ</a:t>
            </a:r>
            <a:endParaRPr kumimoji="1" lang="ja-JP" altLang="en-US" sz="1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66368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EDA0DF4-61E7-4B0D-9593-937CED7A3902}"/>
              </a:ext>
            </a:extLst>
          </p:cNvPr>
          <p:cNvSpPr>
            <a:spLocks noGrp="1"/>
          </p:cNvSpPr>
          <p:nvPr>
            <p:ph type="body" sz="quarter" idx="13"/>
          </p:nvPr>
        </p:nvSpPr>
        <p:spPr/>
        <p:txBody>
          <a:bodyPr/>
          <a:lstStyle/>
          <a:p>
            <a:r>
              <a:rPr lang="ja-JP" altLang="en-US" sz="4000" dirty="0"/>
              <a:t>税金を決める仕組み</a:t>
            </a:r>
            <a:endParaRPr kumimoji="1" lang="ja-JP" altLang="en-US" sz="4000" dirty="0"/>
          </a:p>
        </p:txBody>
      </p:sp>
      <p:sp>
        <p:nvSpPr>
          <p:cNvPr id="5" name="円弧 4">
            <a:extLst>
              <a:ext uri="{FF2B5EF4-FFF2-40B4-BE49-F238E27FC236}">
                <a16:creationId xmlns:a16="http://schemas.microsoft.com/office/drawing/2014/main" id="{21CBE2C9-9685-492F-8697-66A4E2378BDE}"/>
              </a:ext>
            </a:extLst>
          </p:cNvPr>
          <p:cNvSpPr/>
          <p:nvPr/>
        </p:nvSpPr>
        <p:spPr>
          <a:xfrm rot="18988057" flipH="1" flipV="1">
            <a:off x="2741081" y="2171732"/>
            <a:ext cx="3512277" cy="3788878"/>
          </a:xfrm>
          <a:prstGeom prst="arc">
            <a:avLst>
              <a:gd name="adj1" fmla="val 16039492"/>
              <a:gd name="adj2" fmla="val 21484044"/>
            </a:avLst>
          </a:prstGeom>
          <a:ln w="190500" cap="sq">
            <a:solidFill>
              <a:schemeClr val="accent6"/>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円弧 5">
            <a:extLst>
              <a:ext uri="{FF2B5EF4-FFF2-40B4-BE49-F238E27FC236}">
                <a16:creationId xmlns:a16="http://schemas.microsoft.com/office/drawing/2014/main" id="{BEF1BA69-A701-46CD-A040-C8FD4D132405}"/>
              </a:ext>
            </a:extLst>
          </p:cNvPr>
          <p:cNvSpPr/>
          <p:nvPr/>
        </p:nvSpPr>
        <p:spPr>
          <a:xfrm rot="15562973">
            <a:off x="2389336" y="2354670"/>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円弧 6">
            <a:extLst>
              <a:ext uri="{FF2B5EF4-FFF2-40B4-BE49-F238E27FC236}">
                <a16:creationId xmlns:a16="http://schemas.microsoft.com/office/drawing/2014/main" id="{B1E44883-A8F7-46F6-91ED-5069309CA13F}"/>
              </a:ext>
            </a:extLst>
          </p:cNvPr>
          <p:cNvSpPr/>
          <p:nvPr/>
        </p:nvSpPr>
        <p:spPr>
          <a:xfrm rot="21341943">
            <a:off x="4090609" y="2542209"/>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1AF5097-F357-4DDF-B345-D494621F2261}"/>
              </a:ext>
            </a:extLst>
          </p:cNvPr>
          <p:cNvSpPr txBox="1"/>
          <p:nvPr/>
        </p:nvSpPr>
        <p:spPr>
          <a:xfrm>
            <a:off x="287824" y="2564904"/>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選出</a:t>
            </a:r>
          </a:p>
        </p:txBody>
      </p:sp>
      <p:sp>
        <p:nvSpPr>
          <p:cNvPr id="9" name="テキスト ボックス 8">
            <a:extLst>
              <a:ext uri="{FF2B5EF4-FFF2-40B4-BE49-F238E27FC236}">
                <a16:creationId xmlns:a16="http://schemas.microsoft.com/office/drawing/2014/main" id="{FD49B123-334A-4F79-AF3A-F6E148E487C6}"/>
              </a:ext>
            </a:extLst>
          </p:cNvPr>
          <p:cNvSpPr txBox="1"/>
          <p:nvPr/>
        </p:nvSpPr>
        <p:spPr>
          <a:xfrm>
            <a:off x="3221998" y="5905508"/>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4800" b="0" i="0" u="none" strike="noStrike" kern="1200" cap="none" spc="0" normalizeH="0" baseline="0" noProof="0" dirty="0">
                <a:ln>
                  <a:noFill/>
                </a:ln>
                <a:solidFill>
                  <a:schemeClr val="accent6"/>
                </a:solidFill>
                <a:effectLst/>
                <a:uLnTx/>
                <a:uFillTx/>
                <a:latin typeface="游ゴシック" panose="020B0400000000000000" pitchFamily="50" charset="-128"/>
                <a:ea typeface="游ゴシック" panose="020B0400000000000000" pitchFamily="50" charset="-128"/>
              </a:rPr>
              <a:t>課税</a:t>
            </a:r>
          </a:p>
        </p:txBody>
      </p:sp>
      <p:sp>
        <p:nvSpPr>
          <p:cNvPr id="10" name="テキスト ボックス 9">
            <a:extLst>
              <a:ext uri="{FF2B5EF4-FFF2-40B4-BE49-F238E27FC236}">
                <a16:creationId xmlns:a16="http://schemas.microsoft.com/office/drawing/2014/main" id="{A7D33DE3-420A-4465-8E9D-5BBC7E2B2339}"/>
              </a:ext>
            </a:extLst>
          </p:cNvPr>
          <p:cNvSpPr txBox="1"/>
          <p:nvPr/>
        </p:nvSpPr>
        <p:spPr>
          <a:xfrm>
            <a:off x="5948536" y="1925158"/>
            <a:ext cx="2700000"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立法・</a:t>
            </a:r>
            <a: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r>
            <a:br>
              <a:rPr kumimoji="1" lang="en-US" altLang="ja-JP"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br>
            <a:r>
              <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　</a:t>
            </a:r>
            <a:r>
              <a:rPr lang="ja-JP" altLang="en-US" sz="4800" spc="-100" dirty="0">
                <a:solidFill>
                  <a:schemeClr val="accent1"/>
                </a:solidFill>
                <a:latin typeface="游ゴシック" panose="020B0400000000000000" pitchFamily="50" charset="-128"/>
                <a:ea typeface="游ゴシック" panose="020B0400000000000000" pitchFamily="50" charset="-128"/>
              </a:rPr>
              <a:t>改正</a:t>
            </a:r>
            <a:endParaRPr kumimoji="1" lang="ja-JP" altLang="en-US" sz="4800" b="0" i="0" u="none" strike="noStrike" kern="1200" cap="none" spc="-100"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nvGrpSpPr>
          <p:cNvPr id="11" name="グループ化 10">
            <a:extLst>
              <a:ext uri="{FF2B5EF4-FFF2-40B4-BE49-F238E27FC236}">
                <a16:creationId xmlns:a16="http://schemas.microsoft.com/office/drawing/2014/main" id="{AC899312-95FD-4D8C-9B9F-68CFD9D39CAC}"/>
              </a:ext>
            </a:extLst>
          </p:cNvPr>
          <p:cNvGrpSpPr/>
          <p:nvPr/>
        </p:nvGrpSpPr>
        <p:grpSpPr>
          <a:xfrm>
            <a:off x="3409162" y="1412776"/>
            <a:ext cx="2325676" cy="2448272"/>
            <a:chOff x="3409162" y="1412776"/>
            <a:chExt cx="2325676" cy="2448272"/>
          </a:xfrm>
        </p:grpSpPr>
        <p:sp>
          <p:nvSpPr>
            <p:cNvPr id="12" name="正方形/長方形 11">
              <a:extLst>
                <a:ext uri="{FF2B5EF4-FFF2-40B4-BE49-F238E27FC236}">
                  <a16:creationId xmlns:a16="http://schemas.microsoft.com/office/drawing/2014/main" id="{16EDD523-BFD4-407E-AC97-CAF54103771B}"/>
                </a:ext>
              </a:extLst>
            </p:cNvPr>
            <p:cNvSpPr/>
            <p:nvPr/>
          </p:nvSpPr>
          <p:spPr>
            <a:xfrm>
              <a:off x="3490807" y="1412776"/>
              <a:ext cx="2162386" cy="2448272"/>
            </a:xfrm>
            <a:prstGeom prst="rect">
              <a:avLst/>
            </a:prstGeom>
            <a:solidFill>
              <a:schemeClr val="accent1">
                <a:lumMod val="20000"/>
                <a:lumOff val="8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chemeClr val="accent1"/>
                  </a:solidFill>
                </a:ln>
              </a:endParaRPr>
            </a:p>
          </p:txBody>
        </p:sp>
        <p:pic>
          <p:nvPicPr>
            <p:cNvPr id="13" name="図 12">
              <a:extLst>
                <a:ext uri="{FF2B5EF4-FFF2-40B4-BE49-F238E27FC236}">
                  <a16:creationId xmlns:a16="http://schemas.microsoft.com/office/drawing/2014/main" id="{B32C6D22-3B88-42AF-A63E-BBC37D2D8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9162" y="2339164"/>
              <a:ext cx="2325676" cy="1449876"/>
            </a:xfrm>
            <a:prstGeom prst="rect">
              <a:avLst/>
            </a:prstGeom>
          </p:spPr>
        </p:pic>
        <p:pic>
          <p:nvPicPr>
            <p:cNvPr id="14" name="図 13">
              <a:extLst>
                <a:ext uri="{FF2B5EF4-FFF2-40B4-BE49-F238E27FC236}">
                  <a16:creationId xmlns:a16="http://schemas.microsoft.com/office/drawing/2014/main" id="{879592D1-D6D2-41A6-A42B-3957713AEB70}"/>
                </a:ext>
              </a:extLst>
            </p:cNvPr>
            <p:cNvPicPr>
              <a:picLocks noChangeAspect="1"/>
            </p:cNvPicPr>
            <p:nvPr/>
          </p:nvPicPr>
          <p:blipFill>
            <a:blip r:embed="rId4"/>
            <a:stretch>
              <a:fillRect/>
            </a:stretch>
          </p:blipFill>
          <p:spPr>
            <a:xfrm>
              <a:off x="3409162" y="2642265"/>
              <a:ext cx="1785771" cy="1200777"/>
            </a:xfrm>
            <a:prstGeom prst="rect">
              <a:avLst/>
            </a:prstGeom>
          </p:spPr>
        </p:pic>
        <p:sp>
          <p:nvSpPr>
            <p:cNvPr id="15" name="テキスト ボックス 14">
              <a:extLst>
                <a:ext uri="{FF2B5EF4-FFF2-40B4-BE49-F238E27FC236}">
                  <a16:creationId xmlns:a16="http://schemas.microsoft.com/office/drawing/2014/main" id="{F3B5CCC8-A379-4223-8089-D2435BF0C885}"/>
                </a:ext>
              </a:extLst>
            </p:cNvPr>
            <p:cNvSpPr txBox="1"/>
            <p:nvPr/>
          </p:nvSpPr>
          <p:spPr>
            <a:xfrm>
              <a:off x="3490807" y="1412776"/>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chemeClr val="accent1"/>
                  </a:solidFill>
                  <a:latin typeface="游ゴシック" panose="020B0400000000000000" pitchFamily="50" charset="-128"/>
                  <a:ea typeface="游ゴシック" panose="020B0400000000000000" pitchFamily="50" charset="-128"/>
                </a:rPr>
                <a:t>国会議員</a:t>
              </a:r>
              <a:endParaRPr kumimoji="1" lang="ja-JP" altLang="en-US" sz="2000" b="0" i="0" u="none" strike="noStrike" kern="1200" cap="none" normalizeH="0" baseline="0" noProof="0" dirty="0">
                <a:ln>
                  <a:noFill/>
                </a:ln>
                <a:solidFill>
                  <a:schemeClr val="accent1"/>
                </a:solidFill>
                <a:effectLst/>
                <a:uLnTx/>
                <a:uFillTx/>
                <a:latin typeface="游ゴシック" panose="020B0400000000000000" pitchFamily="50" charset="-128"/>
                <a:ea typeface="游ゴシック" panose="020B0400000000000000" pitchFamily="50" charset="-128"/>
              </a:endParaRPr>
            </a:p>
          </p:txBody>
        </p:sp>
      </p:grpSp>
      <p:grpSp>
        <p:nvGrpSpPr>
          <p:cNvPr id="16" name="グループ化 15">
            <a:extLst>
              <a:ext uri="{FF2B5EF4-FFF2-40B4-BE49-F238E27FC236}">
                <a16:creationId xmlns:a16="http://schemas.microsoft.com/office/drawing/2014/main" id="{CC844CA4-8A11-4360-904C-03B317B433DF}"/>
              </a:ext>
            </a:extLst>
          </p:cNvPr>
          <p:cNvGrpSpPr/>
          <p:nvPr/>
        </p:nvGrpSpPr>
        <p:grpSpPr>
          <a:xfrm>
            <a:off x="1093111" y="4077072"/>
            <a:ext cx="2162386" cy="2581777"/>
            <a:chOff x="1093111" y="4077072"/>
            <a:chExt cx="2162386" cy="2581777"/>
          </a:xfrm>
        </p:grpSpPr>
        <p:sp>
          <p:nvSpPr>
            <p:cNvPr id="17" name="正方形/長方形 16">
              <a:extLst>
                <a:ext uri="{FF2B5EF4-FFF2-40B4-BE49-F238E27FC236}">
                  <a16:creationId xmlns:a16="http://schemas.microsoft.com/office/drawing/2014/main" id="{CAFDA6C8-4C65-430A-86A9-62D1B2728CCE}"/>
                </a:ext>
              </a:extLst>
            </p:cNvPr>
            <p:cNvSpPr/>
            <p:nvPr/>
          </p:nvSpPr>
          <p:spPr>
            <a:xfrm>
              <a:off x="1093111" y="4077072"/>
              <a:ext cx="2162386" cy="2448272"/>
            </a:xfrm>
            <a:prstGeom prst="rect">
              <a:avLst/>
            </a:prstGeom>
            <a:solidFill>
              <a:srgbClr val="FFE5E5"/>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3175">
                  <a:solidFill>
                    <a:srgbClr val="FF0000"/>
                  </a:solidFill>
                </a:ln>
              </a:endParaRPr>
            </a:p>
          </p:txBody>
        </p:sp>
        <p:pic>
          <p:nvPicPr>
            <p:cNvPr id="18" name="図 17">
              <a:extLst>
                <a:ext uri="{FF2B5EF4-FFF2-40B4-BE49-F238E27FC236}">
                  <a16:creationId xmlns:a16="http://schemas.microsoft.com/office/drawing/2014/main" id="{7F3EE06E-9D72-42E3-822E-CA1FCE2D32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4773" y="4937065"/>
              <a:ext cx="1979062" cy="1721784"/>
            </a:xfrm>
            <a:prstGeom prst="rect">
              <a:avLst/>
            </a:prstGeom>
          </p:spPr>
        </p:pic>
        <p:sp>
          <p:nvSpPr>
            <p:cNvPr id="19" name="テキスト ボックス 18">
              <a:extLst>
                <a:ext uri="{FF2B5EF4-FFF2-40B4-BE49-F238E27FC236}">
                  <a16:creationId xmlns:a16="http://schemas.microsoft.com/office/drawing/2014/main" id="{04826788-EFC0-4755-8254-AF3AF04D1958}"/>
                </a:ext>
              </a:extLst>
            </p:cNvPr>
            <p:cNvSpPr txBox="1"/>
            <p:nvPr/>
          </p:nvSpPr>
          <p:spPr>
            <a:xfrm>
              <a:off x="1093111" y="407707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国民</a:t>
              </a:r>
              <a:endParaRPr kumimoji="1" lang="en-US" altLang="ja-JP" sz="32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FF0000"/>
                  </a:solidFill>
                  <a:latin typeface="游ゴシック" panose="020B0400000000000000" pitchFamily="50" charset="-128"/>
                  <a:ea typeface="游ゴシック" panose="020B0400000000000000" pitchFamily="50" charset="-128"/>
                </a:rPr>
                <a:t>わたしたち</a:t>
              </a:r>
              <a:endParaRPr kumimoji="1" lang="ja-JP" altLang="en-US" sz="2000" b="0" i="0" u="none" strike="noStrike" kern="1200" cap="none"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grpSp>
      <p:grpSp>
        <p:nvGrpSpPr>
          <p:cNvPr id="20" name="グループ化 19">
            <a:extLst>
              <a:ext uri="{FF2B5EF4-FFF2-40B4-BE49-F238E27FC236}">
                <a16:creationId xmlns:a16="http://schemas.microsoft.com/office/drawing/2014/main" id="{175C47B4-4AC3-477C-9FF6-16A7408807BB}"/>
              </a:ext>
            </a:extLst>
          </p:cNvPr>
          <p:cNvGrpSpPr/>
          <p:nvPr/>
        </p:nvGrpSpPr>
        <p:grpSpPr>
          <a:xfrm>
            <a:off x="5847651" y="4075413"/>
            <a:ext cx="2162386" cy="2506686"/>
            <a:chOff x="5847651" y="4075413"/>
            <a:chExt cx="2162386" cy="2506686"/>
          </a:xfrm>
        </p:grpSpPr>
        <p:sp>
          <p:nvSpPr>
            <p:cNvPr id="21" name="正方形/長方形 20">
              <a:extLst>
                <a:ext uri="{FF2B5EF4-FFF2-40B4-BE49-F238E27FC236}">
                  <a16:creationId xmlns:a16="http://schemas.microsoft.com/office/drawing/2014/main" id="{243BADF9-569F-448D-95B6-5E411729B133}"/>
                </a:ext>
              </a:extLst>
            </p:cNvPr>
            <p:cNvSpPr/>
            <p:nvPr/>
          </p:nvSpPr>
          <p:spPr>
            <a:xfrm>
              <a:off x="5847651" y="4075413"/>
              <a:ext cx="2162386" cy="2448272"/>
            </a:xfrm>
            <a:prstGeom prst="rect">
              <a:avLst/>
            </a:prstGeom>
            <a:solidFill>
              <a:srgbClr val="CCEFDC"/>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sz="2800" kern="1200">
                  <a:solidFill>
                    <a:schemeClr val="lt1"/>
                  </a:solidFill>
                  <a:latin typeface="+mn-lt"/>
                  <a:ea typeface="+mn-ea"/>
                  <a:cs typeface="+mn-cs"/>
                </a:defRPr>
              </a:lvl1pPr>
              <a:lvl2pPr marL="457200" algn="l" rtl="0" eaLnBrk="0" fontAlgn="base" hangingPunct="0">
                <a:spcBef>
                  <a:spcPct val="0"/>
                </a:spcBef>
                <a:spcAft>
                  <a:spcPct val="0"/>
                </a:spcAft>
                <a:defRPr kumimoji="1" sz="2800" kern="1200">
                  <a:solidFill>
                    <a:schemeClr val="lt1"/>
                  </a:solidFill>
                  <a:latin typeface="+mn-lt"/>
                  <a:ea typeface="+mn-ea"/>
                  <a:cs typeface="+mn-cs"/>
                </a:defRPr>
              </a:lvl2pPr>
              <a:lvl3pPr marL="914400" algn="l" rtl="0" eaLnBrk="0" fontAlgn="base" hangingPunct="0">
                <a:spcBef>
                  <a:spcPct val="0"/>
                </a:spcBef>
                <a:spcAft>
                  <a:spcPct val="0"/>
                </a:spcAft>
                <a:defRPr kumimoji="1" sz="2800" kern="1200">
                  <a:solidFill>
                    <a:schemeClr val="lt1"/>
                  </a:solidFill>
                  <a:latin typeface="+mn-lt"/>
                  <a:ea typeface="+mn-ea"/>
                  <a:cs typeface="+mn-cs"/>
                </a:defRPr>
              </a:lvl3pPr>
              <a:lvl4pPr marL="1371600" algn="l" rtl="0" eaLnBrk="0" fontAlgn="base" hangingPunct="0">
                <a:spcBef>
                  <a:spcPct val="0"/>
                </a:spcBef>
                <a:spcAft>
                  <a:spcPct val="0"/>
                </a:spcAft>
                <a:defRPr kumimoji="1" sz="2800" kern="1200">
                  <a:solidFill>
                    <a:schemeClr val="lt1"/>
                  </a:solidFill>
                  <a:latin typeface="+mn-lt"/>
                  <a:ea typeface="+mn-ea"/>
                  <a:cs typeface="+mn-cs"/>
                </a:defRPr>
              </a:lvl4pPr>
              <a:lvl5pPr marL="1828800" algn="l" rtl="0" eaLnBrk="0" fontAlgn="base" hangingPunct="0">
                <a:spcBef>
                  <a:spcPct val="0"/>
                </a:spcBef>
                <a:spcAft>
                  <a:spcPct val="0"/>
                </a:spcAft>
                <a:defRPr kumimoji="1" sz="2800" kern="1200">
                  <a:solidFill>
                    <a:schemeClr val="lt1"/>
                  </a:solidFill>
                  <a:latin typeface="+mn-lt"/>
                  <a:ea typeface="+mn-ea"/>
                  <a:cs typeface="+mn-cs"/>
                </a:defRPr>
              </a:lvl5pPr>
              <a:lvl6pPr marL="2286000" algn="l" defTabSz="914400" rtl="0" eaLnBrk="1" latinLnBrk="0" hangingPunct="1">
                <a:defRPr kumimoji="1" sz="2800" kern="1200">
                  <a:solidFill>
                    <a:schemeClr val="lt1"/>
                  </a:solidFill>
                  <a:latin typeface="+mn-lt"/>
                  <a:ea typeface="+mn-ea"/>
                  <a:cs typeface="+mn-cs"/>
                </a:defRPr>
              </a:lvl6pPr>
              <a:lvl7pPr marL="2743200" algn="l" defTabSz="914400" rtl="0" eaLnBrk="1" latinLnBrk="0" hangingPunct="1">
                <a:defRPr kumimoji="1" sz="2800" kern="1200">
                  <a:solidFill>
                    <a:schemeClr val="lt1"/>
                  </a:solidFill>
                  <a:latin typeface="+mn-lt"/>
                  <a:ea typeface="+mn-ea"/>
                  <a:cs typeface="+mn-cs"/>
                </a:defRPr>
              </a:lvl7pPr>
              <a:lvl8pPr marL="3200400" algn="l" defTabSz="914400" rtl="0" eaLnBrk="1" latinLnBrk="0" hangingPunct="1">
                <a:defRPr kumimoji="1" sz="2800" kern="1200">
                  <a:solidFill>
                    <a:schemeClr val="lt1"/>
                  </a:solidFill>
                  <a:latin typeface="+mn-lt"/>
                  <a:ea typeface="+mn-ea"/>
                  <a:cs typeface="+mn-cs"/>
                </a:defRPr>
              </a:lvl8pPr>
              <a:lvl9pPr marL="3657600" algn="l" defTabSz="914400" rtl="0" eaLnBrk="1" latinLnBrk="0" hangingPunct="1">
                <a:defRPr kumimoji="1" sz="2800" kern="1200">
                  <a:solidFill>
                    <a:schemeClr val="lt1"/>
                  </a:solidFill>
                  <a:latin typeface="+mn-lt"/>
                  <a:ea typeface="+mn-ea"/>
                  <a:cs typeface="+mn-cs"/>
                </a:defRPr>
              </a:lvl9pPr>
            </a:lstStyle>
            <a:p>
              <a:pPr algn="ctr"/>
              <a:endParaRPr kumimoji="1" lang="ja-JP" altLang="en-US">
                <a:ln w="6350">
                  <a:solidFill>
                    <a:srgbClr val="00B050"/>
                  </a:solidFill>
                </a:ln>
              </a:endParaRPr>
            </a:p>
          </p:txBody>
        </p:sp>
        <p:pic>
          <p:nvPicPr>
            <p:cNvPr id="22" name="図 21">
              <a:extLst>
                <a:ext uri="{FF2B5EF4-FFF2-40B4-BE49-F238E27FC236}">
                  <a16:creationId xmlns:a16="http://schemas.microsoft.com/office/drawing/2014/main" id="{2883C323-243D-41D7-9B91-CD12097735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883" y="4929336"/>
              <a:ext cx="1652763" cy="1652763"/>
            </a:xfrm>
            <a:prstGeom prst="rect">
              <a:avLst/>
            </a:prstGeom>
          </p:spPr>
        </p:pic>
        <p:sp>
          <p:nvSpPr>
            <p:cNvPr id="23" name="テキスト ボックス 22">
              <a:extLst>
                <a:ext uri="{FF2B5EF4-FFF2-40B4-BE49-F238E27FC236}">
                  <a16:creationId xmlns:a16="http://schemas.microsoft.com/office/drawing/2014/main" id="{22AAEDC3-37D6-4B89-A9A2-0ED9FC8D4660}"/>
                </a:ext>
              </a:extLst>
            </p:cNvPr>
            <p:cNvSpPr txBox="1"/>
            <p:nvPr/>
          </p:nvSpPr>
          <p:spPr>
            <a:xfrm>
              <a:off x="5847651" y="4075413"/>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rPr>
                <a:t>法律</a:t>
              </a:r>
              <a:endParaRPr kumimoji="1" lang="en-US" altLang="ja-JP" sz="4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000" dirty="0">
                  <a:solidFill>
                    <a:srgbClr val="00B050"/>
                  </a:solidFill>
                  <a:latin typeface="游ゴシック" panose="020B0400000000000000" pitchFamily="50" charset="-128"/>
                  <a:ea typeface="游ゴシック" panose="020B0400000000000000" pitchFamily="50" charset="-128"/>
                </a:rPr>
                <a:t>税法</a:t>
              </a:r>
              <a:endParaRPr kumimoji="1" lang="ja-JP" altLang="en-US" sz="2000" b="0" i="0" u="none" strike="noStrike" kern="1200" cap="none"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8725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3B4020F4-2333-4B49-BC11-9AA787338BF0}"/>
              </a:ext>
            </a:extLst>
          </p:cNvPr>
          <p:cNvSpPr txBox="1"/>
          <p:nvPr/>
        </p:nvSpPr>
        <p:spPr>
          <a:xfrm>
            <a:off x="4572000" y="2349000"/>
            <a:ext cx="4572000" cy="2520000"/>
          </a:xfrm>
          <a:prstGeom prst="rect">
            <a:avLst/>
          </a:prstGeom>
          <a:solidFill>
            <a:srgbClr val="E5EBF7"/>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0" name="グループ化 9">
            <a:extLst>
              <a:ext uri="{FF2B5EF4-FFF2-40B4-BE49-F238E27FC236}">
                <a16:creationId xmlns:a16="http://schemas.microsoft.com/office/drawing/2014/main" id="{B705A27C-5213-4CE9-90DC-F950B5672BF7}"/>
              </a:ext>
            </a:extLst>
          </p:cNvPr>
          <p:cNvGrpSpPr/>
          <p:nvPr/>
        </p:nvGrpSpPr>
        <p:grpSpPr>
          <a:xfrm>
            <a:off x="0" y="2349000"/>
            <a:ext cx="4572000" cy="2520000"/>
            <a:chOff x="0" y="2349000"/>
            <a:chExt cx="4572000" cy="2520000"/>
          </a:xfrm>
        </p:grpSpPr>
        <p:sp>
          <p:nvSpPr>
            <p:cNvPr id="27" name="テキスト ボックス 26">
              <a:extLst>
                <a:ext uri="{FF2B5EF4-FFF2-40B4-BE49-F238E27FC236}">
                  <a16:creationId xmlns:a16="http://schemas.microsoft.com/office/drawing/2014/main" id="{FF57CB7D-00B5-42F0-99B9-9A9C6BD43900}"/>
                </a:ext>
              </a:extLst>
            </p:cNvPr>
            <p:cNvSpPr txBox="1"/>
            <p:nvPr/>
          </p:nvSpPr>
          <p:spPr>
            <a:xfrm>
              <a:off x="0" y="2349000"/>
              <a:ext cx="4572000" cy="2520000"/>
            </a:xfrm>
            <a:prstGeom prst="rect">
              <a:avLst/>
            </a:prstGeom>
            <a:solidFill>
              <a:srgbClr val="F0F4FA"/>
            </a:solidFill>
            <a:ln w="3175">
              <a:noFill/>
            </a:ln>
          </p:spPr>
          <p:txBody>
            <a:bodyPr wrap="square" lIns="360000" tIns="108000" rIns="0" bIns="0" rtlCol="0" anchor="t">
              <a:noAutofit/>
            </a:bodyPr>
            <a:lstStyle/>
            <a:p>
              <a:pPr marL="0" marR="0" lvl="0" indent="0" algn="l" defTabSz="457200" rtl="0" eaLnBrk="1" latinLnBrk="0" hangingPunct="1">
                <a:lnSpc>
                  <a:spcPts val="4700"/>
                </a:lnSpc>
                <a:spcBef>
                  <a:spcPts val="0"/>
                </a:spcBef>
                <a:spcAft>
                  <a:spcPts val="0"/>
                </a:spcAft>
                <a:buClrTx/>
                <a:buSzTx/>
                <a:buFontTx/>
                <a:buNone/>
                <a:tabLst/>
                <a:defRPr/>
              </a:pPr>
              <a:endPar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1E6BB2CF-E5AF-449C-B478-74E3093DDCA6}"/>
                </a:ext>
              </a:extLst>
            </p:cNvPr>
            <p:cNvGrpSpPr/>
            <p:nvPr/>
          </p:nvGrpSpPr>
          <p:grpSpPr>
            <a:xfrm>
              <a:off x="0" y="2349000"/>
              <a:ext cx="4067944" cy="2520000"/>
              <a:chOff x="0" y="2349000"/>
              <a:chExt cx="4067944" cy="2520000"/>
            </a:xfrm>
          </p:grpSpPr>
          <p:sp>
            <p:nvSpPr>
              <p:cNvPr id="26" name="テキスト ボックス 25">
                <a:extLst>
                  <a:ext uri="{FF2B5EF4-FFF2-40B4-BE49-F238E27FC236}">
                    <a16:creationId xmlns:a16="http://schemas.microsoft.com/office/drawing/2014/main" id="{99668767-3370-4E19-8AA8-076E0F0CAB23}"/>
                  </a:ext>
                </a:extLst>
              </p:cNvPr>
              <p:cNvSpPr txBox="1"/>
              <p:nvPr/>
            </p:nvSpPr>
            <p:spPr>
              <a:xfrm>
                <a:off x="384048" y="3143386"/>
                <a:ext cx="875584" cy="505069"/>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5A7B00B-5F9A-4A9C-B452-4A598F4F7E30}"/>
                  </a:ext>
                </a:extLst>
              </p:cNvPr>
              <p:cNvSpPr txBox="1"/>
              <p:nvPr/>
            </p:nvSpPr>
            <p:spPr>
              <a:xfrm>
                <a:off x="0" y="2349000"/>
                <a:ext cx="4067944" cy="2520000"/>
              </a:xfrm>
              <a:prstGeom prst="rect">
                <a:avLst/>
              </a:prstGeom>
              <a:noFill/>
              <a:ln w="3175">
                <a:noFill/>
              </a:ln>
            </p:spPr>
            <p:txBody>
              <a:bodyPr wrap="square" lIns="360000" tIns="108000" rIns="0" bIns="0" rtlCol="0" anchor="t">
                <a:noAutofit/>
              </a:bodyPr>
              <a:lstStyle/>
              <a:p>
                <a:pPr marL="0" marR="0" lvl="0" indent="0" algn="l" defTabSz="457200" rtl="0" eaLnBrk="1" latinLnBrk="0" hangingPunct="1">
                  <a:lnSpc>
                    <a:spcPts val="4700"/>
                  </a:lnSpc>
                  <a:spcBef>
                    <a:spcPts val="0"/>
                  </a:spcBef>
                  <a:spcAft>
                    <a:spcPts val="0"/>
                  </a:spcAft>
                  <a:buClrTx/>
                  <a:buSzTx/>
                  <a:buFontTx/>
                  <a:buNone/>
                  <a:tabLst/>
                  <a:defRPr/>
                </a:pP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税込み</a:t>
                </a:r>
                <a:r>
                  <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110</a:t>
                </a: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円の品物を買うと</a:t>
                </a:r>
                <a:endPar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latinLnBrk="0" hangingPunct="1">
                  <a:lnSpc>
                    <a:spcPts val="4700"/>
                  </a:lnSpc>
                  <a:spcBef>
                    <a:spcPts val="600"/>
                  </a:spcBef>
                  <a:spcAft>
                    <a:spcPts val="0"/>
                  </a:spcAft>
                  <a:buClrTx/>
                  <a:buSzTx/>
                  <a:buFontTx/>
                  <a:buNone/>
                  <a:tabLst/>
                  <a:defRPr/>
                </a:pPr>
                <a:r>
                  <a:rPr lang="en-US" altLang="ja-JP" sz="3600" spc="-100" dirty="0">
                    <a:solidFill>
                      <a:prstClr val="black"/>
                    </a:solidFill>
                    <a:latin typeface="游ゴシック" panose="020B0400000000000000" pitchFamily="50" charset="-128"/>
                    <a:ea typeface="游ゴシック" panose="020B0400000000000000" pitchFamily="50" charset="-128"/>
                  </a:rPr>
                  <a:t>10</a:t>
                </a:r>
                <a:r>
                  <a:rPr kumimoji="1" lang="ja-JP" altLang="en-US" sz="36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は消費税として</a:t>
                </a:r>
                <a:endParaRPr kumimoji="1" lang="en-US" altLang="ja-JP"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latinLnBrk="0" hangingPunct="1">
                  <a:lnSpc>
                    <a:spcPts val="4700"/>
                  </a:lnSpc>
                  <a:spcBef>
                    <a:spcPts val="0"/>
                  </a:spcBef>
                  <a:spcAft>
                    <a:spcPts val="0"/>
                  </a:spcAft>
                  <a:buClrTx/>
                  <a:buSzTx/>
                  <a:buFontTx/>
                  <a:buNone/>
                  <a:tabLst/>
                  <a:defRPr/>
                </a:pPr>
                <a:r>
                  <a:rPr kumimoji="1" lang="ja-JP" altLang="en-US" sz="2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支払っています。</a:t>
                </a:r>
              </a:p>
            </p:txBody>
          </p:sp>
        </p:grpSp>
      </p:grpSp>
      <p:sp>
        <p:nvSpPr>
          <p:cNvPr id="5" name="テキスト プレースホルダー 4">
            <a:extLst>
              <a:ext uri="{FF2B5EF4-FFF2-40B4-BE49-F238E27FC236}">
                <a16:creationId xmlns:a16="http://schemas.microsoft.com/office/drawing/2014/main" id="{4F049CA8-A655-455D-A308-7F7DF118BB67}"/>
              </a:ext>
            </a:extLst>
          </p:cNvPr>
          <p:cNvSpPr>
            <a:spLocks noGrp="1"/>
          </p:cNvSpPr>
          <p:nvPr>
            <p:ph type="body" sz="quarter" idx="13"/>
          </p:nvPr>
        </p:nvSpPr>
        <p:spPr/>
        <p:txBody>
          <a:bodyPr/>
          <a:lstStyle/>
          <a:p>
            <a:r>
              <a:rPr lang="ja-JP" altLang="en-US" sz="3400" dirty="0"/>
              <a:t>税金にはどんなものがあるでしょうか？</a:t>
            </a:r>
          </a:p>
        </p:txBody>
      </p:sp>
      <p:grpSp>
        <p:nvGrpSpPr>
          <p:cNvPr id="3" name="グループ化 2">
            <a:extLst>
              <a:ext uri="{FF2B5EF4-FFF2-40B4-BE49-F238E27FC236}">
                <a16:creationId xmlns:a16="http://schemas.microsoft.com/office/drawing/2014/main" id="{8F19BCED-30D5-46C8-BB7F-6648572ABD40}"/>
              </a:ext>
            </a:extLst>
          </p:cNvPr>
          <p:cNvGrpSpPr/>
          <p:nvPr/>
        </p:nvGrpSpPr>
        <p:grpSpPr>
          <a:xfrm>
            <a:off x="0" y="1196872"/>
            <a:ext cx="8964488" cy="1080000"/>
            <a:chOff x="0" y="1539624"/>
            <a:chExt cx="8964488" cy="1080000"/>
          </a:xfrm>
        </p:grpSpPr>
        <p:sp>
          <p:nvSpPr>
            <p:cNvPr id="13" name="正方形/長方形 12">
              <a:extLst>
                <a:ext uri="{FF2B5EF4-FFF2-40B4-BE49-F238E27FC236}">
                  <a16:creationId xmlns:a16="http://schemas.microsoft.com/office/drawing/2014/main" id="{4EEF7EA0-1994-4410-9A0B-AA184B826F39}"/>
                </a:ext>
              </a:extLst>
            </p:cNvPr>
            <p:cNvSpPr/>
            <p:nvPr/>
          </p:nvSpPr>
          <p:spPr>
            <a:xfrm flipV="1">
              <a:off x="5652120" y="1772888"/>
              <a:ext cx="1440160" cy="54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EECD277-B77E-4718-A200-F8D629EB0AE3}"/>
                </a:ext>
              </a:extLst>
            </p:cNvPr>
            <p:cNvSpPr txBox="1"/>
            <p:nvPr/>
          </p:nvSpPr>
          <p:spPr>
            <a:xfrm>
              <a:off x="324488" y="1539624"/>
              <a:ext cx="8640000" cy="1080000"/>
            </a:xfrm>
            <a:prstGeom prst="rect">
              <a:avLst/>
            </a:prstGeom>
            <a:noFill/>
            <a:ln w="3175">
              <a:noFill/>
            </a:ln>
          </p:spPr>
          <p:txBody>
            <a:bodyPr wrap="square" tIns="0" bIns="0" rtlCol="0" anchor="ctr">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游ゴシック" panose="020B0400000000000000" pitchFamily="50" charset="-128"/>
                  <a:ea typeface="游ゴシック" panose="020B0400000000000000" pitchFamily="50" charset="-128"/>
                </a:rPr>
                <a:t>中学生</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のみんなも支払う税金の代表は </a:t>
              </a: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消費税</a:t>
              </a:r>
              <a:r>
                <a:rPr kumimoji="1" lang="ja-JP" altLang="en-US" sz="2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ですね。</a:t>
              </a:r>
            </a:p>
          </p:txBody>
        </p:sp>
        <p:sp>
          <p:nvSpPr>
            <p:cNvPr id="2" name="正方形/長方形 1">
              <a:extLst>
                <a:ext uri="{FF2B5EF4-FFF2-40B4-BE49-F238E27FC236}">
                  <a16:creationId xmlns:a16="http://schemas.microsoft.com/office/drawing/2014/main" id="{0A9EE48D-0B96-432A-8BAF-2D7D0A3A331E}"/>
                </a:ext>
              </a:extLst>
            </p:cNvPr>
            <p:cNvSpPr/>
            <p:nvPr/>
          </p:nvSpPr>
          <p:spPr>
            <a:xfrm>
              <a:off x="0" y="2312888"/>
              <a:ext cx="8208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923E4433-FACB-4D4C-BA1F-7E1902A6FA9B}"/>
              </a:ext>
            </a:extLst>
          </p:cNvPr>
          <p:cNvSpPr txBox="1"/>
          <p:nvPr/>
        </p:nvSpPr>
        <p:spPr>
          <a:xfrm>
            <a:off x="0" y="5877352"/>
            <a:ext cx="9144000" cy="720000"/>
          </a:xfrm>
          <a:prstGeom prst="rect">
            <a:avLst/>
          </a:prstGeom>
          <a:solidFill>
            <a:schemeClr val="accent5">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知っている人は手をあげて発表してね！</a:t>
            </a:r>
          </a:p>
        </p:txBody>
      </p:sp>
      <p:sp>
        <p:nvSpPr>
          <p:cNvPr id="16" name="テキスト ボックス 15">
            <a:extLst>
              <a:ext uri="{FF2B5EF4-FFF2-40B4-BE49-F238E27FC236}">
                <a16:creationId xmlns:a16="http://schemas.microsoft.com/office/drawing/2014/main" id="{0416F8A5-12FB-4B33-8A68-2F1C63FE6F67}"/>
              </a:ext>
            </a:extLst>
          </p:cNvPr>
          <p:cNvSpPr txBox="1"/>
          <p:nvPr/>
        </p:nvSpPr>
        <p:spPr>
          <a:xfrm>
            <a:off x="0" y="5157352"/>
            <a:ext cx="9144000" cy="72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他にはどんな税金があるのかな？</a:t>
            </a:r>
          </a:p>
        </p:txBody>
      </p:sp>
      <p:sp>
        <p:nvSpPr>
          <p:cNvPr id="25" name="テキスト ボックス 24">
            <a:extLst>
              <a:ext uri="{FF2B5EF4-FFF2-40B4-BE49-F238E27FC236}">
                <a16:creationId xmlns:a16="http://schemas.microsoft.com/office/drawing/2014/main" id="{8ED1694C-B913-4D1A-8242-1B3003AAA1CC}"/>
              </a:ext>
            </a:extLst>
          </p:cNvPr>
          <p:cNvSpPr txBox="1"/>
          <p:nvPr/>
        </p:nvSpPr>
        <p:spPr>
          <a:xfrm>
            <a:off x="5652120" y="4029054"/>
            <a:ext cx="504056" cy="839946"/>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6368613-1C90-491C-A9EB-856ECB050F40}"/>
              </a:ext>
            </a:extLst>
          </p:cNvPr>
          <p:cNvSpPr txBox="1"/>
          <p:nvPr/>
        </p:nvSpPr>
        <p:spPr>
          <a:xfrm>
            <a:off x="5483730" y="2349000"/>
            <a:ext cx="3660269" cy="2520000"/>
          </a:xfrm>
          <a:prstGeom prst="rect">
            <a:avLst/>
          </a:prstGeom>
          <a:no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支払った消費税は</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お店の人が</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私たちに代わって</a:t>
            </a:r>
            <a: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36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a:t>
            </a:r>
            <a:r>
              <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に納めてくれます。</a:t>
            </a:r>
          </a:p>
        </p:txBody>
      </p:sp>
      <p:pic>
        <p:nvPicPr>
          <p:cNvPr id="14" name="図 13">
            <a:extLst>
              <a:ext uri="{FF2B5EF4-FFF2-40B4-BE49-F238E27FC236}">
                <a16:creationId xmlns:a16="http://schemas.microsoft.com/office/drawing/2014/main" id="{C879E092-0F1E-4617-8881-38F013564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2218" y="3093655"/>
            <a:ext cx="1434546" cy="1551964"/>
          </a:xfrm>
          <a:prstGeom prst="rect">
            <a:avLst/>
          </a:prstGeom>
        </p:spPr>
      </p:pic>
      <p:pic>
        <p:nvPicPr>
          <p:cNvPr id="31" name="図 30">
            <a:extLst>
              <a:ext uri="{FF2B5EF4-FFF2-40B4-BE49-F238E27FC236}">
                <a16:creationId xmlns:a16="http://schemas.microsoft.com/office/drawing/2014/main" id="{E833AE96-0C7C-4C04-AE75-335D2C2362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636912"/>
            <a:ext cx="913543" cy="913543"/>
          </a:xfrm>
          <a:prstGeom prst="rect">
            <a:avLst/>
          </a:prstGeom>
        </p:spPr>
      </p:pic>
      <p:sp>
        <p:nvSpPr>
          <p:cNvPr id="23" name="テキスト ボックス 22">
            <a:extLst>
              <a:ext uri="{FF2B5EF4-FFF2-40B4-BE49-F238E27FC236}">
                <a16:creationId xmlns:a16="http://schemas.microsoft.com/office/drawing/2014/main" id="{2BB71F89-8D6C-43CA-847E-637069D88C83}"/>
              </a:ext>
            </a:extLst>
          </p:cNvPr>
          <p:cNvSpPr txBox="1"/>
          <p:nvPr/>
        </p:nvSpPr>
        <p:spPr>
          <a:xfrm>
            <a:off x="4572000" y="3575312"/>
            <a:ext cx="1080120" cy="1293687"/>
          </a:xfrm>
          <a:prstGeom prst="rect">
            <a:avLst/>
          </a:prstGeom>
          <a:solidFill>
            <a:schemeClr val="accent4">
              <a:lumMod val="20000"/>
              <a:lumOff val="80000"/>
              <a:alpha val="70000"/>
            </a:schemeClr>
          </a:solidFill>
          <a:ln w="3175">
            <a:noFill/>
          </a:ln>
        </p:spPr>
        <p:txBody>
          <a:bodyPr wrap="square" tIns="0" rIns="360000" bIns="180000" rtlCol="0" anchor="b">
            <a:noAutofit/>
          </a:bodyPr>
          <a:lstStyle/>
          <a:p>
            <a:pPr marL="0" marR="0" lvl="0" indent="0" algn="r" defTabSz="457200" rtl="0" eaLnBrk="1" fontAlgn="auto" latinLnBrk="0" hangingPunct="1">
              <a:lnSpc>
                <a:spcPts val="3800"/>
              </a:lnSpc>
              <a:spcBef>
                <a:spcPts val="0"/>
              </a:spcBef>
              <a:spcAft>
                <a:spcPts val="0"/>
              </a:spcAft>
              <a:buClrTx/>
              <a:buSzTx/>
              <a:buFontTx/>
              <a:buNone/>
              <a:tabLst/>
              <a:defRPr/>
            </a:pPr>
            <a:endParaRPr kumimoji="1" lang="ja-JP" altLang="en-US" sz="2400" b="0" i="0" u="none" strike="noStrike" kern="1200" cap="none" spc="-1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71D38273-0EA0-480A-B399-29823C22A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3667585"/>
            <a:ext cx="906971" cy="913543"/>
          </a:xfrm>
          <a:prstGeom prst="rect">
            <a:avLst/>
          </a:prstGeom>
        </p:spPr>
      </p:pic>
    </p:spTree>
    <p:extLst>
      <p:ext uri="{BB962C8B-B14F-4D97-AF65-F5344CB8AC3E}">
        <p14:creationId xmlns:p14="http://schemas.microsoft.com/office/powerpoint/2010/main" val="46427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ntr" presetSubtype="8"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2"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out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outVertic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uiExpand="1" build="p"/>
      <p:bldP spid="15" grpId="0" animBg="1"/>
      <p:bldP spid="16" grpId="0" animBg="1"/>
      <p:bldP spid="25" grpId="0" animBg="1"/>
      <p:bldP spid="9"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コンテンツ プレースホルダー 2">
            <a:extLst>
              <a:ext uri="{FF2B5EF4-FFF2-40B4-BE49-F238E27FC236}">
                <a16:creationId xmlns:a16="http://schemas.microsoft.com/office/drawing/2014/main" id="{D2B5B402-1D5A-4E31-87FD-5BDD98B052E7}"/>
              </a:ext>
            </a:extLst>
          </p:cNvPr>
          <p:cNvSpPr txBox="1">
            <a:spLocks/>
          </p:cNvSpPr>
          <p:nvPr/>
        </p:nvSpPr>
        <p:spPr>
          <a:xfrm>
            <a:off x="358838" y="1439617"/>
            <a:ext cx="4212000" cy="2526554"/>
          </a:xfrm>
          <a:prstGeom prst="rect">
            <a:avLst/>
          </a:prstGeom>
          <a:solidFill>
            <a:srgbClr val="E8F1F9"/>
          </a:solidFill>
          <a:ln w="3175">
            <a:solidFill>
              <a:schemeClr val="accent5"/>
            </a:solid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dirty="0"/>
          </a:p>
        </p:txBody>
      </p:sp>
      <p:sp>
        <p:nvSpPr>
          <p:cNvPr id="31" name="コンテンツ プレースホルダー 2">
            <a:extLst>
              <a:ext uri="{FF2B5EF4-FFF2-40B4-BE49-F238E27FC236}">
                <a16:creationId xmlns:a16="http://schemas.microsoft.com/office/drawing/2014/main" id="{5EB5371B-EAC0-4050-9A1E-15287E9DCC9B}"/>
              </a:ext>
            </a:extLst>
          </p:cNvPr>
          <p:cNvSpPr txBox="1">
            <a:spLocks/>
          </p:cNvSpPr>
          <p:nvPr/>
        </p:nvSpPr>
        <p:spPr>
          <a:xfrm>
            <a:off x="4572000" y="1439617"/>
            <a:ext cx="4212000" cy="2526554"/>
          </a:xfrm>
          <a:prstGeom prst="rect">
            <a:avLst/>
          </a:prstGeom>
          <a:solidFill>
            <a:srgbClr val="E8F1F9"/>
          </a:solidFill>
          <a:ln w="3175">
            <a:solidFill>
              <a:schemeClr val="accent5"/>
            </a:solid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dirty="0"/>
          </a:p>
        </p:txBody>
      </p:sp>
      <p:sp>
        <p:nvSpPr>
          <p:cNvPr id="32" name="コンテンツ プレースホルダー 2">
            <a:extLst>
              <a:ext uri="{FF2B5EF4-FFF2-40B4-BE49-F238E27FC236}">
                <a16:creationId xmlns:a16="http://schemas.microsoft.com/office/drawing/2014/main" id="{AD677178-B4DA-4A96-9BD0-06AF726CC01E}"/>
              </a:ext>
            </a:extLst>
          </p:cNvPr>
          <p:cNvSpPr txBox="1">
            <a:spLocks/>
          </p:cNvSpPr>
          <p:nvPr/>
        </p:nvSpPr>
        <p:spPr>
          <a:xfrm>
            <a:off x="358838" y="3966569"/>
            <a:ext cx="4212000" cy="2526554"/>
          </a:xfrm>
          <a:prstGeom prst="rect">
            <a:avLst/>
          </a:prstGeom>
          <a:solidFill>
            <a:srgbClr val="E8F1F9"/>
          </a:solidFill>
          <a:ln w="3175">
            <a:solidFill>
              <a:schemeClr val="accent5"/>
            </a:solid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dirty="0"/>
          </a:p>
        </p:txBody>
      </p:sp>
      <p:sp>
        <p:nvSpPr>
          <p:cNvPr id="33" name="コンテンツ プレースホルダー 2">
            <a:extLst>
              <a:ext uri="{FF2B5EF4-FFF2-40B4-BE49-F238E27FC236}">
                <a16:creationId xmlns:a16="http://schemas.microsoft.com/office/drawing/2014/main" id="{1BFD799C-0FC6-4C2F-9126-D8671922D9A9}"/>
              </a:ext>
            </a:extLst>
          </p:cNvPr>
          <p:cNvSpPr txBox="1">
            <a:spLocks/>
          </p:cNvSpPr>
          <p:nvPr/>
        </p:nvSpPr>
        <p:spPr>
          <a:xfrm>
            <a:off x="4572000" y="3966569"/>
            <a:ext cx="4212000" cy="2526554"/>
          </a:xfrm>
          <a:prstGeom prst="rect">
            <a:avLst/>
          </a:prstGeom>
          <a:solidFill>
            <a:srgbClr val="E8F1F9"/>
          </a:solidFill>
          <a:ln w="3175">
            <a:solidFill>
              <a:schemeClr val="accent5"/>
            </a:solidFill>
          </a:ln>
        </p:spPr>
        <p:txBody>
          <a:bodyPr vert="horz" wrap="none" lIns="216000" tIns="144000" rIns="36000" bIns="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endParaRPr lang="en-US" altLang="ja-JP" sz="2300" dirty="0"/>
          </a:p>
        </p:txBody>
      </p:sp>
      <p:sp>
        <p:nvSpPr>
          <p:cNvPr id="2" name="テキスト プレースホルダー 1">
            <a:extLst>
              <a:ext uri="{FF2B5EF4-FFF2-40B4-BE49-F238E27FC236}">
                <a16:creationId xmlns:a16="http://schemas.microsoft.com/office/drawing/2014/main" id="{8EDA0DF4-61E7-4B0D-9593-937CED7A3902}"/>
              </a:ext>
            </a:extLst>
          </p:cNvPr>
          <p:cNvSpPr>
            <a:spLocks noGrp="1"/>
          </p:cNvSpPr>
          <p:nvPr>
            <p:ph type="body" sz="quarter" idx="13"/>
          </p:nvPr>
        </p:nvSpPr>
        <p:spPr/>
        <p:txBody>
          <a:bodyPr/>
          <a:lstStyle/>
          <a:p>
            <a:r>
              <a:rPr lang="en-US" altLang="ja-JP" sz="4000" dirty="0"/>
              <a:t>50</a:t>
            </a:r>
            <a:r>
              <a:rPr lang="ja-JP" altLang="en-US" sz="4000" dirty="0"/>
              <a:t>種類の税がある理由</a:t>
            </a:r>
            <a:endParaRPr kumimoji="1" lang="ja-JP" altLang="en-US" sz="4000" dirty="0"/>
          </a:p>
        </p:txBody>
      </p:sp>
      <p:sp>
        <p:nvSpPr>
          <p:cNvPr id="7" name="コンテンツ プレースホルダー 2">
            <a:extLst>
              <a:ext uri="{FF2B5EF4-FFF2-40B4-BE49-F238E27FC236}">
                <a16:creationId xmlns:a16="http://schemas.microsoft.com/office/drawing/2014/main" id="{D89DCB32-67DE-4ED8-AB7D-01146DF9B75A}"/>
              </a:ext>
            </a:extLst>
          </p:cNvPr>
          <p:cNvSpPr txBox="1">
            <a:spLocks/>
          </p:cNvSpPr>
          <p:nvPr/>
        </p:nvSpPr>
        <p:spPr>
          <a:xfrm>
            <a:off x="4570838" y="1439617"/>
            <a:ext cx="4212000"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dirty="0">
                <a:ea typeface="游ゴシック" panose="020B0400000000000000" pitchFamily="50" charset="-128"/>
              </a:rPr>
              <a:t>固定資産税等</a:t>
            </a:r>
          </a:p>
        </p:txBody>
      </p:sp>
      <p:sp>
        <p:nvSpPr>
          <p:cNvPr id="8" name="コンテンツ プレースホルダー 2">
            <a:extLst>
              <a:ext uri="{FF2B5EF4-FFF2-40B4-BE49-F238E27FC236}">
                <a16:creationId xmlns:a16="http://schemas.microsoft.com/office/drawing/2014/main" id="{4A2CF0CE-0B07-4BB2-8483-12C272A5D446}"/>
              </a:ext>
            </a:extLst>
          </p:cNvPr>
          <p:cNvSpPr txBox="1">
            <a:spLocks/>
          </p:cNvSpPr>
          <p:nvPr/>
        </p:nvSpPr>
        <p:spPr>
          <a:xfrm>
            <a:off x="4570838" y="2087297"/>
            <a:ext cx="4212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lgn="ctr" fontAlgn="auto">
              <a:spcBef>
                <a:spcPts val="0"/>
              </a:spcBef>
              <a:spcAft>
                <a:spcPts val="0"/>
              </a:spcAft>
            </a:pPr>
            <a:r>
              <a:rPr lang="ja-JP" altLang="en-US" sz="2200" dirty="0">
                <a:solidFill>
                  <a:prstClr val="black"/>
                </a:solidFill>
                <a:latin typeface="游ゴシック" panose="020B0400000000000000" pitchFamily="50" charset="-128"/>
                <a:ea typeface="游ゴシック" panose="020B0400000000000000" pitchFamily="50" charset="-128"/>
              </a:rPr>
              <a:t>保有等している人だけが支払う</a:t>
            </a:r>
            <a:endParaRPr lang="en-US" altLang="ja-JP" sz="2200" dirty="0">
              <a:solidFill>
                <a:prstClr val="black"/>
              </a:solidFill>
              <a:latin typeface="游ゴシック" panose="020B0400000000000000" pitchFamily="50" charset="-128"/>
              <a:ea typeface="游ゴシック" panose="020B0400000000000000" pitchFamily="50" charset="-128"/>
            </a:endParaRPr>
          </a:p>
        </p:txBody>
      </p:sp>
      <p:pic>
        <p:nvPicPr>
          <p:cNvPr id="9" name="Picture 8">
            <a:extLst>
              <a:ext uri="{FF2B5EF4-FFF2-40B4-BE49-F238E27FC236}">
                <a16:creationId xmlns:a16="http://schemas.microsoft.com/office/drawing/2014/main" id="{B0AD9E21-2AF2-42D1-9171-7ACCB1E47B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9223" y="2727248"/>
            <a:ext cx="1091169" cy="1061296"/>
          </a:xfrm>
          <a:prstGeom prst="rect">
            <a:avLst/>
          </a:prstGeom>
          <a:noFill/>
          <a:extLst>
            <a:ext uri="{909E8E84-426E-40DD-AFC4-6F175D3DCCD1}">
              <a14:hiddenFill xmlns:a14="http://schemas.microsoft.com/office/drawing/2010/main">
                <a:solidFill>
                  <a:srgbClr val="FFFFFF"/>
                </a:solidFill>
              </a14:hiddenFill>
            </a:ext>
          </a:extLst>
        </p:spPr>
      </p:pic>
      <p:sp>
        <p:nvSpPr>
          <p:cNvPr id="12" name="コンテンツ プレースホルダー 2">
            <a:extLst>
              <a:ext uri="{FF2B5EF4-FFF2-40B4-BE49-F238E27FC236}">
                <a16:creationId xmlns:a16="http://schemas.microsoft.com/office/drawing/2014/main" id="{CDB98F8A-5FCF-4920-9C2F-0B206E366971}"/>
              </a:ext>
            </a:extLst>
          </p:cNvPr>
          <p:cNvSpPr txBox="1">
            <a:spLocks/>
          </p:cNvSpPr>
          <p:nvPr/>
        </p:nvSpPr>
        <p:spPr>
          <a:xfrm>
            <a:off x="358838" y="5845123"/>
            <a:ext cx="421200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dirty="0">
                <a:ea typeface="游ゴシック" panose="020B0400000000000000" pitchFamily="50" charset="-128"/>
              </a:rPr>
              <a:t>消費税等</a:t>
            </a:r>
          </a:p>
        </p:txBody>
      </p:sp>
      <p:sp>
        <p:nvSpPr>
          <p:cNvPr id="13" name="コンテンツ プレースホルダー 2">
            <a:extLst>
              <a:ext uri="{FF2B5EF4-FFF2-40B4-BE49-F238E27FC236}">
                <a16:creationId xmlns:a16="http://schemas.microsoft.com/office/drawing/2014/main" id="{6F5C0A62-8455-4A3A-B30D-7E7AEAE749FE}"/>
              </a:ext>
            </a:extLst>
          </p:cNvPr>
          <p:cNvSpPr txBox="1">
            <a:spLocks/>
          </p:cNvSpPr>
          <p:nvPr/>
        </p:nvSpPr>
        <p:spPr>
          <a:xfrm>
            <a:off x="358838" y="5146429"/>
            <a:ext cx="4212000" cy="765509"/>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lgn="ctr" fontAlgn="auto">
              <a:spcBef>
                <a:spcPts val="0"/>
              </a:spcBef>
              <a:spcAft>
                <a:spcPts val="0"/>
              </a:spcAft>
            </a:pPr>
            <a:r>
              <a:rPr lang="ja-JP" altLang="en-US" sz="2200" dirty="0">
                <a:solidFill>
                  <a:prstClr val="black"/>
                </a:solidFill>
                <a:ea typeface="游ゴシック" panose="020B0400000000000000" pitchFamily="50" charset="-128"/>
              </a:rPr>
              <a:t>同じ金額のモノやサービスに</a:t>
            </a:r>
            <a:endParaRPr lang="en-US" altLang="ja-JP" sz="2200" dirty="0">
              <a:solidFill>
                <a:prstClr val="black"/>
              </a:solidFill>
              <a:ea typeface="游ゴシック" panose="020B0400000000000000" pitchFamily="50" charset="-128"/>
            </a:endParaRPr>
          </a:p>
          <a:p>
            <a:pPr marL="0" lvl="0" indent="0" algn="ctr" fontAlgn="auto">
              <a:spcBef>
                <a:spcPts val="0"/>
              </a:spcBef>
              <a:spcAft>
                <a:spcPts val="0"/>
              </a:spcAft>
            </a:pPr>
            <a:r>
              <a:rPr lang="ja-JP" altLang="en-US" sz="2200" dirty="0">
                <a:solidFill>
                  <a:prstClr val="black"/>
                </a:solidFill>
                <a:ea typeface="游ゴシック" panose="020B0400000000000000" pitchFamily="50" charset="-128"/>
              </a:rPr>
              <a:t>対して同じ率で払う</a:t>
            </a:r>
            <a:endParaRPr lang="en-US" altLang="ja-JP" sz="2200" dirty="0">
              <a:solidFill>
                <a:prstClr val="black"/>
              </a:solidFill>
              <a:ea typeface="游ゴシック" panose="020B0400000000000000" pitchFamily="50" charset="-128"/>
            </a:endParaRPr>
          </a:p>
        </p:txBody>
      </p:sp>
      <p:pic>
        <p:nvPicPr>
          <p:cNvPr id="14" name="Picture 10">
            <a:extLst>
              <a:ext uri="{FF2B5EF4-FFF2-40B4-BE49-F238E27FC236}">
                <a16:creationId xmlns:a16="http://schemas.microsoft.com/office/drawing/2014/main" id="{DE85F8EA-A05D-48DD-BE28-3BE45067E6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653" y="3921453"/>
            <a:ext cx="1407159" cy="1407159"/>
          </a:xfrm>
          <a:prstGeom prst="rect">
            <a:avLst/>
          </a:prstGeom>
          <a:noFill/>
          <a:extLst>
            <a:ext uri="{909E8E84-426E-40DD-AFC4-6F175D3DCCD1}">
              <a14:hiddenFill xmlns:a14="http://schemas.microsoft.com/office/drawing/2010/main">
                <a:solidFill>
                  <a:srgbClr val="FFFFFF"/>
                </a:solidFill>
              </a14:hiddenFill>
            </a:ext>
          </a:extLst>
        </p:spPr>
      </p:pic>
      <p:sp>
        <p:nvSpPr>
          <p:cNvPr id="17" name="コンテンツ プレースホルダー 2">
            <a:extLst>
              <a:ext uri="{FF2B5EF4-FFF2-40B4-BE49-F238E27FC236}">
                <a16:creationId xmlns:a16="http://schemas.microsoft.com/office/drawing/2014/main" id="{C664AF3B-CC6C-42EC-81C3-CA27D79B3125}"/>
              </a:ext>
            </a:extLst>
          </p:cNvPr>
          <p:cNvSpPr txBox="1">
            <a:spLocks/>
          </p:cNvSpPr>
          <p:nvPr/>
        </p:nvSpPr>
        <p:spPr>
          <a:xfrm>
            <a:off x="4570838" y="5845123"/>
            <a:ext cx="4212000" cy="648000"/>
          </a:xfrm>
          <a:prstGeom prst="rect">
            <a:avLst/>
          </a:prstGeom>
          <a:noFill/>
          <a:ln w="6350">
            <a:noFill/>
          </a:ln>
        </p:spPr>
        <p:txBody>
          <a:bodyPr vert="horz" wrap="none" lIns="36000" tIns="36000" rIns="36000" bIns="72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dirty="0">
                <a:ea typeface="游ゴシック" panose="020B0400000000000000" pitchFamily="50" charset="-128"/>
              </a:rPr>
              <a:t>法人税等</a:t>
            </a:r>
          </a:p>
        </p:txBody>
      </p:sp>
      <p:sp>
        <p:nvSpPr>
          <p:cNvPr id="18" name="コンテンツ プレースホルダー 2">
            <a:extLst>
              <a:ext uri="{FF2B5EF4-FFF2-40B4-BE49-F238E27FC236}">
                <a16:creationId xmlns:a16="http://schemas.microsoft.com/office/drawing/2014/main" id="{2F47DB01-6DF1-40B0-9F07-BF83BCB346EA}"/>
              </a:ext>
            </a:extLst>
          </p:cNvPr>
          <p:cNvSpPr txBox="1">
            <a:spLocks/>
          </p:cNvSpPr>
          <p:nvPr/>
        </p:nvSpPr>
        <p:spPr>
          <a:xfrm>
            <a:off x="4570838" y="5153192"/>
            <a:ext cx="4212000" cy="758746"/>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lgn="ctr" fontAlgn="auto">
              <a:spcBef>
                <a:spcPts val="0"/>
              </a:spcBef>
              <a:spcAft>
                <a:spcPts val="0"/>
              </a:spcAft>
            </a:pPr>
            <a:r>
              <a:rPr lang="ja-JP" altLang="en-US" sz="2200" dirty="0">
                <a:solidFill>
                  <a:prstClr val="black"/>
                </a:solidFill>
                <a:latin typeface="游ゴシック" panose="020B0400000000000000" pitchFamily="50" charset="-128"/>
                <a:ea typeface="游ゴシック" panose="020B0400000000000000" pitchFamily="50" charset="-128"/>
              </a:rPr>
              <a:t>会社の利益に対して</a:t>
            </a:r>
            <a:endParaRPr lang="en-US" altLang="ja-JP" sz="2200" dirty="0">
              <a:solidFill>
                <a:prstClr val="black"/>
              </a:solidFill>
              <a:latin typeface="游ゴシック" panose="020B0400000000000000" pitchFamily="50" charset="-128"/>
              <a:ea typeface="游ゴシック" panose="020B0400000000000000" pitchFamily="50" charset="-128"/>
            </a:endParaRPr>
          </a:p>
          <a:p>
            <a:pPr marL="0" lvl="0" indent="0" algn="ctr" fontAlgn="auto">
              <a:spcBef>
                <a:spcPts val="0"/>
              </a:spcBef>
              <a:spcAft>
                <a:spcPts val="0"/>
              </a:spcAft>
            </a:pPr>
            <a:r>
              <a:rPr lang="ja-JP" altLang="en-US" sz="2200" dirty="0">
                <a:solidFill>
                  <a:prstClr val="black"/>
                </a:solidFill>
                <a:latin typeface="游ゴシック" panose="020B0400000000000000" pitchFamily="50" charset="-128"/>
                <a:ea typeface="游ゴシック" panose="020B0400000000000000" pitchFamily="50" charset="-128"/>
              </a:rPr>
              <a:t>同じ率で支払う</a:t>
            </a:r>
            <a:endParaRPr lang="en-US" altLang="ja-JP" sz="2200" dirty="0">
              <a:solidFill>
                <a:prstClr val="black"/>
              </a:solidFill>
              <a:latin typeface="游ゴシック" panose="020B0400000000000000" pitchFamily="50" charset="-128"/>
              <a:ea typeface="游ゴシック" panose="020B0400000000000000" pitchFamily="50" charset="-128"/>
            </a:endParaRPr>
          </a:p>
        </p:txBody>
      </p:sp>
      <p:pic>
        <p:nvPicPr>
          <p:cNvPr id="19" name="Picture 12">
            <a:extLst>
              <a:ext uri="{FF2B5EF4-FFF2-40B4-BE49-F238E27FC236}">
                <a16:creationId xmlns:a16="http://schemas.microsoft.com/office/drawing/2014/main" id="{FE52B03F-1EB0-4512-9FFD-E5E903E05F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1646" y="4087369"/>
            <a:ext cx="888646" cy="1161558"/>
          </a:xfrm>
          <a:prstGeom prst="rect">
            <a:avLst/>
          </a:prstGeom>
          <a:noFill/>
          <a:extLst>
            <a:ext uri="{909E8E84-426E-40DD-AFC4-6F175D3DCCD1}">
              <a14:hiddenFill xmlns:a14="http://schemas.microsoft.com/office/drawing/2010/main">
                <a:solidFill>
                  <a:srgbClr val="FFFFFF"/>
                </a:solidFill>
              </a14:hiddenFill>
            </a:ext>
          </a:extLst>
        </p:spPr>
      </p:pic>
      <p:sp>
        <p:nvSpPr>
          <p:cNvPr id="22" name="コンテンツ プレースホルダー 2">
            <a:extLst>
              <a:ext uri="{FF2B5EF4-FFF2-40B4-BE49-F238E27FC236}">
                <a16:creationId xmlns:a16="http://schemas.microsoft.com/office/drawing/2014/main" id="{B4DFF962-F2DD-48C9-8121-DA8A2D5E6D1D}"/>
              </a:ext>
            </a:extLst>
          </p:cNvPr>
          <p:cNvSpPr txBox="1">
            <a:spLocks/>
          </p:cNvSpPr>
          <p:nvPr/>
        </p:nvSpPr>
        <p:spPr>
          <a:xfrm>
            <a:off x="358838" y="1439617"/>
            <a:ext cx="4212000" cy="648000"/>
          </a:xfrm>
          <a:prstGeom prst="rect">
            <a:avLst/>
          </a:prstGeom>
          <a:noFill/>
          <a:ln w="6350">
            <a:noFill/>
          </a:ln>
        </p:spPr>
        <p:txBody>
          <a:bodyPr vert="horz" wrap="none" lIns="36000" tIns="72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0"/>
              </a:spcAft>
            </a:pPr>
            <a:r>
              <a:rPr lang="ja-JP" altLang="en-US" sz="3200" dirty="0">
                <a:ea typeface="游ゴシック" panose="020B0400000000000000" pitchFamily="50" charset="-128"/>
              </a:rPr>
              <a:t>所得税等</a:t>
            </a:r>
          </a:p>
        </p:txBody>
      </p:sp>
      <p:sp>
        <p:nvSpPr>
          <p:cNvPr id="23" name="コンテンツ プレースホルダー 2">
            <a:extLst>
              <a:ext uri="{FF2B5EF4-FFF2-40B4-BE49-F238E27FC236}">
                <a16:creationId xmlns:a16="http://schemas.microsoft.com/office/drawing/2014/main" id="{156A897A-CD3F-4E53-9D25-D3C2910B56AE}"/>
              </a:ext>
            </a:extLst>
          </p:cNvPr>
          <p:cNvSpPr txBox="1">
            <a:spLocks/>
          </p:cNvSpPr>
          <p:nvPr/>
        </p:nvSpPr>
        <p:spPr>
          <a:xfrm>
            <a:off x="358838" y="2087297"/>
            <a:ext cx="4212000" cy="540000"/>
          </a:xfrm>
          <a:prstGeom prst="rect">
            <a:avLst/>
          </a:prstGeom>
          <a:noFill/>
          <a:ln w="6350">
            <a:noFill/>
          </a:ln>
        </p:spPr>
        <p:txBody>
          <a:bodyPr vert="horz" wrap="none" lIns="36000" tIns="36000" rIns="3600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0" indent="0" algn="ctr" fontAlgn="auto">
              <a:spcBef>
                <a:spcPts val="0"/>
              </a:spcBef>
              <a:spcAft>
                <a:spcPts val="0"/>
              </a:spcAft>
            </a:pPr>
            <a:r>
              <a:rPr lang="ja-JP" altLang="en-US" sz="2200" dirty="0">
                <a:solidFill>
                  <a:prstClr val="black"/>
                </a:solidFill>
                <a:latin typeface="游ゴシック" panose="020B0400000000000000" pitchFamily="50" charset="-128"/>
                <a:ea typeface="游ゴシック" panose="020B0400000000000000" pitchFamily="50" charset="-128"/>
              </a:rPr>
              <a:t>多くある人は多く支払う</a:t>
            </a:r>
            <a:endParaRPr lang="en-US" altLang="ja-JP" sz="2200" dirty="0">
              <a:solidFill>
                <a:prstClr val="black"/>
              </a:solidFill>
              <a:latin typeface="游ゴシック" panose="020B0400000000000000" pitchFamily="50" charset="-128"/>
              <a:ea typeface="游ゴシック" panose="020B0400000000000000" pitchFamily="50" charset="-128"/>
            </a:endParaRPr>
          </a:p>
        </p:txBody>
      </p:sp>
      <p:pic>
        <p:nvPicPr>
          <p:cNvPr id="24" name="Picture 2">
            <a:extLst>
              <a:ext uri="{FF2B5EF4-FFF2-40B4-BE49-F238E27FC236}">
                <a16:creationId xmlns:a16="http://schemas.microsoft.com/office/drawing/2014/main" id="{12113219-6E1D-4051-BAF3-BDD8C679E8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2564904"/>
            <a:ext cx="1799360" cy="1394504"/>
          </a:xfrm>
          <a:prstGeom prst="rect">
            <a:avLst/>
          </a:prstGeom>
          <a:noFill/>
          <a:extLst>
            <a:ext uri="{909E8E84-426E-40DD-AFC4-6F175D3DCCD1}">
              <a14:hiddenFill xmlns:a14="http://schemas.microsoft.com/office/drawing/2010/main">
                <a:solidFill>
                  <a:srgbClr val="FFFFFF"/>
                </a:solidFill>
              </a14:hiddenFill>
            </a:ext>
          </a:extLst>
        </p:spPr>
      </p:pic>
      <p:sp>
        <p:nvSpPr>
          <p:cNvPr id="25" name="コンテンツ プレースホルダー 2">
            <a:extLst>
              <a:ext uri="{FF2B5EF4-FFF2-40B4-BE49-F238E27FC236}">
                <a16:creationId xmlns:a16="http://schemas.microsoft.com/office/drawing/2014/main" id="{03793764-19B5-41CC-9AF9-11C3CB1FA6C2}"/>
              </a:ext>
            </a:extLst>
          </p:cNvPr>
          <p:cNvSpPr txBox="1">
            <a:spLocks noChangeAspect="1"/>
          </p:cNvSpPr>
          <p:nvPr/>
        </p:nvSpPr>
        <p:spPr>
          <a:xfrm>
            <a:off x="2638504" y="2779548"/>
            <a:ext cx="3866992" cy="2378520"/>
          </a:xfrm>
          <a:prstGeom prst="rect">
            <a:avLst/>
          </a:prstGeom>
          <a:solidFill>
            <a:schemeClr val="accent5">
              <a:lumMod val="40000"/>
              <a:lumOff val="60000"/>
            </a:schemeClr>
          </a:solidFill>
          <a:ln w="3175">
            <a:solidFill>
              <a:schemeClr val="accent5"/>
            </a:solidFill>
          </a:ln>
        </p:spPr>
        <p:txBody>
          <a:bodyPr vert="horz" wrap="none" lIns="36000" tIns="45720" rIns="36000" bIns="4572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ts val="4320"/>
              </a:lnSpc>
              <a:spcBef>
                <a:spcPts val="0"/>
              </a:spcBef>
              <a:spcAft>
                <a:spcPts val="0"/>
              </a:spcAft>
            </a:pPr>
            <a:r>
              <a:rPr lang="ja-JP" altLang="en-US" sz="2600" spc="-100" dirty="0">
                <a:latin typeface="游ゴシック" panose="020B0400000000000000" pitchFamily="50" charset="-128"/>
                <a:ea typeface="游ゴシック" panose="020B0400000000000000" pitchFamily="50" charset="-128"/>
              </a:rPr>
              <a:t>いろいろな考え方で</a:t>
            </a:r>
            <a:r>
              <a:rPr lang="en-US" altLang="ja-JP" sz="2600" spc="-100" dirty="0">
                <a:latin typeface="游ゴシック" panose="020B0400000000000000" pitchFamily="50" charset="-128"/>
                <a:ea typeface="游ゴシック" panose="020B0400000000000000" pitchFamily="50" charset="-128"/>
              </a:rPr>
              <a:t/>
            </a:r>
            <a:br>
              <a:rPr lang="en-US" altLang="ja-JP" sz="2600" spc="-100" dirty="0">
                <a:latin typeface="游ゴシック" panose="020B0400000000000000" pitchFamily="50" charset="-128"/>
                <a:ea typeface="游ゴシック" panose="020B0400000000000000" pitchFamily="50" charset="-128"/>
              </a:rPr>
            </a:br>
            <a:r>
              <a:rPr lang="ja-JP" altLang="en-US" sz="2600" spc="-100" dirty="0">
                <a:latin typeface="游ゴシック" panose="020B0400000000000000" pitchFamily="50" charset="-128"/>
                <a:ea typeface="游ゴシック" panose="020B0400000000000000" pitchFamily="50" charset="-128"/>
              </a:rPr>
              <a:t>税を集めて</a:t>
            </a:r>
            <a:r>
              <a:rPr lang="en-US" altLang="ja-JP" sz="2600" spc="-100" dirty="0">
                <a:latin typeface="游ゴシック" panose="020B0400000000000000" pitchFamily="50" charset="-128"/>
                <a:ea typeface="游ゴシック" panose="020B0400000000000000" pitchFamily="50" charset="-128"/>
              </a:rPr>
              <a:t/>
            </a:r>
            <a:br>
              <a:rPr lang="en-US" altLang="ja-JP" sz="2600" spc="-100" dirty="0">
                <a:latin typeface="游ゴシック" panose="020B0400000000000000" pitchFamily="50" charset="-128"/>
                <a:ea typeface="游ゴシック" panose="020B0400000000000000" pitchFamily="50" charset="-128"/>
              </a:rPr>
            </a:br>
            <a:r>
              <a:rPr lang="ja-JP" altLang="en-US" sz="2600" spc="-100" dirty="0">
                <a:latin typeface="游ゴシック" panose="020B0400000000000000" pitchFamily="50" charset="-128"/>
                <a:ea typeface="游ゴシック" panose="020B0400000000000000" pitchFamily="50" charset="-128"/>
              </a:rPr>
              <a:t>出来るだけ</a:t>
            </a:r>
            <a:r>
              <a:rPr lang="ja-JP" altLang="en-US" sz="3600" spc="-100" dirty="0">
                <a:latin typeface="游ゴシック" panose="020B0400000000000000" pitchFamily="50" charset="-128"/>
                <a:ea typeface="游ゴシック" panose="020B0400000000000000" pitchFamily="50" charset="-128"/>
              </a:rPr>
              <a:t>公平</a:t>
            </a:r>
            <a:r>
              <a:rPr lang="ja-JP" altLang="en-US" sz="2600" spc="-100" dirty="0">
                <a:latin typeface="游ゴシック" panose="020B0400000000000000" pitchFamily="50" charset="-128"/>
                <a:ea typeface="游ゴシック" panose="020B0400000000000000" pitchFamily="50" charset="-128"/>
              </a:rPr>
              <a:t>な社会を</a:t>
            </a:r>
            <a:r>
              <a:rPr lang="en-US" altLang="ja-JP" sz="2600" spc="-100" dirty="0">
                <a:latin typeface="游ゴシック" panose="020B0400000000000000" pitchFamily="50" charset="-128"/>
                <a:ea typeface="游ゴシック" panose="020B0400000000000000" pitchFamily="50" charset="-128"/>
              </a:rPr>
              <a:t/>
            </a:r>
            <a:br>
              <a:rPr lang="en-US" altLang="ja-JP" sz="2600" spc="-100" dirty="0">
                <a:latin typeface="游ゴシック" panose="020B0400000000000000" pitchFamily="50" charset="-128"/>
                <a:ea typeface="游ゴシック" panose="020B0400000000000000" pitchFamily="50" charset="-128"/>
              </a:rPr>
            </a:br>
            <a:r>
              <a:rPr lang="ja-JP" altLang="en-US" sz="2600" spc="-100" dirty="0">
                <a:latin typeface="游ゴシック" panose="020B0400000000000000" pitchFamily="50" charset="-128"/>
                <a:ea typeface="游ゴシック" panose="020B0400000000000000" pitchFamily="50" charset="-128"/>
              </a:rPr>
              <a:t>実現しようとしている。</a:t>
            </a:r>
          </a:p>
        </p:txBody>
      </p:sp>
    </p:spTree>
    <p:extLst>
      <p:ext uri="{BB962C8B-B14F-4D97-AF65-F5344CB8AC3E}">
        <p14:creationId xmlns:p14="http://schemas.microsoft.com/office/powerpoint/2010/main" val="152144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B9DC2238-9E35-44E2-BCD9-27AC87F4A416}"/>
              </a:ext>
            </a:extLst>
          </p:cNvPr>
          <p:cNvSpPr txBox="1"/>
          <p:nvPr/>
        </p:nvSpPr>
        <p:spPr>
          <a:xfrm>
            <a:off x="4676612" y="3248911"/>
            <a:ext cx="4211999" cy="1426133"/>
          </a:xfrm>
          <a:prstGeom prst="rect">
            <a:avLst/>
          </a:prstGeom>
          <a:noFill/>
          <a:ln w="3175">
            <a:solidFill>
              <a:schemeClr val="accent6"/>
            </a:solidFill>
          </a:ln>
        </p:spPr>
        <p:txBody>
          <a:bodyPr wrap="square" lIns="144000" tIns="144000" rIns="144000" bIns="144000" rtlCol="0" anchor="ctr">
            <a:noAutofit/>
          </a:bodyPr>
          <a:lstStyle/>
          <a:p>
            <a:pPr lvl="0" defTabSz="457200" eaLnBrk="1" fontAlgn="auto" hangingPunct="1">
              <a:spcBef>
                <a:spcPts val="0"/>
              </a:spcBef>
              <a:spcAft>
                <a:spcPts val="0"/>
              </a:spcAft>
              <a:defRPr/>
            </a:pPr>
            <a:r>
              <a:rPr lang="ja-JP" altLang="en-US" sz="2000" spc="-200" dirty="0">
                <a:solidFill>
                  <a:prstClr val="black"/>
                </a:solidFill>
                <a:latin typeface="游ゴシック" panose="020B0400000000000000" pitchFamily="50" charset="-128"/>
                <a:ea typeface="游ゴシック" panose="020B0400000000000000" pitchFamily="50" charset="-128"/>
              </a:rPr>
              <a:t>基準によって分けるとき</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en-US" altLang="ja-JP" sz="2000" spc="-200" dirty="0">
                <a:solidFill>
                  <a:prstClr val="black"/>
                </a:solidFill>
                <a:latin typeface="游ゴシック" panose="020B0400000000000000" pitchFamily="50" charset="-128"/>
                <a:ea typeface="游ゴシック" panose="020B0400000000000000" pitchFamily="50" charset="-128"/>
              </a:rPr>
              <a:t>(</a:t>
            </a:r>
            <a:r>
              <a:rPr lang="ja-JP" altLang="en-US" sz="2000" spc="-200" dirty="0">
                <a:solidFill>
                  <a:prstClr val="black"/>
                </a:solidFill>
                <a:latin typeface="游ゴシック" panose="020B0400000000000000" pitchFamily="50" charset="-128"/>
                <a:ea typeface="游ゴシック" panose="020B0400000000000000" pitchFamily="50" charset="-128"/>
              </a:rPr>
              <a:t>体の大きさ、年齢など</a:t>
            </a:r>
            <a:r>
              <a:rPr lang="en-US" altLang="ja-JP" sz="2000" spc="-200" dirty="0">
                <a:solidFill>
                  <a:prstClr val="black"/>
                </a:solidFill>
                <a:latin typeface="游ゴシック" panose="020B0400000000000000" pitchFamily="50" charset="-128"/>
                <a:ea typeface="游ゴシック" panose="020B0400000000000000" pitchFamily="50" charset="-128"/>
              </a:rPr>
              <a:t>)</a:t>
            </a:r>
            <a:r>
              <a:rPr lang="ja-JP" altLang="en-US" sz="2000" spc="-200" dirty="0">
                <a:solidFill>
                  <a:prstClr val="black"/>
                </a:solidFill>
                <a:latin typeface="游ゴシック" panose="020B0400000000000000" pitchFamily="50" charset="-128"/>
                <a:ea typeface="游ゴシック" panose="020B0400000000000000" pitchFamily="50" charset="-128"/>
              </a:rPr>
              <a:t>に</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ja-JP" altLang="en-US" sz="2000" spc="-200" dirty="0">
                <a:solidFill>
                  <a:prstClr val="black"/>
                </a:solidFill>
                <a:latin typeface="游ゴシック" panose="020B0400000000000000" pitchFamily="50" charset="-128"/>
                <a:ea typeface="游ゴシック" panose="020B0400000000000000" pitchFamily="50" charset="-128"/>
              </a:rPr>
              <a:t>相手のことも考えて</a:t>
            </a:r>
            <a:r>
              <a:rPr lang="en-US" altLang="ja-JP" sz="2000" spc="-200" dirty="0">
                <a:solidFill>
                  <a:prstClr val="black"/>
                </a:solidFill>
                <a:latin typeface="游ゴシック" panose="020B0400000000000000" pitchFamily="50" charset="-128"/>
                <a:ea typeface="游ゴシック" panose="020B0400000000000000" pitchFamily="50" charset="-128"/>
              </a:rPr>
              <a:t/>
            </a:r>
            <a:br>
              <a:rPr lang="en-US" altLang="ja-JP" sz="2000" spc="-200" dirty="0">
                <a:solidFill>
                  <a:prstClr val="black"/>
                </a:solidFill>
                <a:latin typeface="游ゴシック" panose="020B0400000000000000" pitchFamily="50" charset="-128"/>
                <a:ea typeface="游ゴシック" panose="020B0400000000000000" pitchFamily="50" charset="-128"/>
              </a:rPr>
            </a:br>
            <a:r>
              <a:rPr lang="ja-JP" altLang="en-US" sz="2000" spc="-200" dirty="0">
                <a:solidFill>
                  <a:prstClr val="black"/>
                </a:solidFill>
                <a:latin typeface="游ゴシック" panose="020B0400000000000000" pitchFamily="50" charset="-128"/>
                <a:ea typeface="游ゴシック" panose="020B0400000000000000" pitchFamily="50" charset="-128"/>
              </a:rPr>
              <a:t>納得できたら</a:t>
            </a:r>
          </a:p>
        </p:txBody>
      </p:sp>
      <p:sp>
        <p:nvSpPr>
          <p:cNvPr id="18" name="テキスト ボックス 17">
            <a:extLst>
              <a:ext uri="{FF2B5EF4-FFF2-40B4-BE49-F238E27FC236}">
                <a16:creationId xmlns:a16="http://schemas.microsoft.com/office/drawing/2014/main" id="{4E0503F1-6AAE-48F0-832B-9F4A75C0DEDE}"/>
              </a:ext>
            </a:extLst>
          </p:cNvPr>
          <p:cNvSpPr txBox="1"/>
          <p:nvPr/>
        </p:nvSpPr>
        <p:spPr>
          <a:xfrm>
            <a:off x="252002" y="3248911"/>
            <a:ext cx="4215389" cy="1426134"/>
          </a:xfrm>
          <a:prstGeom prst="rect">
            <a:avLst/>
          </a:prstGeom>
          <a:noFill/>
          <a:ln w="3175">
            <a:solidFill>
              <a:schemeClr val="accent6"/>
            </a:solidFill>
          </a:ln>
        </p:spPr>
        <p:txBody>
          <a:bodyPr wrap="square" lIns="2268000" tIns="144000" rIns="144000" bIns="144000" rtlCol="0" anchor="ctr">
            <a:noAutofit/>
          </a:bodyPr>
          <a:lstStyle/>
          <a:p>
            <a:pPr lvl="0" algn="ctr" defTabSz="457200" eaLnBrk="1" fontAlgn="auto" hangingPunct="1">
              <a:spcBef>
                <a:spcPts val="0"/>
              </a:spcBef>
              <a:spcAft>
                <a:spcPts val="0"/>
              </a:spcAft>
              <a:defRPr/>
            </a:pPr>
            <a:r>
              <a:rPr lang="ja-JP" altLang="en-US" sz="2000" dirty="0">
                <a:solidFill>
                  <a:prstClr val="black"/>
                </a:solidFill>
                <a:latin typeface="游ゴシック" panose="020B0400000000000000" pitchFamily="50" charset="-128"/>
                <a:ea typeface="游ゴシック" panose="020B0400000000000000" pitchFamily="50" charset="-128"/>
              </a:rPr>
              <a:t>人数で</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均等に割るとき</a:t>
            </a:r>
          </a:p>
        </p:txBody>
      </p:sp>
      <p:sp>
        <p:nvSpPr>
          <p:cNvPr id="23" name="テキスト ボックス 22">
            <a:extLst>
              <a:ext uri="{FF2B5EF4-FFF2-40B4-BE49-F238E27FC236}">
                <a16:creationId xmlns:a16="http://schemas.microsoft.com/office/drawing/2014/main" id="{07EAFAE7-F951-41D6-92DC-F5AE0959296C}"/>
              </a:ext>
            </a:extLst>
          </p:cNvPr>
          <p:cNvSpPr txBox="1"/>
          <p:nvPr/>
        </p:nvSpPr>
        <p:spPr>
          <a:xfrm>
            <a:off x="252002" y="4667793"/>
            <a:ext cx="4215389" cy="612000"/>
          </a:xfrm>
          <a:prstGeom prst="rect">
            <a:avLst/>
          </a:prstGeom>
          <a:solidFill>
            <a:srgbClr val="FDF2EA"/>
          </a:solidFill>
          <a:ln w="3175">
            <a:solidFill>
              <a:schemeClr val="accent2"/>
            </a:solidFill>
          </a:ln>
        </p:spPr>
        <p:txBody>
          <a:bodyPr wrap="square" lIns="144000" tIns="0" rIns="360000" bIns="0" rtlCol="0" anchor="ctr">
            <a:noAutofit/>
          </a:bodyPr>
          <a:lstStyle/>
          <a:p>
            <a:pPr lvl="0" algn="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平等</a:t>
            </a:r>
            <a:r>
              <a:rPr lang="ja-JP" altLang="en-US" sz="2000" dirty="0">
                <a:solidFill>
                  <a:prstClr val="black"/>
                </a:solidFill>
                <a:latin typeface="游ゴシック" panose="020B0400000000000000" pitchFamily="50" charset="-128"/>
                <a:ea typeface="游ゴシック" panose="020B0400000000000000" pitchFamily="50" charset="-128"/>
              </a:rPr>
              <a:t>な分け方</a:t>
            </a:r>
          </a:p>
        </p:txBody>
      </p:sp>
      <p:sp>
        <p:nvSpPr>
          <p:cNvPr id="24" name="テキスト ボックス 23">
            <a:extLst>
              <a:ext uri="{FF2B5EF4-FFF2-40B4-BE49-F238E27FC236}">
                <a16:creationId xmlns:a16="http://schemas.microsoft.com/office/drawing/2014/main" id="{51301BF8-68AD-4C46-9E8F-85E36842E96A}"/>
              </a:ext>
            </a:extLst>
          </p:cNvPr>
          <p:cNvSpPr txBox="1"/>
          <p:nvPr/>
        </p:nvSpPr>
        <p:spPr>
          <a:xfrm>
            <a:off x="4676612" y="4667793"/>
            <a:ext cx="4211999" cy="612000"/>
          </a:xfrm>
          <a:prstGeom prst="rect">
            <a:avLst/>
          </a:prstGeom>
          <a:solidFill>
            <a:srgbClr val="F0F7EC"/>
          </a:solidFill>
          <a:ln w="3175">
            <a:solidFill>
              <a:schemeClr val="accent6"/>
            </a:solidFill>
          </a:ln>
        </p:spPr>
        <p:txBody>
          <a:bodyPr wrap="square" lIns="360000" tIns="0" rIns="144000" bIns="0" rtlCol="0" anchor="ctr">
            <a:noAutofit/>
          </a:bodyPr>
          <a:lstStyle/>
          <a:p>
            <a:pPr lvl="0"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公平</a:t>
            </a:r>
            <a:r>
              <a:rPr lang="ja-JP" altLang="en-US" sz="2000" dirty="0">
                <a:solidFill>
                  <a:prstClr val="black"/>
                </a:solidFill>
                <a:latin typeface="游ゴシック" panose="020B0400000000000000" pitchFamily="50" charset="-128"/>
                <a:ea typeface="游ゴシック" panose="020B0400000000000000" pitchFamily="50" charset="-128"/>
              </a:rPr>
              <a:t>な分け方</a:t>
            </a:r>
          </a:p>
        </p:txBody>
      </p:sp>
      <p:sp>
        <p:nvSpPr>
          <p:cNvPr id="33" name="テキスト ボックス 32">
            <a:extLst>
              <a:ext uri="{FF2B5EF4-FFF2-40B4-BE49-F238E27FC236}">
                <a16:creationId xmlns:a16="http://schemas.microsoft.com/office/drawing/2014/main" id="{F807CDFE-2AC8-4336-9689-30F068B58BBA}"/>
              </a:ext>
            </a:extLst>
          </p:cNvPr>
          <p:cNvSpPr txBox="1"/>
          <p:nvPr/>
        </p:nvSpPr>
        <p:spPr>
          <a:xfrm>
            <a:off x="0" y="5463427"/>
            <a:ext cx="9144000" cy="1152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さまざまな物事を平等だけではなく、</a:t>
            </a:r>
            <a:br>
              <a:rPr lang="ja-JP" altLang="en-US" dirty="0">
                <a:solidFill>
                  <a:prstClr val="black"/>
                </a:solidFill>
                <a:latin typeface="游ゴシック" panose="020B0400000000000000" pitchFamily="50" charset="-128"/>
                <a:ea typeface="游ゴシック" panose="020B0400000000000000" pitchFamily="50" charset="-128"/>
              </a:rPr>
            </a:br>
            <a:r>
              <a:rPr lang="ja-JP" altLang="en-US" dirty="0">
                <a:solidFill>
                  <a:prstClr val="black"/>
                </a:solidFill>
                <a:latin typeface="游ゴシック" panose="020B0400000000000000" pitchFamily="50" charset="-128"/>
                <a:ea typeface="游ゴシック" panose="020B0400000000000000" pitchFamily="50" charset="-128"/>
              </a:rPr>
              <a:t>公平に考えることも大切です。</a:t>
            </a:r>
          </a:p>
        </p:txBody>
      </p:sp>
      <p:sp>
        <p:nvSpPr>
          <p:cNvPr id="2" name="テキスト プレースホルダー 1">
            <a:extLst>
              <a:ext uri="{FF2B5EF4-FFF2-40B4-BE49-F238E27FC236}">
                <a16:creationId xmlns:a16="http://schemas.microsoft.com/office/drawing/2014/main" id="{43F7B4EB-2969-4D97-9D50-23C753FB314F}"/>
              </a:ext>
            </a:extLst>
          </p:cNvPr>
          <p:cNvSpPr>
            <a:spLocks noGrp="1"/>
          </p:cNvSpPr>
          <p:nvPr>
            <p:ph type="body" sz="quarter" idx="13"/>
          </p:nvPr>
        </p:nvSpPr>
        <p:spPr/>
        <p:txBody>
          <a:bodyPr/>
          <a:lstStyle/>
          <a:p>
            <a:r>
              <a:rPr lang="ja-JP" altLang="en-US" dirty="0"/>
              <a:t>平等と公平って？</a:t>
            </a:r>
          </a:p>
        </p:txBody>
      </p:sp>
      <p:sp>
        <p:nvSpPr>
          <p:cNvPr id="10" name="テキスト ボックス 9">
            <a:extLst>
              <a:ext uri="{FF2B5EF4-FFF2-40B4-BE49-F238E27FC236}">
                <a16:creationId xmlns:a16="http://schemas.microsoft.com/office/drawing/2014/main" id="{0A4565F0-A000-4746-8977-090F01387CAE}"/>
              </a:ext>
            </a:extLst>
          </p:cNvPr>
          <p:cNvSpPr txBox="1"/>
          <p:nvPr/>
        </p:nvSpPr>
        <p:spPr>
          <a:xfrm>
            <a:off x="252002" y="1422000"/>
            <a:ext cx="4205150" cy="1080000"/>
          </a:xfrm>
          <a:prstGeom prst="rect">
            <a:avLst/>
          </a:prstGeom>
          <a:solidFill>
            <a:srgbClr val="FDF2EA"/>
          </a:solidFill>
          <a:ln w="3175">
            <a:solidFill>
              <a:schemeClr val="accent2"/>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平等</a:t>
            </a:r>
            <a:r>
              <a:rPr lang="ja-JP" altLang="en-US" sz="2000" dirty="0">
                <a:solidFill>
                  <a:prstClr val="black"/>
                </a:solidFill>
                <a:latin typeface="游ゴシック" panose="020B0400000000000000" pitchFamily="50" charset="-128"/>
                <a:ea typeface="游ゴシック" panose="020B0400000000000000" pitchFamily="50" charset="-128"/>
              </a:rPr>
              <a:t>は</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みんなが同じ金額、</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同じ量などになることです。</a:t>
            </a:r>
          </a:p>
        </p:txBody>
      </p:sp>
      <p:sp>
        <p:nvSpPr>
          <p:cNvPr id="15" name="テキスト ボックス 14">
            <a:extLst>
              <a:ext uri="{FF2B5EF4-FFF2-40B4-BE49-F238E27FC236}">
                <a16:creationId xmlns:a16="http://schemas.microsoft.com/office/drawing/2014/main" id="{BC55D8C7-4712-4231-8AE3-3FABE418D000}"/>
              </a:ext>
            </a:extLst>
          </p:cNvPr>
          <p:cNvSpPr txBox="1"/>
          <p:nvPr/>
        </p:nvSpPr>
        <p:spPr>
          <a:xfrm>
            <a:off x="4676613" y="1422000"/>
            <a:ext cx="4211998" cy="1080000"/>
          </a:xfrm>
          <a:prstGeom prst="rect">
            <a:avLst/>
          </a:prstGeom>
          <a:solidFill>
            <a:srgbClr val="F0F7EC"/>
          </a:solidFill>
          <a:ln w="3175">
            <a:solidFill>
              <a:schemeClr val="accent6"/>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dirty="0">
                <a:solidFill>
                  <a:prstClr val="black"/>
                </a:solidFill>
                <a:latin typeface="游ゴシック" panose="020B0400000000000000" pitchFamily="50" charset="-128"/>
                <a:ea typeface="游ゴシック" panose="020B0400000000000000" pitchFamily="50" charset="-128"/>
              </a:rPr>
              <a:t>公平</a:t>
            </a:r>
            <a:r>
              <a:rPr lang="ja-JP" altLang="en-US" sz="2000" dirty="0">
                <a:solidFill>
                  <a:prstClr val="black"/>
                </a:solidFill>
                <a:latin typeface="游ゴシック" panose="020B0400000000000000" pitchFamily="50" charset="-128"/>
                <a:ea typeface="游ゴシック" panose="020B0400000000000000" pitchFamily="50" charset="-128"/>
              </a:rPr>
              <a:t>は</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決められた基準によって</a:t>
            </a:r>
            <a:r>
              <a:rPr lang="en-US" altLang="ja-JP" sz="2000" dirty="0">
                <a:solidFill>
                  <a:prstClr val="black"/>
                </a:solidFill>
                <a:latin typeface="游ゴシック" panose="020B0400000000000000" pitchFamily="50" charset="-128"/>
                <a:ea typeface="游ゴシック" panose="020B0400000000000000" pitchFamily="50" charset="-128"/>
              </a:rPr>
              <a:t/>
            </a:r>
            <a:br>
              <a:rPr lang="en-US" altLang="ja-JP" sz="2000" dirty="0">
                <a:solidFill>
                  <a:prstClr val="black"/>
                </a:solidFill>
                <a:latin typeface="游ゴシック" panose="020B0400000000000000" pitchFamily="50" charset="-128"/>
                <a:ea typeface="游ゴシック" panose="020B0400000000000000" pitchFamily="50" charset="-128"/>
              </a:rPr>
            </a:br>
            <a:r>
              <a:rPr lang="ja-JP" altLang="en-US" sz="2000" dirty="0">
                <a:solidFill>
                  <a:prstClr val="black"/>
                </a:solidFill>
                <a:latin typeface="游ゴシック" panose="020B0400000000000000" pitchFamily="50" charset="-128"/>
                <a:ea typeface="游ゴシック" panose="020B0400000000000000" pitchFamily="50" charset="-128"/>
              </a:rPr>
              <a:t>それぞれ違うことです。</a:t>
            </a:r>
          </a:p>
        </p:txBody>
      </p:sp>
      <p:sp>
        <p:nvSpPr>
          <p:cNvPr id="17" name="テキスト ボックス 16">
            <a:extLst>
              <a:ext uri="{FF2B5EF4-FFF2-40B4-BE49-F238E27FC236}">
                <a16:creationId xmlns:a16="http://schemas.microsoft.com/office/drawing/2014/main" id="{F57229A5-9549-4E86-806A-663164782B7C}"/>
              </a:ext>
            </a:extLst>
          </p:cNvPr>
          <p:cNvSpPr txBox="1"/>
          <p:nvPr/>
        </p:nvSpPr>
        <p:spPr>
          <a:xfrm>
            <a:off x="252002" y="2636912"/>
            <a:ext cx="8636608" cy="612000"/>
          </a:xfrm>
          <a:prstGeom prst="rect">
            <a:avLst/>
          </a:prstGeom>
          <a:solidFill>
            <a:srgbClr val="EEF5FB"/>
          </a:solidFill>
          <a:ln w="3175">
            <a:solidFill>
              <a:schemeClr val="accent5"/>
            </a:solid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sz="2000" dirty="0">
                <a:solidFill>
                  <a:prstClr val="black"/>
                </a:solidFill>
                <a:latin typeface="游ゴシック" panose="020B0400000000000000" pitchFamily="50" charset="-128"/>
                <a:ea typeface="游ゴシック" panose="020B0400000000000000" pitchFamily="50" charset="-128"/>
              </a:rPr>
              <a:t>例えば、ケーキを買ってきた場合に</a:t>
            </a:r>
          </a:p>
        </p:txBody>
      </p:sp>
      <p:pic>
        <p:nvPicPr>
          <p:cNvPr id="13" name="図 12">
            <a:extLst>
              <a:ext uri="{FF2B5EF4-FFF2-40B4-BE49-F238E27FC236}">
                <a16:creationId xmlns:a16="http://schemas.microsoft.com/office/drawing/2014/main" id="{E50EF6E3-0B21-4DFC-ADB0-70559E41C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34" y="3789589"/>
            <a:ext cx="1152128" cy="1166009"/>
          </a:xfrm>
          <a:prstGeom prst="rect">
            <a:avLst/>
          </a:prstGeom>
        </p:spPr>
      </p:pic>
      <p:grpSp>
        <p:nvGrpSpPr>
          <p:cNvPr id="9" name="グループ化 8">
            <a:extLst>
              <a:ext uri="{FF2B5EF4-FFF2-40B4-BE49-F238E27FC236}">
                <a16:creationId xmlns:a16="http://schemas.microsoft.com/office/drawing/2014/main" id="{459C4111-DA09-456E-98E2-FEB1D00B20DA}"/>
              </a:ext>
            </a:extLst>
          </p:cNvPr>
          <p:cNvGrpSpPr/>
          <p:nvPr/>
        </p:nvGrpSpPr>
        <p:grpSpPr>
          <a:xfrm>
            <a:off x="251520" y="3356992"/>
            <a:ext cx="2051070" cy="1869454"/>
            <a:chOff x="251520" y="3356992"/>
            <a:chExt cx="2051070" cy="1869454"/>
          </a:xfrm>
        </p:grpSpPr>
        <p:pic>
          <p:nvPicPr>
            <p:cNvPr id="14" name="図 13">
              <a:extLst>
                <a:ext uri="{FF2B5EF4-FFF2-40B4-BE49-F238E27FC236}">
                  <a16:creationId xmlns:a16="http://schemas.microsoft.com/office/drawing/2014/main" id="{266DF504-CF5E-4951-A951-7242FF0F8B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466" y="3356992"/>
              <a:ext cx="522065" cy="522065"/>
            </a:xfrm>
            <a:prstGeom prst="rect">
              <a:avLst/>
            </a:prstGeom>
          </p:spPr>
        </p:pic>
        <p:pic>
          <p:nvPicPr>
            <p:cNvPr id="16" name="図 15">
              <a:extLst>
                <a:ext uri="{FF2B5EF4-FFF2-40B4-BE49-F238E27FC236}">
                  <a16:creationId xmlns:a16="http://schemas.microsoft.com/office/drawing/2014/main" id="{32A3F346-F012-430E-8966-B578E6A4D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844" y="4599137"/>
              <a:ext cx="627309" cy="627309"/>
            </a:xfrm>
            <a:prstGeom prst="rect">
              <a:avLst/>
            </a:prstGeom>
          </p:spPr>
        </p:pic>
        <p:pic>
          <p:nvPicPr>
            <p:cNvPr id="21" name="図 20">
              <a:extLst>
                <a:ext uri="{FF2B5EF4-FFF2-40B4-BE49-F238E27FC236}">
                  <a16:creationId xmlns:a16="http://schemas.microsoft.com/office/drawing/2014/main" id="{83B8CC66-A577-4EDF-BBCD-ED6A446036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3930221"/>
              <a:ext cx="668916" cy="668916"/>
            </a:xfrm>
            <a:prstGeom prst="rect">
              <a:avLst/>
            </a:prstGeom>
          </p:spPr>
        </p:pic>
        <p:pic>
          <p:nvPicPr>
            <p:cNvPr id="25" name="図 24">
              <a:extLst>
                <a:ext uri="{FF2B5EF4-FFF2-40B4-BE49-F238E27FC236}">
                  <a16:creationId xmlns:a16="http://schemas.microsoft.com/office/drawing/2014/main" id="{1F024F08-8319-4F63-8295-1ED0F9F05F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2524" y="3968025"/>
              <a:ext cx="590066" cy="593308"/>
            </a:xfrm>
            <a:prstGeom prst="rect">
              <a:avLst/>
            </a:prstGeom>
          </p:spPr>
        </p:pic>
      </p:grpSp>
      <p:grpSp>
        <p:nvGrpSpPr>
          <p:cNvPr id="8" name="グループ化 7">
            <a:extLst>
              <a:ext uri="{FF2B5EF4-FFF2-40B4-BE49-F238E27FC236}">
                <a16:creationId xmlns:a16="http://schemas.microsoft.com/office/drawing/2014/main" id="{F4420AA1-7C9F-4F57-BC54-66D01978AC74}"/>
              </a:ext>
            </a:extLst>
          </p:cNvPr>
          <p:cNvGrpSpPr/>
          <p:nvPr/>
        </p:nvGrpSpPr>
        <p:grpSpPr>
          <a:xfrm>
            <a:off x="896361" y="3875076"/>
            <a:ext cx="751189" cy="773728"/>
            <a:chOff x="896843" y="4165862"/>
            <a:chExt cx="751189" cy="773728"/>
          </a:xfrm>
        </p:grpSpPr>
        <p:cxnSp>
          <p:nvCxnSpPr>
            <p:cNvPr id="5" name="直線コネクタ 4">
              <a:extLst>
                <a:ext uri="{FF2B5EF4-FFF2-40B4-BE49-F238E27FC236}">
                  <a16:creationId xmlns:a16="http://schemas.microsoft.com/office/drawing/2014/main" id="{05DEDD05-0C60-4817-B477-CE851169F713}"/>
                </a:ext>
              </a:extLst>
            </p:cNvPr>
            <p:cNvCxnSpPr>
              <a:cxnSpLocks/>
            </p:cNvCxnSpPr>
            <p:nvPr/>
          </p:nvCxnSpPr>
          <p:spPr>
            <a:xfrm flipV="1">
              <a:off x="896843" y="4165862"/>
              <a:ext cx="751189" cy="724060"/>
            </a:xfrm>
            <a:prstGeom prst="line">
              <a:avLst/>
            </a:prstGeom>
            <a:ln w="4445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8FC34AA-309F-4FCB-9E19-FE22B7F46EF2}"/>
                </a:ext>
              </a:extLst>
            </p:cNvPr>
            <p:cNvCxnSpPr>
              <a:cxnSpLocks/>
            </p:cNvCxnSpPr>
            <p:nvPr/>
          </p:nvCxnSpPr>
          <p:spPr>
            <a:xfrm flipH="1" flipV="1">
              <a:off x="950046" y="4191107"/>
              <a:ext cx="690135" cy="748483"/>
            </a:xfrm>
            <a:prstGeom prst="line">
              <a:avLst/>
            </a:prstGeom>
            <a:ln w="44450">
              <a:solidFill>
                <a:schemeClr val="accent2">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28" name="図 27">
            <a:extLst>
              <a:ext uri="{FF2B5EF4-FFF2-40B4-BE49-F238E27FC236}">
                <a16:creationId xmlns:a16="http://schemas.microsoft.com/office/drawing/2014/main" id="{5904A06C-3E34-463F-A226-8310344259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194" y="3789589"/>
            <a:ext cx="1152128" cy="1166009"/>
          </a:xfrm>
          <a:prstGeom prst="rect">
            <a:avLst/>
          </a:prstGeom>
        </p:spPr>
      </p:pic>
      <p:grpSp>
        <p:nvGrpSpPr>
          <p:cNvPr id="12" name="グループ化 11">
            <a:extLst>
              <a:ext uri="{FF2B5EF4-FFF2-40B4-BE49-F238E27FC236}">
                <a16:creationId xmlns:a16="http://schemas.microsoft.com/office/drawing/2014/main" id="{293F937D-D59A-4BBA-85E4-6BA173B43516}"/>
              </a:ext>
            </a:extLst>
          </p:cNvPr>
          <p:cNvGrpSpPr/>
          <p:nvPr/>
        </p:nvGrpSpPr>
        <p:grpSpPr>
          <a:xfrm>
            <a:off x="7092280" y="3356992"/>
            <a:ext cx="2016224" cy="1869454"/>
            <a:chOff x="7092280" y="3356992"/>
            <a:chExt cx="2016224" cy="1869454"/>
          </a:xfrm>
        </p:grpSpPr>
        <p:pic>
          <p:nvPicPr>
            <p:cNvPr id="29" name="図 28">
              <a:extLst>
                <a:ext uri="{FF2B5EF4-FFF2-40B4-BE49-F238E27FC236}">
                  <a16:creationId xmlns:a16="http://schemas.microsoft.com/office/drawing/2014/main" id="{CE38992E-DFCE-4D11-ABE4-9B9020F6A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367" y="3356992"/>
              <a:ext cx="522065" cy="522065"/>
            </a:xfrm>
            <a:prstGeom prst="rect">
              <a:avLst/>
            </a:prstGeom>
          </p:spPr>
        </p:pic>
        <p:pic>
          <p:nvPicPr>
            <p:cNvPr id="30" name="図 29">
              <a:extLst>
                <a:ext uri="{FF2B5EF4-FFF2-40B4-BE49-F238E27FC236}">
                  <a16:creationId xmlns:a16="http://schemas.microsoft.com/office/drawing/2014/main" id="{F3C8E7F1-D387-4AE5-A50B-025CCC23F5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4604" y="4599137"/>
              <a:ext cx="627309" cy="627309"/>
            </a:xfrm>
            <a:prstGeom prst="rect">
              <a:avLst/>
            </a:prstGeom>
          </p:spPr>
        </p:pic>
        <p:pic>
          <p:nvPicPr>
            <p:cNvPr id="31" name="図 30">
              <a:extLst>
                <a:ext uri="{FF2B5EF4-FFF2-40B4-BE49-F238E27FC236}">
                  <a16:creationId xmlns:a16="http://schemas.microsoft.com/office/drawing/2014/main" id="{5ECCA7A5-1FF0-42B5-B71A-8C4907D766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3930221"/>
              <a:ext cx="668916" cy="668916"/>
            </a:xfrm>
            <a:prstGeom prst="rect">
              <a:avLst/>
            </a:prstGeom>
          </p:spPr>
        </p:pic>
        <p:pic>
          <p:nvPicPr>
            <p:cNvPr id="32" name="図 31">
              <a:extLst>
                <a:ext uri="{FF2B5EF4-FFF2-40B4-BE49-F238E27FC236}">
                  <a16:creationId xmlns:a16="http://schemas.microsoft.com/office/drawing/2014/main" id="{D8B54219-7295-4C9E-8E49-84C33854F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438" y="3642270"/>
              <a:ext cx="590066" cy="593308"/>
            </a:xfrm>
            <a:prstGeom prst="rect">
              <a:avLst/>
            </a:prstGeom>
          </p:spPr>
        </p:pic>
      </p:grpSp>
      <p:grpSp>
        <p:nvGrpSpPr>
          <p:cNvPr id="4" name="グループ化 3">
            <a:extLst>
              <a:ext uri="{FF2B5EF4-FFF2-40B4-BE49-F238E27FC236}">
                <a16:creationId xmlns:a16="http://schemas.microsoft.com/office/drawing/2014/main" id="{112669BF-F90C-467A-BB7E-DE0A47C1AA26}"/>
              </a:ext>
            </a:extLst>
          </p:cNvPr>
          <p:cNvGrpSpPr/>
          <p:nvPr/>
        </p:nvGrpSpPr>
        <p:grpSpPr>
          <a:xfrm>
            <a:off x="8028865" y="3678334"/>
            <a:ext cx="618154" cy="1080000"/>
            <a:chOff x="7812841" y="3969120"/>
            <a:chExt cx="618154" cy="1080000"/>
          </a:xfrm>
        </p:grpSpPr>
        <p:cxnSp>
          <p:nvCxnSpPr>
            <p:cNvPr id="38" name="直線コネクタ 37">
              <a:extLst>
                <a:ext uri="{FF2B5EF4-FFF2-40B4-BE49-F238E27FC236}">
                  <a16:creationId xmlns:a16="http://schemas.microsoft.com/office/drawing/2014/main" id="{FB00A401-62BE-41FC-B0B8-C01DEE44A642}"/>
                </a:ext>
              </a:extLst>
            </p:cNvPr>
            <p:cNvCxnSpPr>
              <a:cxnSpLocks/>
            </p:cNvCxnSpPr>
            <p:nvPr/>
          </p:nvCxnSpPr>
          <p:spPr>
            <a:xfrm rot="18840000">
              <a:off x="7362084" y="4509120"/>
              <a:ext cx="1080000" cy="0"/>
            </a:xfrm>
            <a:prstGeom prst="line">
              <a:avLst/>
            </a:prstGeom>
            <a:ln w="4445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F4D6ED5-B858-4E70-826D-A1B0EB0C645E}"/>
                </a:ext>
              </a:extLst>
            </p:cNvPr>
            <p:cNvCxnSpPr>
              <a:cxnSpLocks/>
            </p:cNvCxnSpPr>
            <p:nvPr/>
          </p:nvCxnSpPr>
          <p:spPr>
            <a:xfrm rot="14700000">
              <a:off x="7542841" y="4291919"/>
              <a:ext cx="540000" cy="0"/>
            </a:xfrm>
            <a:prstGeom prst="line">
              <a:avLst/>
            </a:prstGeom>
            <a:ln w="4445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477A15F-659E-4A94-849E-AE105B61F177}"/>
                </a:ext>
              </a:extLst>
            </p:cNvPr>
            <p:cNvCxnSpPr>
              <a:cxnSpLocks/>
            </p:cNvCxnSpPr>
            <p:nvPr/>
          </p:nvCxnSpPr>
          <p:spPr>
            <a:xfrm rot="11520000">
              <a:off x="7890995" y="4565349"/>
              <a:ext cx="540000" cy="0"/>
            </a:xfrm>
            <a:prstGeom prst="line">
              <a:avLst/>
            </a:prstGeom>
            <a:ln w="4445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79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ppt_x</p:attrName>
                                        </p:attrNameLst>
                                      </p:cBhvr>
                                      <p:tavLst>
                                        <p:tav tm="0">
                                          <p:val>
                                            <p:strVal val="#ppt_x"/>
                                          </p:val>
                                        </p:tav>
                                        <p:tav tm="100000">
                                          <p:val>
                                            <p:strVal val="#ppt_x"/>
                                          </p:val>
                                        </p:tav>
                                      </p:tavLst>
                                    </p:anim>
                                    <p:anim calcmode="lin" valueType="num">
                                      <p:cBhvr>
                                        <p:cTn id="44" dur="500" fill="hold"/>
                                        <p:tgtEl>
                                          <p:spTgt spid="23"/>
                                        </p:tgtEl>
                                        <p:attrNameLst>
                                          <p:attrName>ppt_y</p:attrName>
                                        </p:attrNameLst>
                                      </p:cBhvr>
                                      <p:tavLst>
                                        <p:tav tm="0">
                                          <p:val>
                                            <p:strVal val="#ppt_y-#ppt_h/2"/>
                                          </p:val>
                                        </p:tav>
                                        <p:tav tm="100000">
                                          <p:val>
                                            <p:strVal val="#ppt_y"/>
                                          </p:val>
                                        </p:tav>
                                      </p:tavLst>
                                    </p:anim>
                                    <p:anim calcmode="lin" valueType="num">
                                      <p:cBhvr>
                                        <p:cTn id="45" dur="500" fill="hold"/>
                                        <p:tgtEl>
                                          <p:spTgt spid="23"/>
                                        </p:tgtEl>
                                        <p:attrNameLst>
                                          <p:attrName>ppt_w</p:attrName>
                                        </p:attrNameLst>
                                      </p:cBhvr>
                                      <p:tavLst>
                                        <p:tav tm="0">
                                          <p:val>
                                            <p:strVal val="#ppt_w"/>
                                          </p:val>
                                        </p:tav>
                                        <p:tav tm="100000">
                                          <p:val>
                                            <p:strVal val="#ppt_w"/>
                                          </p:val>
                                        </p:tav>
                                      </p:tavLst>
                                    </p:anim>
                                    <p:anim calcmode="lin" valueType="num">
                                      <p:cBhvr>
                                        <p:cTn id="46"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ppt_x</p:attrName>
                                        </p:attrNameLst>
                                      </p:cBhvr>
                                      <p:tavLst>
                                        <p:tav tm="0">
                                          <p:val>
                                            <p:strVal val="#ppt_x"/>
                                          </p:val>
                                        </p:tav>
                                        <p:tav tm="100000">
                                          <p:val>
                                            <p:strVal val="#ppt_x"/>
                                          </p:val>
                                        </p:tav>
                                      </p:tavLst>
                                    </p:anim>
                                    <p:anim calcmode="lin" valueType="num">
                                      <p:cBhvr>
                                        <p:cTn id="63" dur="500" fill="hold"/>
                                        <p:tgtEl>
                                          <p:spTgt spid="24"/>
                                        </p:tgtEl>
                                        <p:attrNameLst>
                                          <p:attrName>ppt_y</p:attrName>
                                        </p:attrNameLst>
                                      </p:cBhvr>
                                      <p:tavLst>
                                        <p:tav tm="0">
                                          <p:val>
                                            <p:strVal val="#ppt_y-#ppt_h/2"/>
                                          </p:val>
                                        </p:tav>
                                        <p:tav tm="100000">
                                          <p:val>
                                            <p:strVal val="#ppt_y"/>
                                          </p:val>
                                        </p:tav>
                                      </p:tavLst>
                                    </p:anim>
                                    <p:anim calcmode="lin" valueType="num">
                                      <p:cBhvr>
                                        <p:cTn id="64" dur="500" fill="hold"/>
                                        <p:tgtEl>
                                          <p:spTgt spid="24"/>
                                        </p:tgtEl>
                                        <p:attrNameLst>
                                          <p:attrName>ppt_w</p:attrName>
                                        </p:attrNameLst>
                                      </p:cBhvr>
                                      <p:tavLst>
                                        <p:tav tm="0">
                                          <p:val>
                                            <p:strVal val="#ppt_w"/>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barn(outVertical)">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3" grpId="0" animBg="1"/>
      <p:bldP spid="24" grpId="0" animBg="1"/>
      <p:bldP spid="33" grpId="0" animBg="1"/>
      <p:bldP spid="10" grpId="0" animBg="1"/>
      <p:bldP spid="15"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FA6A20A9-E93E-430C-8FB1-98B8EFA06C19}"/>
              </a:ext>
            </a:extLst>
          </p:cNvPr>
          <p:cNvSpPr>
            <a:spLocks noGrp="1"/>
          </p:cNvSpPr>
          <p:nvPr>
            <p:ph type="body" sz="quarter" idx="13"/>
          </p:nvPr>
        </p:nvSpPr>
        <p:spPr/>
        <p:txBody>
          <a:bodyPr/>
          <a:lstStyle/>
          <a:p>
            <a:r>
              <a:rPr lang="ja-JP" altLang="en-US" dirty="0"/>
              <a:t>まとめ</a:t>
            </a:r>
          </a:p>
        </p:txBody>
      </p:sp>
      <p:sp>
        <p:nvSpPr>
          <p:cNvPr id="6" name="テキスト ボックス 5">
            <a:extLst>
              <a:ext uri="{FF2B5EF4-FFF2-40B4-BE49-F238E27FC236}">
                <a16:creationId xmlns:a16="http://schemas.microsoft.com/office/drawing/2014/main" id="{60E8F532-865D-41FA-8C9B-FCDA84C00E38}"/>
              </a:ext>
            </a:extLst>
          </p:cNvPr>
          <p:cNvSpPr txBox="1"/>
          <p:nvPr/>
        </p:nvSpPr>
        <p:spPr>
          <a:xfrm>
            <a:off x="360000" y="1683640"/>
            <a:ext cx="8424000" cy="1080000"/>
          </a:xfrm>
          <a:prstGeom prst="rect">
            <a:avLst/>
          </a:prstGeom>
          <a:noFill/>
          <a:ln w="3175">
            <a:noFill/>
          </a:ln>
        </p:spPr>
        <p:txBody>
          <a:bodyPr wrap="square" t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税の歴史</a:t>
            </a:r>
          </a:p>
        </p:txBody>
      </p:sp>
      <p:sp>
        <p:nvSpPr>
          <p:cNvPr id="9" name="正方形/長方形 8">
            <a:extLst>
              <a:ext uri="{FF2B5EF4-FFF2-40B4-BE49-F238E27FC236}">
                <a16:creationId xmlns:a16="http://schemas.microsoft.com/office/drawing/2014/main" id="{DF07786E-F1A6-4120-967E-32295C8B3BA7}"/>
              </a:ext>
            </a:extLst>
          </p:cNvPr>
          <p:cNvSpPr/>
          <p:nvPr/>
        </p:nvSpPr>
        <p:spPr>
          <a:xfrm>
            <a:off x="0" y="2456904"/>
            <a:ext cx="6012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8D547E0-2838-40C5-B8DF-0A871B1276B0}"/>
              </a:ext>
            </a:extLst>
          </p:cNvPr>
          <p:cNvSpPr txBox="1"/>
          <p:nvPr/>
        </p:nvSpPr>
        <p:spPr>
          <a:xfrm>
            <a:off x="360000" y="3141208"/>
            <a:ext cx="8424000" cy="1080000"/>
          </a:xfrm>
          <a:prstGeom prst="rect">
            <a:avLst/>
          </a:prstGeom>
          <a:noFill/>
          <a:ln w="317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「取られる税」から「私たちの税」</a:t>
            </a:r>
          </a:p>
        </p:txBody>
      </p:sp>
      <p:sp>
        <p:nvSpPr>
          <p:cNvPr id="10" name="正方形/長方形 9">
            <a:extLst>
              <a:ext uri="{FF2B5EF4-FFF2-40B4-BE49-F238E27FC236}">
                <a16:creationId xmlns:a16="http://schemas.microsoft.com/office/drawing/2014/main" id="{1DE36938-C162-47B6-9B01-81B2A12B9C8E}"/>
              </a:ext>
            </a:extLst>
          </p:cNvPr>
          <p:cNvSpPr/>
          <p:nvPr/>
        </p:nvSpPr>
        <p:spPr>
          <a:xfrm flipH="1">
            <a:off x="684000" y="3933056"/>
            <a:ext cx="8460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5D827852-5A22-4ED4-B7C7-0F77635C9E72}"/>
              </a:ext>
            </a:extLst>
          </p:cNvPr>
          <p:cNvSpPr txBox="1"/>
          <p:nvPr/>
        </p:nvSpPr>
        <p:spPr>
          <a:xfrm>
            <a:off x="360000" y="4581248"/>
            <a:ext cx="8424000" cy="1080000"/>
          </a:xfrm>
          <a:prstGeom prst="rect">
            <a:avLst/>
          </a:prstGeom>
          <a:noFill/>
          <a:ln w="3175">
            <a:noFill/>
          </a:ln>
        </p:spPr>
        <p:txBody>
          <a:bodyPr wrap="square" lIns="0" tIns="0" rIns="0" bIns="0" rtlCol="0" anchor="ctr">
            <a:noAutofit/>
          </a:bodyPr>
          <a:lstStyle/>
          <a:p>
            <a:pPr lvl="0" algn="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一人一人が民主主義国家の </a:t>
            </a:r>
            <a:r>
              <a:rPr lang="ja-JP" altLang="en-US" sz="4000" dirty="0">
                <a:solidFill>
                  <a:prstClr val="black"/>
                </a:solidFill>
                <a:latin typeface="游ゴシック" panose="020B0400000000000000" pitchFamily="50" charset="-128"/>
                <a:ea typeface="游ゴシック" panose="020B0400000000000000" pitchFamily="50" charset="-128"/>
              </a:rPr>
              <a:t>主権者</a:t>
            </a:r>
            <a:r>
              <a:rPr lang="ja-JP" altLang="en-US" sz="2600" dirty="0">
                <a:solidFill>
                  <a:prstClr val="black"/>
                </a:solidFill>
                <a:latin typeface="游ゴシック" panose="020B0400000000000000" pitchFamily="50" charset="-128"/>
                <a:ea typeface="游ゴシック" panose="020B0400000000000000" pitchFamily="50" charset="-128"/>
              </a:rPr>
              <a:t> としての自覚を！</a:t>
            </a:r>
          </a:p>
        </p:txBody>
      </p:sp>
      <p:sp>
        <p:nvSpPr>
          <p:cNvPr id="11" name="正方形/長方形 10">
            <a:extLst>
              <a:ext uri="{FF2B5EF4-FFF2-40B4-BE49-F238E27FC236}">
                <a16:creationId xmlns:a16="http://schemas.microsoft.com/office/drawing/2014/main" id="{45D39058-339A-4426-A230-5BE7ED03D294}"/>
              </a:ext>
            </a:extLst>
          </p:cNvPr>
          <p:cNvSpPr/>
          <p:nvPr/>
        </p:nvSpPr>
        <p:spPr>
          <a:xfrm flipH="1">
            <a:off x="252000" y="5367408"/>
            <a:ext cx="8892000" cy="10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89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24A9FC2-2500-47B6-A86A-99B594869333}"/>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2431224C-8004-4CE0-A748-C40B2D630E05}"/>
              </a:ext>
            </a:extLst>
          </p:cNvPr>
          <p:cNvSpPr/>
          <p:nvPr/>
        </p:nvSpPr>
        <p:spPr>
          <a:xfrm>
            <a:off x="3870000" y="980728"/>
            <a:ext cx="1404000" cy="1332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lvl="0" algn="ctr" defTabSz="457200" eaLnBrk="1" fontAlgn="ctr" hangingPunct="1">
              <a:spcBef>
                <a:spcPts val="0"/>
              </a:spcBef>
              <a:spcAft>
                <a:spcPts val="0"/>
              </a:spcAft>
              <a:defRPr/>
            </a:pPr>
            <a:r>
              <a:rPr lang="ja-JP" altLang="en-US" sz="9600" dirty="0">
                <a:solidFill>
                  <a:srgbClr val="4472C4">
                    <a:lumMod val="50000"/>
                  </a:srgbClr>
                </a:solidFill>
              </a:rPr>
              <a:t>２</a:t>
            </a:r>
          </a:p>
        </p:txBody>
      </p:sp>
      <p:sp>
        <p:nvSpPr>
          <p:cNvPr id="12" name="テキスト ボックス 11">
            <a:extLst>
              <a:ext uri="{FF2B5EF4-FFF2-40B4-BE49-F238E27FC236}">
                <a16:creationId xmlns:a16="http://schemas.microsoft.com/office/drawing/2014/main" id="{19A32201-FBBF-4543-842B-E937A3F338C1}"/>
              </a:ext>
            </a:extLst>
          </p:cNvPr>
          <p:cNvSpPr txBox="1"/>
          <p:nvPr/>
        </p:nvSpPr>
        <p:spPr>
          <a:xfrm>
            <a:off x="522000" y="2745152"/>
            <a:ext cx="8100000" cy="2052000"/>
          </a:xfrm>
          <a:prstGeom prst="rect">
            <a:avLst/>
          </a:prstGeom>
          <a:noFill/>
          <a:ln w="3175">
            <a:noFill/>
          </a:ln>
        </p:spPr>
        <p:txBody>
          <a:bodyPr wrap="square" tIns="0" bIns="0" rtlCol="0" anchor="ctr">
            <a:no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日本の現状</a:t>
            </a:r>
          </a:p>
        </p:txBody>
      </p:sp>
      <p:pic>
        <p:nvPicPr>
          <p:cNvPr id="6" name="図 5">
            <a:extLst>
              <a:ext uri="{FF2B5EF4-FFF2-40B4-BE49-F238E27FC236}">
                <a16:creationId xmlns:a16="http://schemas.microsoft.com/office/drawing/2014/main" id="{0A92846C-BD10-461A-8063-A3F56508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102940"/>
            <a:ext cx="2375686" cy="2051999"/>
          </a:xfrm>
          <a:prstGeom prst="rect">
            <a:avLst/>
          </a:prstGeom>
        </p:spPr>
      </p:pic>
    </p:spTree>
    <p:extLst>
      <p:ext uri="{BB962C8B-B14F-4D97-AF65-F5344CB8AC3E}">
        <p14:creationId xmlns:p14="http://schemas.microsoft.com/office/powerpoint/2010/main" val="287350672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3000841759"/>
              </p:ext>
            </p:extLst>
          </p:nvPr>
        </p:nvGraphicFramePr>
        <p:xfrm>
          <a:off x="677087" y="1343024"/>
          <a:ext cx="7852181" cy="590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グラフ 4">
            <a:extLst>
              <a:ext uri="{FF2B5EF4-FFF2-40B4-BE49-F238E27FC236}">
                <a16:creationId xmlns:a16="http://schemas.microsoft.com/office/drawing/2014/main" id="{317234B4-34C0-4047-85A6-12AAF39194C3}"/>
              </a:ext>
            </a:extLst>
          </p:cNvPr>
          <p:cNvGraphicFramePr/>
          <p:nvPr/>
        </p:nvGraphicFramePr>
        <p:xfrm>
          <a:off x="1599090" y="2671645"/>
          <a:ext cx="5997245" cy="3276264"/>
        </p:xfrm>
        <a:graphic>
          <a:graphicData uri="http://schemas.openxmlformats.org/drawingml/2006/chart">
            <c:chart xmlns:c="http://schemas.openxmlformats.org/drawingml/2006/chart" xmlns:r="http://schemas.openxmlformats.org/officeDocument/2006/relationships" r:id="rId4"/>
          </a:graphicData>
        </a:graphic>
      </p:graphicFrame>
      <p:sp>
        <p:nvSpPr>
          <p:cNvPr id="3" name="テキスト プレースホルダー 2">
            <a:extLst>
              <a:ext uri="{FF2B5EF4-FFF2-40B4-BE49-F238E27FC236}">
                <a16:creationId xmlns:a16="http://schemas.microsoft.com/office/drawing/2014/main" id="{14485A8C-88C6-4FEC-A113-7FA02C3FA59B}"/>
              </a:ext>
            </a:extLst>
          </p:cNvPr>
          <p:cNvSpPr>
            <a:spLocks noGrp="1"/>
          </p:cNvSpPr>
          <p:nvPr>
            <p:ph type="body" sz="quarter" idx="13"/>
          </p:nvPr>
        </p:nvSpPr>
        <p:spPr/>
        <p:txBody>
          <a:bodyPr/>
          <a:lstStyle/>
          <a:p>
            <a:r>
              <a:rPr lang="ja-JP" altLang="en-US" dirty="0"/>
              <a:t>今の日本は？</a:t>
            </a:r>
            <a:r>
              <a:rPr lang="ja-JP" altLang="en-US" sz="3200" dirty="0"/>
              <a:t>　令和元年度当初予算</a:t>
            </a:r>
          </a:p>
        </p:txBody>
      </p:sp>
      <p:sp>
        <p:nvSpPr>
          <p:cNvPr id="6" name="テキスト ボックス 5">
            <a:extLst>
              <a:ext uri="{FF2B5EF4-FFF2-40B4-BE49-F238E27FC236}">
                <a16:creationId xmlns:a16="http://schemas.microsoft.com/office/drawing/2014/main" id="{62A9D3D4-85C0-4899-9F34-3EEC00F42291}"/>
              </a:ext>
            </a:extLst>
          </p:cNvPr>
          <p:cNvSpPr txBox="1"/>
          <p:nvPr/>
        </p:nvSpPr>
        <p:spPr>
          <a:xfrm>
            <a:off x="2232000" y="1232816"/>
            <a:ext cx="4680000" cy="540000"/>
          </a:xfrm>
          <a:prstGeom prst="rect">
            <a:avLst/>
          </a:prstGeom>
          <a:noFill/>
          <a:ln w="3175">
            <a:noFill/>
          </a:ln>
        </p:spPr>
        <p:txBody>
          <a:bodyPr wrap="square" lIns="0" tIns="0" rIns="0" bIns="0" rtlCol="0" anchor="ctr">
            <a:no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歳入総額 </a:t>
            </a:r>
            <a:r>
              <a:rPr lang="en-US" altLang="ja-JP" noProof="0" dirty="0">
                <a:solidFill>
                  <a:srgbClr val="0070C0"/>
                </a:solidFill>
                <a:latin typeface="游ゴシック" panose="020B0400000000000000" pitchFamily="50" charset="-128"/>
                <a:ea typeface="游ゴシック" panose="020B0400000000000000" pitchFamily="50" charset="-128"/>
              </a:rPr>
              <a:t>101</a:t>
            </a:r>
            <a:r>
              <a:rPr lang="ja-JP" altLang="en-US" dirty="0">
                <a:solidFill>
                  <a:srgbClr val="0070C0"/>
                </a:solidFill>
                <a:latin typeface="游ゴシック" panose="020B0400000000000000" pitchFamily="50" charset="-128"/>
                <a:ea typeface="游ゴシック" panose="020B0400000000000000" pitchFamily="50" charset="-128"/>
              </a:rPr>
              <a:t>兆</a:t>
            </a:r>
            <a:r>
              <a:rPr lang="en-US" altLang="ja-JP" dirty="0">
                <a:solidFill>
                  <a:srgbClr val="0070C0"/>
                </a:solidFill>
                <a:latin typeface="游ゴシック" panose="020B0400000000000000" pitchFamily="50" charset="-128"/>
                <a:ea typeface="游ゴシック" panose="020B0400000000000000" pitchFamily="50" charset="-128"/>
              </a:rPr>
              <a:t>4,571</a:t>
            </a:r>
            <a:r>
              <a:rPr lang="ja-JP" altLang="en-US" dirty="0">
                <a:solidFill>
                  <a:srgbClr val="0070C0"/>
                </a:solidFill>
                <a:latin typeface="游ゴシック" panose="020B0400000000000000" pitchFamily="50" charset="-128"/>
                <a:ea typeface="游ゴシック" panose="020B0400000000000000" pitchFamily="50" charset="-128"/>
              </a:rPr>
              <a:t>億円</a:t>
            </a:r>
          </a:p>
        </p:txBody>
      </p:sp>
      <p:sp>
        <p:nvSpPr>
          <p:cNvPr id="29" name="テキスト ボックス 28">
            <a:extLst>
              <a:ext uri="{FF2B5EF4-FFF2-40B4-BE49-F238E27FC236}">
                <a16:creationId xmlns:a16="http://schemas.microsoft.com/office/drawing/2014/main" id="{9511C498-2A4F-4BC7-93B6-C4C7ABED7A58}"/>
              </a:ext>
            </a:extLst>
          </p:cNvPr>
          <p:cNvSpPr txBox="1"/>
          <p:nvPr/>
        </p:nvSpPr>
        <p:spPr>
          <a:xfrm>
            <a:off x="252000" y="1355610"/>
            <a:ext cx="1980000" cy="1332000"/>
          </a:xfrm>
          <a:prstGeom prst="rect">
            <a:avLst/>
          </a:prstGeom>
          <a:solidFill>
            <a:schemeClr val="accent5">
              <a:lumMod val="20000"/>
              <a:lumOff val="80000"/>
            </a:schemeClr>
          </a:solidFill>
          <a:ln w="3175">
            <a:noFill/>
          </a:ln>
        </p:spPr>
        <p:txBody>
          <a:bodyPr wrap="square" lIns="0" tIns="0" rIns="0" bIns="0" rtlCol="0" anchor="ctr">
            <a:noAutofit/>
          </a:bodyPr>
          <a:lstStyle/>
          <a:p>
            <a:pPr lvl="0" algn="ctr" defTabSz="457200" eaLnBrk="1" fontAlgn="auto" hangingPunct="1">
              <a:spcBef>
                <a:spcPts val="0"/>
              </a:spcBef>
              <a:spcAft>
                <a:spcPts val="0"/>
              </a:spcAft>
              <a:defRPr/>
            </a:pPr>
            <a:r>
              <a:rPr lang="ja-JP" altLang="en-US" sz="2400" dirty="0">
                <a:latin typeface="游ゴシック" panose="020B0400000000000000" pitchFamily="50" charset="-128"/>
                <a:ea typeface="游ゴシック" panose="020B0400000000000000" pitchFamily="50" charset="-128"/>
              </a:rPr>
              <a:t>国の収入の</a:t>
            </a:r>
            <a:endParaRPr lang="en-US" altLang="ja-JP" sz="2400" dirty="0">
              <a:latin typeface="游ゴシック" panose="020B0400000000000000" pitchFamily="50" charset="-128"/>
              <a:ea typeface="游ゴシック" panose="020B0400000000000000" pitchFamily="50" charset="-128"/>
            </a:endParaRPr>
          </a:p>
          <a:p>
            <a:pPr lvl="0" algn="ctr" defTabSz="457200" eaLnBrk="1" fontAlgn="auto" hangingPunct="1">
              <a:spcBef>
                <a:spcPts val="0"/>
              </a:spcBef>
              <a:spcAft>
                <a:spcPts val="0"/>
              </a:spcAft>
              <a:defRPr/>
            </a:pPr>
            <a:r>
              <a:rPr lang="ja-JP" altLang="en-US" sz="2400" dirty="0">
                <a:latin typeface="游ゴシック" panose="020B0400000000000000" pitchFamily="50" charset="-128"/>
                <a:ea typeface="游ゴシック" panose="020B0400000000000000" pitchFamily="50" charset="-128"/>
              </a:rPr>
              <a:t>約</a:t>
            </a:r>
            <a:r>
              <a:rPr lang="en-US" altLang="ja-JP" sz="3200" dirty="0">
                <a:latin typeface="游ゴシック" panose="020B0400000000000000" pitchFamily="50" charset="-128"/>
                <a:ea typeface="游ゴシック" panose="020B0400000000000000" pitchFamily="50" charset="-128"/>
              </a:rPr>
              <a:t>61.6%</a:t>
            </a:r>
            <a:r>
              <a:rPr lang="ja-JP" altLang="en-US" sz="2400" dirty="0">
                <a:latin typeface="游ゴシック" panose="020B0400000000000000" pitchFamily="50" charset="-128"/>
                <a:ea typeface="游ゴシック" panose="020B0400000000000000" pitchFamily="50" charset="-128"/>
              </a:rPr>
              <a:t>が</a:t>
            </a:r>
            <a:endParaRPr lang="en-US" altLang="ja-JP" sz="2400" dirty="0">
              <a:latin typeface="游ゴシック" panose="020B0400000000000000" pitchFamily="50" charset="-128"/>
              <a:ea typeface="游ゴシック" panose="020B0400000000000000" pitchFamily="50" charset="-128"/>
            </a:endParaRPr>
          </a:p>
          <a:p>
            <a:pPr lvl="0" algn="ctr" defTabSz="457200" eaLnBrk="1" fontAlgn="auto" hangingPunct="1">
              <a:spcBef>
                <a:spcPts val="0"/>
              </a:spcBef>
              <a:spcAft>
                <a:spcPts val="0"/>
              </a:spcAft>
              <a:defRPr/>
            </a:pPr>
            <a:r>
              <a:rPr lang="ja-JP" altLang="en-US" sz="3200" dirty="0">
                <a:latin typeface="游ゴシック" panose="020B0400000000000000" pitchFamily="50" charset="-128"/>
                <a:ea typeface="游ゴシック" panose="020B0400000000000000" pitchFamily="50" charset="-128"/>
              </a:rPr>
              <a:t>税金です</a:t>
            </a:r>
          </a:p>
        </p:txBody>
      </p:sp>
      <p:sp>
        <p:nvSpPr>
          <p:cNvPr id="7" name="テキスト ボックス 6">
            <a:extLst>
              <a:ext uri="{FF2B5EF4-FFF2-40B4-BE49-F238E27FC236}">
                <a16:creationId xmlns:a16="http://schemas.microsoft.com/office/drawing/2014/main" id="{F55C1721-FB80-4542-BAFF-48DF4DAC2F5D}"/>
              </a:ext>
            </a:extLst>
          </p:cNvPr>
          <p:cNvSpPr txBox="1"/>
          <p:nvPr/>
        </p:nvSpPr>
        <p:spPr>
          <a:xfrm>
            <a:off x="5364088" y="1776824"/>
            <a:ext cx="2880000" cy="900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所得税</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個人の所得に対してかかる税</a:t>
            </a:r>
            <a:r>
              <a:rPr lang="en-US" altLang="ja-JP" sz="1200" dirty="0">
                <a:latin typeface="游ゴシック" panose="020B0400000000000000" pitchFamily="50" charset="-128"/>
                <a:ea typeface="游ゴシック" panose="020B0400000000000000" pitchFamily="50" charset="-128"/>
              </a:rPr>
              <a:t>)</a:t>
            </a:r>
          </a:p>
        </p:txBody>
      </p:sp>
      <p:sp>
        <p:nvSpPr>
          <p:cNvPr id="14" name="テキスト ボックス 13">
            <a:extLst>
              <a:ext uri="{FF2B5EF4-FFF2-40B4-BE49-F238E27FC236}">
                <a16:creationId xmlns:a16="http://schemas.microsoft.com/office/drawing/2014/main" id="{22F17EFF-8DDA-43EB-8B60-75AE04DED5FC}"/>
              </a:ext>
            </a:extLst>
          </p:cNvPr>
          <p:cNvSpPr txBox="1"/>
          <p:nvPr/>
        </p:nvSpPr>
        <p:spPr>
          <a:xfrm>
            <a:off x="6156335" y="3736372"/>
            <a:ext cx="2880000" cy="900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法人税</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会社などの所得に対してかかる税</a:t>
            </a:r>
            <a:r>
              <a:rPr lang="en-US" altLang="ja-JP" sz="1200" dirty="0">
                <a:latin typeface="游ゴシック" panose="020B0400000000000000" pitchFamily="50" charset="-128"/>
                <a:ea typeface="游ゴシック" panose="020B0400000000000000" pitchFamily="50" charset="-128"/>
              </a:rPr>
              <a:t>)</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7B352C0-C0D6-47EB-ADA7-D29303C55194}"/>
              </a:ext>
            </a:extLst>
          </p:cNvPr>
          <p:cNvSpPr txBox="1"/>
          <p:nvPr/>
        </p:nvSpPr>
        <p:spPr>
          <a:xfrm>
            <a:off x="5472000" y="5260787"/>
            <a:ext cx="2880000" cy="900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消費税</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EAEB30BB-90D0-4DFC-BA07-E388B430F20D}"/>
              </a:ext>
            </a:extLst>
          </p:cNvPr>
          <p:cNvSpPr txBox="1"/>
          <p:nvPr/>
        </p:nvSpPr>
        <p:spPr>
          <a:xfrm>
            <a:off x="2604187" y="3284600"/>
            <a:ext cx="1008272" cy="900000"/>
          </a:xfrm>
          <a:prstGeom prst="rect">
            <a:avLst/>
          </a:prstGeom>
          <a:noFill/>
          <a:ln w="317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公債金</a:t>
            </a:r>
            <a:endParaRPr kumimoji="1" lang="en-US" altLang="ja-JP" sz="20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国の借金</a:t>
            </a:r>
            <a:r>
              <a:rPr lang="en-US" altLang="ja-JP" sz="1200" dirty="0">
                <a:latin typeface="游ゴシック" panose="020B0400000000000000" pitchFamily="50" charset="-128"/>
                <a:ea typeface="游ゴシック" panose="020B0400000000000000" pitchFamily="50" charset="-128"/>
              </a:rPr>
              <a:t>)</a:t>
            </a:r>
          </a:p>
        </p:txBody>
      </p:sp>
      <p:sp>
        <p:nvSpPr>
          <p:cNvPr id="18" name="テキスト ボックス 17">
            <a:extLst>
              <a:ext uri="{FF2B5EF4-FFF2-40B4-BE49-F238E27FC236}">
                <a16:creationId xmlns:a16="http://schemas.microsoft.com/office/drawing/2014/main" id="{CBAA2864-D3CF-48B6-B618-6ACF1F4E9298}"/>
              </a:ext>
            </a:extLst>
          </p:cNvPr>
          <p:cNvSpPr txBox="1"/>
          <p:nvPr/>
        </p:nvSpPr>
        <p:spPr>
          <a:xfrm>
            <a:off x="1682293" y="1546600"/>
            <a:ext cx="2880000" cy="900000"/>
          </a:xfrm>
          <a:prstGeom prst="rect">
            <a:avLst/>
          </a:prstGeom>
          <a:noFill/>
          <a:ln w="952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その他の</a:t>
            </a:r>
            <a:r>
              <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
            </a:r>
            <a:br>
              <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b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収入</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132CEE22-71D0-4CEF-A5A9-4E8B223311B2}"/>
              </a:ext>
            </a:extLst>
          </p:cNvPr>
          <p:cNvSpPr txBox="1"/>
          <p:nvPr/>
        </p:nvSpPr>
        <p:spPr>
          <a:xfrm>
            <a:off x="3108323" y="5382037"/>
            <a:ext cx="841874" cy="900000"/>
          </a:xfrm>
          <a:prstGeom prst="rect">
            <a:avLst/>
          </a:prstGeom>
          <a:noFill/>
          <a:ln w="952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その他</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4719864" y="3734600"/>
            <a:ext cx="1223928" cy="468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ja-JP" altLang="en-US" sz="2000" b="0" i="0" u="none" strike="noStrike" kern="1200" cap="none" spc="-100" normalizeH="0" noProof="0" dirty="0">
                <a:ln>
                  <a:noFill/>
                </a:ln>
                <a:effectLst/>
                <a:uLnTx/>
                <a:uFillTx/>
                <a:latin typeface="游ゴシック Medium" panose="020B0500000000000000" pitchFamily="50" charset="-128"/>
                <a:ea typeface="游ゴシック Medium" panose="020B0500000000000000" pitchFamily="50" charset="-128"/>
              </a:rPr>
              <a:t>租税及び</a:t>
            </a:r>
            <a:endParaRPr lang="en-US" altLang="ja-JP" sz="2000" spc="-100" dirty="0">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kumimoji="1" lang="ja-JP" altLang="en-US" sz="2000" b="0" i="0" u="none" strike="noStrike" kern="1200" cap="none" spc="-100" normalizeH="0" noProof="0" dirty="0">
                <a:ln>
                  <a:noFill/>
                </a:ln>
                <a:effectLst/>
                <a:uLnTx/>
                <a:uFillTx/>
                <a:latin typeface="游ゴシック Medium" panose="020B0500000000000000" pitchFamily="50" charset="-128"/>
                <a:ea typeface="游ゴシック Medium" panose="020B0500000000000000" pitchFamily="50" charset="-128"/>
              </a:rPr>
              <a:t>印紙収入</a:t>
            </a:r>
            <a:endParaRPr kumimoji="1" lang="en-US" altLang="ja-JP" sz="2000" b="0" i="0" u="none" strike="noStrike" kern="1200" cap="none" spc="-100" normalizeH="0" noProof="0" dirty="0">
              <a:ln>
                <a:noFill/>
              </a:ln>
              <a:effectLst/>
              <a:uLnTx/>
              <a:uFillTx/>
              <a:latin typeface="游ゴシック Medium" panose="020B0500000000000000" pitchFamily="50" charset="-128"/>
              <a:ea typeface="游ゴシック Medium" panose="020B0500000000000000" pitchFamily="50" charset="-128"/>
            </a:endParaRPr>
          </a:p>
        </p:txBody>
      </p:sp>
      <p:sp>
        <p:nvSpPr>
          <p:cNvPr id="24" name="テキスト ボックス 23">
            <a:extLst>
              <a:ext uri="{FF2B5EF4-FFF2-40B4-BE49-F238E27FC236}">
                <a16:creationId xmlns:a16="http://schemas.microsoft.com/office/drawing/2014/main" id="{D94CC852-81E7-42E6-82DB-EDA2BFF9DAA7}"/>
              </a:ext>
            </a:extLst>
          </p:cNvPr>
          <p:cNvSpPr txBox="1"/>
          <p:nvPr/>
        </p:nvSpPr>
        <p:spPr>
          <a:xfrm>
            <a:off x="6692267" y="1307460"/>
            <a:ext cx="1223928" cy="468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en-US" altLang="ja-JP"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rPr>
              <a:t>(</a:t>
            </a:r>
            <a:r>
              <a:rPr kumimoji="1" lang="ja-JP" altLang="en-US"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rPr>
              <a:t>単位</a:t>
            </a:r>
            <a:r>
              <a:rPr lang="ja-JP" altLang="en-US" sz="1400" spc="-100" dirty="0">
                <a:latin typeface="游ゴシック" panose="020B0400000000000000" pitchFamily="50" charset="-128"/>
                <a:ea typeface="游ゴシック" panose="020B0400000000000000" pitchFamily="50" charset="-128"/>
              </a:rPr>
              <a:t>：億円</a:t>
            </a:r>
            <a:r>
              <a:rPr lang="en-US" altLang="ja-JP" sz="1400" spc="-100" dirty="0">
                <a:latin typeface="游ゴシック" panose="020B0400000000000000" pitchFamily="50" charset="-128"/>
                <a:ea typeface="游ゴシック" panose="020B0400000000000000" pitchFamily="50" charset="-128"/>
              </a:rPr>
              <a:t>)</a:t>
            </a:r>
            <a:endParaRPr kumimoji="1" lang="en-US" altLang="ja-JP"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281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a:extLst>
              <a:ext uri="{FF2B5EF4-FFF2-40B4-BE49-F238E27FC236}">
                <a16:creationId xmlns:a16="http://schemas.microsoft.com/office/drawing/2014/main" id="{6C84CC60-8E55-4D5B-9D3B-581CD107714A}"/>
              </a:ext>
            </a:extLst>
          </p:cNvPr>
          <p:cNvGraphicFramePr>
            <a:graphicFrameLocks noChangeAspect="1"/>
          </p:cNvGraphicFramePr>
          <p:nvPr>
            <p:extLst>
              <p:ext uri="{D42A27DB-BD31-4B8C-83A1-F6EECF244321}">
                <p14:modId xmlns:p14="http://schemas.microsoft.com/office/powerpoint/2010/main" val="3992268348"/>
              </p:ext>
            </p:extLst>
          </p:nvPr>
        </p:nvGraphicFramePr>
        <p:xfrm>
          <a:off x="218366" y="1350024"/>
          <a:ext cx="8853600" cy="5902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727EF7DA-3198-471A-89DD-1FD3A5B22554}"/>
              </a:ext>
            </a:extLst>
          </p:cNvPr>
          <p:cNvGraphicFramePr>
            <a:graphicFrameLocks noChangeAspect="1"/>
          </p:cNvGraphicFramePr>
          <p:nvPr/>
        </p:nvGraphicFramePr>
        <p:xfrm>
          <a:off x="2217465" y="2682757"/>
          <a:ext cx="4855402" cy="3236934"/>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4">
            <a:extLst>
              <a:ext uri="{FF2B5EF4-FFF2-40B4-BE49-F238E27FC236}">
                <a16:creationId xmlns:a16="http://schemas.microsoft.com/office/drawing/2014/main" id="{21B0CCB3-337F-4CF6-8511-A93224B62237}"/>
              </a:ext>
            </a:extLst>
          </p:cNvPr>
          <p:cNvSpPr txBox="1"/>
          <p:nvPr/>
        </p:nvSpPr>
        <p:spPr>
          <a:xfrm>
            <a:off x="1166806" y="2542780"/>
            <a:ext cx="3168000" cy="900000"/>
          </a:xfrm>
          <a:prstGeom prst="rect">
            <a:avLst/>
          </a:prstGeom>
          <a:noFill/>
          <a:ln w="317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国債費</a:t>
            </a:r>
            <a:endParaRPr kumimoji="1" lang="en-US" altLang="ja-JP" sz="20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国債を返したり利子を支払ったりするために</a:t>
            </a:r>
            <a:r>
              <a:rPr lang="en-US" altLang="ja-JP" sz="1200" dirty="0">
                <a:latin typeface="游ゴシック" panose="020B0400000000000000" pitchFamily="50" charset="-128"/>
                <a:ea typeface="游ゴシック" panose="020B0400000000000000" pitchFamily="50" charset="-128"/>
              </a:rPr>
              <a:t>)</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4A868AA7-22DD-47C3-846A-A2578DDF54DE}"/>
              </a:ext>
            </a:extLst>
          </p:cNvPr>
          <p:cNvSpPr txBox="1"/>
          <p:nvPr/>
        </p:nvSpPr>
        <p:spPr>
          <a:xfrm>
            <a:off x="2232000" y="1232816"/>
            <a:ext cx="4680000" cy="540000"/>
          </a:xfrm>
          <a:prstGeom prst="rect">
            <a:avLst/>
          </a:prstGeom>
          <a:noFill/>
          <a:ln w="3175">
            <a:noFill/>
          </a:ln>
        </p:spPr>
        <p:txBody>
          <a:bodyPr wrap="square" lIns="0" tIns="0" rIns="0" bIns="0" rtlCol="0" anchor="ctr">
            <a:noAutofit/>
          </a:bodyPr>
          <a:lstStyle/>
          <a:p>
            <a:pPr marL="0" marR="0" lvl="0" indent="0" algn="ctr" defTabSz="457200" rtl="0" eaLnBrk="1" fontAlgn="auto" latinLnBrk="0" hangingPunct="1">
              <a:lnSpc>
                <a:spcPts val="38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歳出総額 </a:t>
            </a:r>
            <a:r>
              <a:rPr lang="en-US" altLang="ja-JP" noProof="0" dirty="0">
                <a:solidFill>
                  <a:srgbClr val="FF0000"/>
                </a:solidFill>
                <a:latin typeface="游ゴシック" panose="020B0400000000000000" pitchFamily="50" charset="-128"/>
                <a:ea typeface="游ゴシック" panose="020B0400000000000000" pitchFamily="50" charset="-128"/>
              </a:rPr>
              <a:t>101</a:t>
            </a:r>
            <a:r>
              <a:rPr lang="ja-JP" altLang="en-US" dirty="0">
                <a:solidFill>
                  <a:srgbClr val="FF0000"/>
                </a:solidFill>
                <a:latin typeface="游ゴシック" panose="020B0400000000000000" pitchFamily="50" charset="-128"/>
                <a:ea typeface="游ゴシック" panose="020B0400000000000000" pitchFamily="50" charset="-128"/>
              </a:rPr>
              <a:t>兆</a:t>
            </a:r>
            <a:r>
              <a:rPr lang="en-US" altLang="ja-JP" dirty="0">
                <a:solidFill>
                  <a:srgbClr val="FF0000"/>
                </a:solidFill>
                <a:latin typeface="游ゴシック" panose="020B0400000000000000" pitchFamily="50" charset="-128"/>
                <a:ea typeface="游ゴシック" panose="020B0400000000000000" pitchFamily="50" charset="-128"/>
              </a:rPr>
              <a:t>4,571</a:t>
            </a:r>
            <a:r>
              <a:rPr lang="ja-JP" altLang="en-US" dirty="0">
                <a:solidFill>
                  <a:srgbClr val="FF0000"/>
                </a:solidFill>
                <a:latin typeface="游ゴシック" panose="020B0400000000000000" pitchFamily="50" charset="-128"/>
                <a:ea typeface="游ゴシック" panose="020B0400000000000000" pitchFamily="50" charset="-128"/>
              </a:rPr>
              <a:t>億円</a:t>
            </a:r>
          </a:p>
        </p:txBody>
      </p:sp>
      <p:sp>
        <p:nvSpPr>
          <p:cNvPr id="3" name="テキスト プレースホルダー 2">
            <a:extLst>
              <a:ext uri="{FF2B5EF4-FFF2-40B4-BE49-F238E27FC236}">
                <a16:creationId xmlns:a16="http://schemas.microsoft.com/office/drawing/2014/main" id="{14485A8C-88C6-4FEC-A113-7FA02C3FA59B}"/>
              </a:ext>
            </a:extLst>
          </p:cNvPr>
          <p:cNvSpPr>
            <a:spLocks noGrp="1"/>
          </p:cNvSpPr>
          <p:nvPr>
            <p:ph type="body" sz="quarter" idx="13"/>
          </p:nvPr>
        </p:nvSpPr>
        <p:spPr/>
        <p:txBody>
          <a:bodyPr/>
          <a:lstStyle/>
          <a:p>
            <a:r>
              <a:rPr lang="ja-JP" altLang="en-US" dirty="0"/>
              <a:t>今の日本は？</a:t>
            </a:r>
            <a:r>
              <a:rPr lang="ja-JP" altLang="en-US" sz="3200" dirty="0"/>
              <a:t>　令和元年度当初予算</a:t>
            </a:r>
          </a:p>
        </p:txBody>
      </p:sp>
      <p:sp>
        <p:nvSpPr>
          <p:cNvPr id="24" name="テキスト ボックス 23">
            <a:extLst>
              <a:ext uri="{FF2B5EF4-FFF2-40B4-BE49-F238E27FC236}">
                <a16:creationId xmlns:a16="http://schemas.microsoft.com/office/drawing/2014/main" id="{D94CC852-81E7-42E6-82DB-EDA2BFF9DAA7}"/>
              </a:ext>
            </a:extLst>
          </p:cNvPr>
          <p:cNvSpPr txBox="1"/>
          <p:nvPr/>
        </p:nvSpPr>
        <p:spPr>
          <a:xfrm>
            <a:off x="6692267" y="1307460"/>
            <a:ext cx="1223928" cy="468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en-US" altLang="ja-JP"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rPr>
              <a:t>(</a:t>
            </a:r>
            <a:r>
              <a:rPr kumimoji="1" lang="ja-JP" altLang="en-US"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rPr>
              <a:t>単位</a:t>
            </a:r>
            <a:r>
              <a:rPr lang="ja-JP" altLang="en-US" sz="1400" spc="-100" dirty="0">
                <a:latin typeface="游ゴシック" panose="020B0400000000000000" pitchFamily="50" charset="-128"/>
                <a:ea typeface="游ゴシック" panose="020B0400000000000000" pitchFamily="50" charset="-128"/>
              </a:rPr>
              <a:t>：億円</a:t>
            </a:r>
            <a:r>
              <a:rPr lang="en-US" altLang="ja-JP" sz="1400" spc="-100" dirty="0">
                <a:latin typeface="游ゴシック" panose="020B0400000000000000" pitchFamily="50" charset="-128"/>
                <a:ea typeface="游ゴシック" panose="020B0400000000000000" pitchFamily="50" charset="-128"/>
              </a:rPr>
              <a:t>)</a:t>
            </a:r>
            <a:endParaRPr kumimoji="1" lang="en-US" altLang="ja-JP" sz="1400" b="0" i="0" u="none" strike="noStrike" kern="1200" cap="none" spc="-100" normalizeH="0" noProof="0" dirty="0">
              <a:ln>
                <a:noFill/>
              </a:ln>
              <a:effectLst/>
              <a:uLnTx/>
              <a:uFillTx/>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FFCB1328-A4F5-4D04-975A-5C56A2DBFF61}"/>
              </a:ext>
            </a:extLst>
          </p:cNvPr>
          <p:cNvSpPr txBox="1"/>
          <p:nvPr/>
        </p:nvSpPr>
        <p:spPr>
          <a:xfrm>
            <a:off x="3264692" y="4644877"/>
            <a:ext cx="2780942" cy="468000"/>
          </a:xfrm>
          <a:prstGeom prst="rect">
            <a:avLst/>
          </a:prstGeom>
          <a:noFill/>
          <a:ln w="3175">
            <a:noFill/>
          </a:ln>
        </p:spPr>
        <p:txBody>
          <a:bodyPr wrap="square" lIns="0" tIns="0" rIns="0" bIns="0" rtlCol="0" anchor="ctr">
            <a:no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2000" b="0" i="0" u="none" strike="noStrike" kern="1200" cap="none" spc="-100" normalizeH="0" noProof="0" dirty="0">
                <a:ln>
                  <a:noFill/>
                </a:ln>
                <a:effectLst/>
                <a:uLnTx/>
                <a:uFillTx/>
                <a:latin typeface="游ゴシック Medium" panose="020B0500000000000000" pitchFamily="50" charset="-128"/>
                <a:ea typeface="游ゴシック Medium" panose="020B0500000000000000" pitchFamily="50" charset="-128"/>
              </a:rPr>
              <a:t>基礎的財政収支対象経費</a:t>
            </a:r>
            <a:endParaRPr kumimoji="1" lang="en-US" altLang="ja-JP" sz="2000" b="0" i="0" u="none" strike="noStrike" kern="1200" cap="none" spc="-100" normalizeH="0" noProof="0" dirty="0">
              <a:ln>
                <a:noFill/>
              </a:ln>
              <a:effectLst/>
              <a:uLnTx/>
              <a:uFillTx/>
              <a:latin typeface="游ゴシック Medium" panose="020B0500000000000000" pitchFamily="50" charset="-128"/>
              <a:ea typeface="游ゴシック Medium" panose="020B0500000000000000" pitchFamily="50" charset="-128"/>
            </a:endParaRPr>
          </a:p>
        </p:txBody>
      </p:sp>
      <p:sp>
        <p:nvSpPr>
          <p:cNvPr id="26" name="テキスト ボックス 25">
            <a:extLst>
              <a:ext uri="{FF2B5EF4-FFF2-40B4-BE49-F238E27FC236}">
                <a16:creationId xmlns:a16="http://schemas.microsoft.com/office/drawing/2014/main" id="{0672F52A-0038-44ED-924D-8852D47DEE71}"/>
              </a:ext>
            </a:extLst>
          </p:cNvPr>
          <p:cNvSpPr txBox="1"/>
          <p:nvPr/>
        </p:nvSpPr>
        <p:spPr>
          <a:xfrm>
            <a:off x="6045634" y="2918482"/>
            <a:ext cx="2880000" cy="900000"/>
          </a:xfrm>
          <a:prstGeom prst="rect">
            <a:avLst/>
          </a:prstGeom>
          <a:noFill/>
          <a:ln w="3175">
            <a:noFill/>
          </a:ln>
        </p:spPr>
        <p:txBody>
          <a:bodyPr wrap="square" lIns="0" tIns="0" rIns="0" bIns="0" rtlCol="0" anchor="ctr">
            <a:noAutofit/>
          </a:bodyPr>
          <a:lstStyle/>
          <a:p>
            <a:pPr marL="0" marR="0" lvl="0" indent="0"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社会保障関係</a:t>
            </a:r>
            <a:r>
              <a:rPr lang="ja-JP" altLang="en-US" sz="1800" dirty="0">
                <a:latin typeface="游ゴシック Medium" panose="020B0500000000000000" pitchFamily="50" charset="-128"/>
                <a:ea typeface="游ゴシック Medium" panose="020B0500000000000000" pitchFamily="50" charset="-128"/>
              </a:rPr>
              <a:t>費</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defTabSz="457200" rtl="0" eaLnBrk="1" fontAlgn="auto" latinLnBrk="0" hangingPunct="1">
              <a:spcBef>
                <a:spcPts val="0"/>
              </a:spcBef>
              <a:spcAft>
                <a:spcPts val="0"/>
              </a:spcAft>
              <a:buClrTx/>
              <a:buSzTx/>
              <a:buFontTx/>
              <a:buNone/>
              <a:tabLst/>
              <a:defRPr/>
            </a:pPr>
            <a:r>
              <a:rPr lang="en-US" altLang="ja-JP" sz="1200" spc="-100" dirty="0">
                <a:latin typeface="游ゴシック" panose="020B0400000000000000" pitchFamily="50" charset="-128"/>
                <a:ea typeface="游ゴシック" panose="020B0400000000000000" pitchFamily="50" charset="-128"/>
              </a:rPr>
              <a:t>(</a:t>
            </a:r>
            <a:r>
              <a:rPr lang="ja-JP" altLang="en-US" sz="1200" spc="-100" dirty="0">
                <a:latin typeface="游ゴシック" panose="020B0400000000000000" pitchFamily="50" charset="-128"/>
                <a:ea typeface="游ゴシック" panose="020B0400000000000000" pitchFamily="50" charset="-128"/>
              </a:rPr>
              <a:t>私たちの健康や生活を守るために</a:t>
            </a:r>
            <a:r>
              <a:rPr lang="en-US" altLang="ja-JP" sz="1200" spc="-100" dirty="0">
                <a:latin typeface="游ゴシック" panose="020B0400000000000000" pitchFamily="50" charset="-128"/>
                <a:ea typeface="游ゴシック" panose="020B0400000000000000" pitchFamily="50" charset="-128"/>
              </a:rPr>
              <a:t>)</a:t>
            </a:r>
          </a:p>
        </p:txBody>
      </p:sp>
      <p:sp>
        <p:nvSpPr>
          <p:cNvPr id="33" name="テキスト ボックス 32">
            <a:extLst>
              <a:ext uri="{FF2B5EF4-FFF2-40B4-BE49-F238E27FC236}">
                <a16:creationId xmlns:a16="http://schemas.microsoft.com/office/drawing/2014/main" id="{B1E31AE2-1181-4706-AABD-0C0EF1AEFCD6}"/>
              </a:ext>
            </a:extLst>
          </p:cNvPr>
          <p:cNvSpPr txBox="1"/>
          <p:nvPr/>
        </p:nvSpPr>
        <p:spPr>
          <a:xfrm>
            <a:off x="4424231" y="5992259"/>
            <a:ext cx="2880000" cy="900000"/>
          </a:xfrm>
          <a:prstGeom prst="rect">
            <a:avLst/>
          </a:prstGeom>
          <a:noFill/>
          <a:ln w="952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地方交付税交付金等</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spc="-100" dirty="0">
                <a:latin typeface="游ゴシック" panose="020B0400000000000000" pitchFamily="50" charset="-128"/>
                <a:ea typeface="游ゴシック" panose="020B0400000000000000" pitchFamily="50" charset="-128"/>
              </a:rPr>
              <a:t>(</a:t>
            </a:r>
            <a:r>
              <a:rPr lang="ja-JP" altLang="en-US" sz="1200" spc="-100" dirty="0">
                <a:latin typeface="游ゴシック" panose="020B0400000000000000" pitchFamily="50" charset="-128"/>
                <a:ea typeface="游ゴシック" panose="020B0400000000000000" pitchFamily="50" charset="-128"/>
              </a:rPr>
              <a:t>地方公共団体の財政を調整するため</a:t>
            </a:r>
            <a:r>
              <a:rPr lang="en-US" altLang="ja-JP" sz="1200" dirty="0">
                <a:latin typeface="游ゴシック" panose="020B0400000000000000" pitchFamily="50" charset="-128"/>
                <a:ea typeface="游ゴシック" panose="020B0400000000000000" pitchFamily="50" charset="-128"/>
              </a:rPr>
              <a:t>)</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FF7A3D56-A722-423E-9BB3-D0C5D07666C4}"/>
              </a:ext>
            </a:extLst>
          </p:cNvPr>
          <p:cNvSpPr txBox="1"/>
          <p:nvPr/>
        </p:nvSpPr>
        <p:spPr>
          <a:xfrm>
            <a:off x="0" y="6231983"/>
            <a:ext cx="2340000" cy="540000"/>
          </a:xfrm>
          <a:prstGeom prst="callout1">
            <a:avLst>
              <a:gd name="adj1" fmla="val 50235"/>
              <a:gd name="adj2" fmla="val 101339"/>
              <a:gd name="adj3" fmla="val 74025"/>
              <a:gd name="adj4" fmla="val 175116"/>
            </a:avLst>
          </a:prstGeom>
          <a:noFill/>
          <a:ln w="9525">
            <a:solidFill>
              <a:schemeClr val="bg1">
                <a:lumMod val="50000"/>
              </a:schemeClr>
            </a:solid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 公共事業関係費</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spc="-100" dirty="0">
                <a:latin typeface="游ゴシック" panose="020B0400000000000000" pitchFamily="50" charset="-128"/>
                <a:ea typeface="游ゴシック" panose="020B0400000000000000" pitchFamily="50" charset="-128"/>
              </a:rPr>
              <a:t>(</a:t>
            </a:r>
            <a:r>
              <a:rPr lang="ja-JP" altLang="en-US" sz="1200" spc="-100" dirty="0">
                <a:latin typeface="游ゴシック" panose="020B0400000000000000" pitchFamily="50" charset="-128"/>
                <a:ea typeface="游ゴシック" panose="020B0400000000000000" pitchFamily="50" charset="-128"/>
              </a:rPr>
              <a:t>道路や住宅などの整備のために</a:t>
            </a:r>
            <a:r>
              <a:rPr lang="en-US" altLang="ja-JP" sz="1200" spc="-100" dirty="0">
                <a:latin typeface="游ゴシック" panose="020B0400000000000000" pitchFamily="50" charset="-128"/>
                <a:ea typeface="游ゴシック" panose="020B0400000000000000" pitchFamily="50" charset="-128"/>
              </a:rPr>
              <a:t>)</a:t>
            </a:r>
          </a:p>
        </p:txBody>
      </p:sp>
      <p:sp>
        <p:nvSpPr>
          <p:cNvPr id="35" name="テキスト ボックス 34">
            <a:extLst>
              <a:ext uri="{FF2B5EF4-FFF2-40B4-BE49-F238E27FC236}">
                <a16:creationId xmlns:a16="http://schemas.microsoft.com/office/drawing/2014/main" id="{758B4B41-AE65-40AD-AF6B-F41771000C0F}"/>
              </a:ext>
            </a:extLst>
          </p:cNvPr>
          <p:cNvSpPr txBox="1"/>
          <p:nvPr/>
        </p:nvSpPr>
        <p:spPr>
          <a:xfrm>
            <a:off x="0" y="5641819"/>
            <a:ext cx="2340000" cy="540000"/>
          </a:xfrm>
          <a:prstGeom prst="callout1">
            <a:avLst>
              <a:gd name="adj1" fmla="val 51578"/>
              <a:gd name="adj2" fmla="val 100587"/>
              <a:gd name="adj3" fmla="val 122729"/>
              <a:gd name="adj4" fmla="val 143609"/>
            </a:avLst>
          </a:prstGeom>
          <a:noFill/>
          <a:ln w="9525">
            <a:solidFill>
              <a:schemeClr val="bg1">
                <a:lumMod val="50000"/>
              </a:schemeClr>
            </a:solid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 文教及び科学振興費</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教育や科学技術の発展のために</a:t>
            </a:r>
            <a:r>
              <a:rPr lang="en-US" altLang="ja-JP" sz="1200" dirty="0">
                <a:latin typeface="游ゴシック" panose="020B0400000000000000" pitchFamily="50" charset="-128"/>
                <a:ea typeface="游ゴシック" panose="020B0400000000000000" pitchFamily="50" charset="-128"/>
              </a:rPr>
              <a:t>)</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7EB5293C-14CD-4D1C-AE57-2E7C335E1CFC}"/>
              </a:ext>
            </a:extLst>
          </p:cNvPr>
          <p:cNvSpPr txBox="1"/>
          <p:nvPr/>
        </p:nvSpPr>
        <p:spPr>
          <a:xfrm>
            <a:off x="0" y="5051655"/>
            <a:ext cx="2340000" cy="540000"/>
          </a:xfrm>
          <a:prstGeom prst="callout1">
            <a:avLst>
              <a:gd name="adj1" fmla="val 48768"/>
              <a:gd name="adj2" fmla="val 98902"/>
              <a:gd name="adj3" fmla="val 132290"/>
              <a:gd name="adj4" fmla="val 116862"/>
            </a:avLst>
          </a:prstGeom>
          <a:noFill/>
          <a:ln w="9525">
            <a:solidFill>
              <a:schemeClr val="bg1">
                <a:lumMod val="50000"/>
              </a:schemeClr>
            </a:solid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防衛関係費</a:t>
            </a:r>
            <a:endParaRPr kumimoji="1" lang="en-US" altLang="ja-JP"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endParaRPr>
          </a:p>
          <a:p>
            <a:pPr marL="0" marR="0" lvl="0" indent="0" algn="r" defTabSz="457200" rtl="0" eaLnBrk="1" fontAlgn="auto" latinLnBrk="0" hangingPunct="1">
              <a:spcBef>
                <a:spcPts val="0"/>
              </a:spcBef>
              <a:spcAft>
                <a:spcPts val="0"/>
              </a:spcAft>
              <a:buClrTx/>
              <a:buSzTx/>
              <a:buFontTx/>
              <a:buNone/>
              <a:tabLst/>
              <a:defRPr/>
            </a:pPr>
            <a:r>
              <a:rPr lang="en-US" altLang="ja-JP" sz="1200" dirty="0">
                <a:latin typeface="游ゴシック" panose="020B0400000000000000" pitchFamily="50" charset="-128"/>
                <a:ea typeface="游ゴシック" panose="020B0400000000000000" pitchFamily="50" charset="-128"/>
              </a:rPr>
              <a:t>(</a:t>
            </a:r>
            <a:r>
              <a:rPr lang="ja-JP" altLang="en-US" sz="1200" dirty="0">
                <a:latin typeface="游ゴシック" panose="020B0400000000000000" pitchFamily="50" charset="-128"/>
                <a:ea typeface="游ゴシック" panose="020B0400000000000000" pitchFamily="50" charset="-128"/>
              </a:rPr>
              <a:t>国の防衛のために</a:t>
            </a:r>
            <a:r>
              <a:rPr lang="en-US" altLang="ja-JP" sz="1200" dirty="0">
                <a:latin typeface="游ゴシック" panose="020B0400000000000000" pitchFamily="50" charset="-128"/>
                <a:ea typeface="游ゴシック" panose="020B0400000000000000" pitchFamily="50" charset="-128"/>
              </a:rPr>
              <a:t>)</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773508FB-B8BA-4927-B1E9-05A1F9AB84CC}"/>
              </a:ext>
            </a:extLst>
          </p:cNvPr>
          <p:cNvSpPr txBox="1"/>
          <p:nvPr/>
        </p:nvSpPr>
        <p:spPr>
          <a:xfrm>
            <a:off x="640328" y="4034447"/>
            <a:ext cx="2265725" cy="900000"/>
          </a:xfrm>
          <a:prstGeom prst="rect">
            <a:avLst/>
          </a:prstGeom>
          <a:noFill/>
          <a:ln w="9525">
            <a:noFill/>
          </a:ln>
        </p:spPr>
        <p:txBody>
          <a:bodyPr wrap="square" lIns="0" tIns="0" rIns="0" bIns="0" rtlCol="0" anchor="ctr">
            <a:noAutofit/>
          </a:bodyPr>
          <a:lstStyle/>
          <a:p>
            <a:pPr marL="0" marR="0" lvl="0" indent="0" algn="r" defTabSz="457200" rtl="0" eaLnBrk="1" fontAlgn="auto" latinLnBrk="0" hangingPunct="1">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游ゴシック Medium" panose="020B0500000000000000" pitchFamily="50" charset="-128"/>
                <a:ea typeface="游ゴシック Medium" panose="020B0500000000000000" pitchFamily="50" charset="-128"/>
              </a:rPr>
              <a:t>その他</a:t>
            </a:r>
            <a:endParaRPr kumimoji="1" lang="ja-JP" altLang="en-US" sz="18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1236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3ECF5208-40AA-4AD5-9DC7-84745EBC5B40}"/>
              </a:ext>
            </a:extLst>
          </p:cNvPr>
          <p:cNvGrpSpPr/>
          <p:nvPr/>
        </p:nvGrpSpPr>
        <p:grpSpPr>
          <a:xfrm>
            <a:off x="360248" y="1727200"/>
            <a:ext cx="8280832" cy="4870072"/>
            <a:chOff x="360248" y="1727200"/>
            <a:chExt cx="8280832" cy="4870072"/>
          </a:xfrm>
        </p:grpSpPr>
        <p:sp>
          <p:nvSpPr>
            <p:cNvPr id="3" name="正方形/長方形 2">
              <a:extLst>
                <a:ext uri="{FF2B5EF4-FFF2-40B4-BE49-F238E27FC236}">
                  <a16:creationId xmlns:a16="http://schemas.microsoft.com/office/drawing/2014/main" id="{198D5738-75D4-42E8-AEC4-CC351EDA9022}"/>
                </a:ext>
              </a:extLst>
            </p:cNvPr>
            <p:cNvSpPr/>
            <p:nvPr/>
          </p:nvSpPr>
          <p:spPr>
            <a:xfrm>
              <a:off x="7977338" y="1727200"/>
              <a:ext cx="647759" cy="4150072"/>
            </a:xfrm>
            <a:prstGeom prst="rect">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3D02C67-4EEB-4154-850A-F6288FA9DC5A}"/>
                </a:ext>
              </a:extLst>
            </p:cNvPr>
            <p:cNvSpPr/>
            <p:nvPr/>
          </p:nvSpPr>
          <p:spPr>
            <a:xfrm>
              <a:off x="360248" y="5877272"/>
              <a:ext cx="8280832" cy="720000"/>
            </a:xfrm>
            <a:prstGeom prst="rect">
              <a:avLst/>
            </a:prstGeom>
            <a:solidFill>
              <a:srgbClr val="FCEEE4"/>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endParaRPr kumimoji="1" lang="ja-JP" altLang="en-US" sz="1800" dirty="0">
                <a:solidFill>
                  <a:schemeClr val="tx1"/>
                </a:solidFill>
                <a:latin typeface="游ゴシック" panose="020B0400000000000000" pitchFamily="50" charset="-128"/>
                <a:ea typeface="游ゴシック" panose="020B0400000000000000" pitchFamily="50" charset="-128"/>
              </a:endParaRPr>
            </a:p>
          </p:txBody>
        </p:sp>
      </p:grpSp>
      <p:sp>
        <p:nvSpPr>
          <p:cNvPr id="4" name="テキスト プレースホルダー 3">
            <a:extLst>
              <a:ext uri="{FF2B5EF4-FFF2-40B4-BE49-F238E27FC236}">
                <a16:creationId xmlns:a16="http://schemas.microsoft.com/office/drawing/2014/main" id="{1040C4C7-C731-4145-98C3-37B17E2082B5}"/>
              </a:ext>
            </a:extLst>
          </p:cNvPr>
          <p:cNvSpPr>
            <a:spLocks noGrp="1"/>
          </p:cNvSpPr>
          <p:nvPr>
            <p:ph type="body" sz="quarter" idx="13"/>
          </p:nvPr>
        </p:nvSpPr>
        <p:spPr/>
        <p:txBody>
          <a:bodyPr/>
          <a:lstStyle/>
          <a:p>
            <a:r>
              <a:rPr lang="ja-JP" altLang="en-US" dirty="0"/>
              <a:t>今の日本は？</a:t>
            </a:r>
            <a:r>
              <a:rPr lang="ja-JP" altLang="en-US" sz="3200" dirty="0"/>
              <a:t>　国債残高の推移</a:t>
            </a:r>
          </a:p>
        </p:txBody>
      </p:sp>
      <p:grpSp>
        <p:nvGrpSpPr>
          <p:cNvPr id="7" name="グループ化 6">
            <a:extLst>
              <a:ext uri="{FF2B5EF4-FFF2-40B4-BE49-F238E27FC236}">
                <a16:creationId xmlns:a16="http://schemas.microsoft.com/office/drawing/2014/main" id="{B56EC711-3445-4195-8332-E768393BBDA1}"/>
              </a:ext>
            </a:extLst>
          </p:cNvPr>
          <p:cNvGrpSpPr/>
          <p:nvPr/>
        </p:nvGrpSpPr>
        <p:grpSpPr>
          <a:xfrm>
            <a:off x="121983" y="1321328"/>
            <a:ext cx="8842505" cy="4581344"/>
            <a:chOff x="121983" y="1321328"/>
            <a:chExt cx="8842505" cy="4581344"/>
          </a:xfrm>
        </p:grpSpPr>
        <p:graphicFrame>
          <p:nvGraphicFramePr>
            <p:cNvPr id="8" name="グラフ 7">
              <a:extLst>
                <a:ext uri="{FF2B5EF4-FFF2-40B4-BE49-F238E27FC236}">
                  <a16:creationId xmlns:a16="http://schemas.microsoft.com/office/drawing/2014/main" id="{B2D63091-0039-4729-AFB5-50C120F6BE02}"/>
                </a:ext>
              </a:extLst>
            </p:cNvPr>
            <p:cNvGraphicFramePr/>
            <p:nvPr/>
          </p:nvGraphicFramePr>
          <p:xfrm>
            <a:off x="236242" y="1556792"/>
            <a:ext cx="8568952"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a:extLst>
                <a:ext uri="{FF2B5EF4-FFF2-40B4-BE49-F238E27FC236}">
                  <a16:creationId xmlns:a16="http://schemas.microsoft.com/office/drawing/2014/main" id="{2E86E73C-A871-4DBB-BBF3-C7622CC37600}"/>
                </a:ext>
              </a:extLst>
            </p:cNvPr>
            <p:cNvSpPr txBox="1"/>
            <p:nvPr/>
          </p:nvSpPr>
          <p:spPr>
            <a:xfrm>
              <a:off x="2756522" y="1866032"/>
              <a:ext cx="3996000" cy="540000"/>
            </a:xfrm>
            <a:prstGeom prst="rect">
              <a:avLst/>
            </a:prstGeom>
            <a:solidFill>
              <a:schemeClr val="bg1"/>
            </a:solidFill>
            <a:ln>
              <a:solidFill>
                <a:schemeClr val="bg2">
                  <a:lumMod val="90000"/>
                </a:schemeClr>
              </a:solidFill>
            </a:ln>
          </p:spPr>
          <p:txBody>
            <a:bodyPr wrap="square" rtlCol="0" anchor="ctr">
              <a:spAutoFit/>
            </a:bodyPr>
            <a:lstStyle/>
            <a:p>
              <a:r>
                <a:rPr kumimoji="1"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a:t>
              </a:r>
              <a:r>
                <a:rPr kumimoji="1"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公債残高は各年度の３月末現在の額。</a:t>
              </a:r>
              <a:endParaRPr kumimoji="1"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　 </a:t>
              </a:r>
              <a:r>
                <a:rPr kumimoji="1"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ただし、平成</a:t>
              </a:r>
              <a:r>
                <a:rPr kumimoji="1" lang="en-US" altLang="ja-JP" sz="1400" dirty="0">
                  <a:solidFill>
                    <a:schemeClr val="tx1">
                      <a:lumMod val="65000"/>
                      <a:lumOff val="35000"/>
                    </a:schemeClr>
                  </a:solidFill>
                  <a:latin typeface="游ゴシック" panose="020B0400000000000000" pitchFamily="50" charset="-128"/>
                  <a:ea typeface="游ゴシック" panose="020B0400000000000000" pitchFamily="50" charset="-128"/>
                </a:rPr>
                <a:t>30</a:t>
              </a:r>
              <a:r>
                <a:rPr kumimoji="1" lang="ja-JP" altLang="en-US" sz="1400" dirty="0">
                  <a:solidFill>
                    <a:schemeClr val="tx1">
                      <a:lumMod val="65000"/>
                      <a:lumOff val="35000"/>
                    </a:schemeClr>
                  </a:solidFill>
                  <a:latin typeface="游ゴシック" panose="020B0400000000000000" pitchFamily="50" charset="-128"/>
                  <a:ea typeface="游ゴシック" panose="020B0400000000000000" pitchFamily="50" charset="-128"/>
                </a:rPr>
                <a:t>年度は予算に基づく見込み。</a:t>
              </a:r>
            </a:p>
          </p:txBody>
        </p:sp>
        <p:sp>
          <p:nvSpPr>
            <p:cNvPr id="5" name="テキスト ボックス 4">
              <a:extLst>
                <a:ext uri="{FF2B5EF4-FFF2-40B4-BE49-F238E27FC236}">
                  <a16:creationId xmlns:a16="http://schemas.microsoft.com/office/drawing/2014/main" id="{9B05C496-1CF4-498A-8BCF-0712AE7DC925}"/>
                </a:ext>
              </a:extLst>
            </p:cNvPr>
            <p:cNvSpPr txBox="1"/>
            <p:nvPr/>
          </p:nvSpPr>
          <p:spPr>
            <a:xfrm>
              <a:off x="121983" y="1321328"/>
              <a:ext cx="684000" cy="288000"/>
            </a:xfrm>
            <a:prstGeom prst="rect">
              <a:avLst/>
            </a:prstGeom>
            <a:noFill/>
            <a:ln>
              <a:noFill/>
            </a:ln>
          </p:spPr>
          <p:txBody>
            <a:bodyPr wrap="square" rtlCol="0" anchor="ctr">
              <a:spAutoFit/>
            </a:bodyPr>
            <a:lstStyle/>
            <a:p>
              <a:pPr algn="ctr"/>
              <a:r>
                <a:rPr kumimoji="1"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a:t>
              </a:r>
              <a:r>
                <a:rPr kumimoji="1"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兆円</a:t>
              </a:r>
              <a:r>
                <a:rPr kumimoji="1"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a:t>
              </a:r>
              <a:endParaRPr kumimoji="1"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DD1B337-9AD8-41C5-9C1D-9EAD9F6E6D5C}"/>
                </a:ext>
              </a:extLst>
            </p:cNvPr>
            <p:cNvSpPr txBox="1"/>
            <p:nvPr/>
          </p:nvSpPr>
          <p:spPr>
            <a:xfrm>
              <a:off x="8595156" y="5182673"/>
              <a:ext cx="369332" cy="719999"/>
            </a:xfrm>
            <a:prstGeom prst="rect">
              <a:avLst/>
            </a:prstGeom>
            <a:noFill/>
            <a:ln>
              <a:noFill/>
            </a:ln>
          </p:spPr>
          <p:txBody>
            <a:bodyPr vert="eaVert" wrap="square" rtlCol="0" anchor="ctr">
              <a:spAutoFit/>
            </a:bodyPr>
            <a:lstStyle/>
            <a:p>
              <a:pPr algn="ctr"/>
              <a:r>
                <a:rPr kumimoji="1"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a:t>
              </a:r>
              <a:r>
                <a:rPr kumimoji="1"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rPr>
                <a:t>年度末</a:t>
              </a:r>
              <a:r>
                <a:rPr kumimoji="1" lang="en-US" altLang="ja-JP" sz="1200" dirty="0">
                  <a:solidFill>
                    <a:schemeClr val="tx1">
                      <a:lumMod val="65000"/>
                      <a:lumOff val="35000"/>
                    </a:schemeClr>
                  </a:solidFill>
                  <a:latin typeface="游ゴシック" panose="020B0400000000000000" pitchFamily="50" charset="-128"/>
                  <a:ea typeface="游ゴシック" panose="020B0400000000000000" pitchFamily="50" charset="-128"/>
                </a:rPr>
                <a:t>)</a:t>
              </a:r>
              <a:endParaRPr kumimoji="1" lang="ja-JP" altLang="en-US" sz="12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sp>
        <p:nvSpPr>
          <p:cNvPr id="9" name="正方形/長方形 8">
            <a:extLst>
              <a:ext uri="{FF2B5EF4-FFF2-40B4-BE49-F238E27FC236}">
                <a16:creationId xmlns:a16="http://schemas.microsoft.com/office/drawing/2014/main" id="{C1C0C4FD-7F24-4CDC-A671-9E7AEBC29057}"/>
              </a:ext>
            </a:extLst>
          </p:cNvPr>
          <p:cNvSpPr/>
          <p:nvPr/>
        </p:nvSpPr>
        <p:spPr>
          <a:xfrm>
            <a:off x="360249" y="5877272"/>
            <a:ext cx="2268000" cy="7200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rPr>
              <a:t>平成</a:t>
            </a:r>
            <a:r>
              <a:rPr lang="en-US" altLang="ja-JP" sz="1600" dirty="0">
                <a:solidFill>
                  <a:schemeClr val="tx1"/>
                </a:solidFill>
                <a:latin typeface="游ゴシック" panose="020B0400000000000000" pitchFamily="50" charset="-128"/>
                <a:ea typeface="游ゴシック" panose="020B0400000000000000" pitchFamily="50" charset="-128"/>
              </a:rPr>
              <a:t>30</a:t>
            </a:r>
            <a:r>
              <a:rPr lang="ja-JP" altLang="en-US" sz="1600" dirty="0">
                <a:solidFill>
                  <a:schemeClr val="tx1"/>
                </a:solidFill>
                <a:latin typeface="游ゴシック" panose="020B0400000000000000" pitchFamily="50" charset="-128"/>
                <a:ea typeface="游ゴシック" panose="020B0400000000000000" pitchFamily="50" charset="-128"/>
              </a:rPr>
              <a:t>年度末国債残高</a:t>
            </a:r>
            <a:endParaRPr lang="en-US" altLang="ja-JP" sz="1600" dirty="0">
              <a:solidFill>
                <a:schemeClr val="tx1"/>
              </a:solidFill>
              <a:latin typeface="游ゴシック" panose="020B0400000000000000" pitchFamily="50" charset="-128"/>
              <a:ea typeface="游ゴシック" panose="020B0400000000000000" pitchFamily="50" charset="-128"/>
            </a:endParaRPr>
          </a:p>
          <a:p>
            <a:pPr algn="ctr"/>
            <a:r>
              <a:rPr lang="ja-JP" altLang="en-US" sz="2400" dirty="0">
                <a:solidFill>
                  <a:schemeClr val="tx1"/>
                </a:solidFill>
                <a:latin typeface="游ゴシック" panose="020B0400000000000000" pitchFamily="50" charset="-128"/>
                <a:ea typeface="游ゴシック" panose="020B0400000000000000" pitchFamily="50" charset="-128"/>
              </a:rPr>
              <a:t>約</a:t>
            </a:r>
            <a:r>
              <a:rPr lang="en-US" altLang="ja-JP" sz="2400" dirty="0">
                <a:solidFill>
                  <a:schemeClr val="tx1"/>
                </a:solidFill>
                <a:latin typeface="游ゴシック" panose="020B0400000000000000" pitchFamily="50" charset="-128"/>
                <a:ea typeface="游ゴシック" panose="020B0400000000000000" pitchFamily="50" charset="-128"/>
              </a:rPr>
              <a:t>883</a:t>
            </a:r>
            <a:r>
              <a:rPr lang="ja-JP" altLang="en-US" sz="2400" dirty="0">
                <a:solidFill>
                  <a:schemeClr val="tx1"/>
                </a:solidFill>
                <a:latin typeface="游ゴシック" panose="020B0400000000000000" pitchFamily="50" charset="-128"/>
                <a:ea typeface="游ゴシック" panose="020B0400000000000000" pitchFamily="50" charset="-128"/>
              </a:rPr>
              <a:t>兆円</a:t>
            </a:r>
            <a:r>
              <a:rPr lang="en-US" altLang="ja-JP" sz="1600" dirty="0">
                <a:solidFill>
                  <a:schemeClr val="tx1"/>
                </a:solidFill>
                <a:latin typeface="游ゴシック" panose="020B0400000000000000" pitchFamily="50" charset="-128"/>
                <a:ea typeface="游ゴシック" panose="020B0400000000000000" pitchFamily="50" charset="-128"/>
              </a:rPr>
              <a:t>(</a:t>
            </a:r>
            <a:r>
              <a:rPr lang="ja-JP" altLang="en-US" sz="1600" dirty="0">
                <a:solidFill>
                  <a:schemeClr val="tx1"/>
                </a:solidFill>
                <a:latin typeface="游ゴシック" panose="020B0400000000000000" pitchFamily="50" charset="-128"/>
                <a:ea typeface="游ゴシック" panose="020B0400000000000000" pitchFamily="50" charset="-128"/>
              </a:rPr>
              <a:t>見込み</a:t>
            </a:r>
            <a:r>
              <a:rPr lang="en-US" altLang="ja-JP" sz="1600" dirty="0">
                <a:solidFill>
                  <a:schemeClr val="tx1"/>
                </a:solidFill>
                <a:latin typeface="游ゴシック" panose="020B0400000000000000" pitchFamily="50" charset="-128"/>
                <a:ea typeface="游ゴシック" panose="020B0400000000000000" pitchFamily="50" charset="-128"/>
              </a:rPr>
              <a:t>)</a:t>
            </a:r>
            <a:endParaRPr kumimoji="1" lang="ja-JP" altLang="en-US" sz="1600" dirty="0">
              <a:solidFill>
                <a:schemeClr val="tx1"/>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3B266F75-FA53-4972-A93B-C99E08E3C08C}"/>
              </a:ext>
            </a:extLst>
          </p:cNvPr>
          <p:cNvSpPr/>
          <p:nvPr/>
        </p:nvSpPr>
        <p:spPr>
          <a:xfrm>
            <a:off x="3347750" y="5877272"/>
            <a:ext cx="2708988" cy="720000"/>
          </a:xfrm>
          <a:prstGeom prst="rect">
            <a:avLst/>
          </a:prstGeom>
          <a:solidFill>
            <a:schemeClr val="accent2">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800" dirty="0">
                <a:solidFill>
                  <a:schemeClr val="tx1"/>
                </a:solidFill>
                <a:latin typeface="游ゴシック" panose="020B0400000000000000" pitchFamily="50" charset="-128"/>
                <a:ea typeface="游ゴシック" panose="020B0400000000000000" pitchFamily="50" charset="-128"/>
              </a:rPr>
              <a:t>国民</a:t>
            </a:r>
            <a:r>
              <a:rPr lang="en-US" altLang="ja-JP" sz="1800" dirty="0">
                <a:solidFill>
                  <a:schemeClr val="tx1"/>
                </a:solidFill>
                <a:latin typeface="游ゴシック" panose="020B0400000000000000" pitchFamily="50" charset="-128"/>
                <a:ea typeface="游ゴシック" panose="020B0400000000000000" pitchFamily="50" charset="-128"/>
              </a:rPr>
              <a:t>1</a:t>
            </a:r>
            <a:r>
              <a:rPr lang="ja-JP" altLang="en-US" sz="1800" dirty="0">
                <a:solidFill>
                  <a:schemeClr val="tx1"/>
                </a:solidFill>
                <a:latin typeface="游ゴシック" panose="020B0400000000000000" pitchFamily="50" charset="-128"/>
                <a:ea typeface="游ゴシック" panose="020B0400000000000000" pitchFamily="50" charset="-128"/>
              </a:rPr>
              <a:t>人当たり</a:t>
            </a:r>
            <a:endParaRPr lang="en-US" altLang="ja-JP" sz="18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2400" dirty="0">
                <a:solidFill>
                  <a:schemeClr val="tx1"/>
                </a:solidFill>
                <a:latin typeface="游ゴシック" panose="020B0400000000000000" pitchFamily="50" charset="-128"/>
                <a:ea typeface="游ゴシック" panose="020B0400000000000000" pitchFamily="50" charset="-128"/>
              </a:rPr>
              <a:t>約</a:t>
            </a:r>
            <a:r>
              <a:rPr kumimoji="1" lang="en-US" altLang="ja-JP" sz="2400" dirty="0">
                <a:solidFill>
                  <a:schemeClr val="tx1"/>
                </a:solidFill>
                <a:latin typeface="游ゴシック" panose="020B0400000000000000" pitchFamily="50" charset="-128"/>
                <a:ea typeface="游ゴシック" panose="020B0400000000000000" pitchFamily="50" charset="-128"/>
              </a:rPr>
              <a:t>700</a:t>
            </a:r>
            <a:r>
              <a:rPr kumimoji="1" lang="ja-JP" altLang="en-US" sz="2400" dirty="0">
                <a:solidFill>
                  <a:schemeClr val="tx1"/>
                </a:solidFill>
                <a:latin typeface="游ゴシック" panose="020B0400000000000000" pitchFamily="50" charset="-128"/>
                <a:ea typeface="游ゴシック" panose="020B0400000000000000" pitchFamily="50" charset="-128"/>
              </a:rPr>
              <a:t>万円</a:t>
            </a:r>
          </a:p>
        </p:txBody>
      </p:sp>
      <p:sp>
        <p:nvSpPr>
          <p:cNvPr id="13" name="矢印: 右 12">
            <a:extLst>
              <a:ext uri="{FF2B5EF4-FFF2-40B4-BE49-F238E27FC236}">
                <a16:creationId xmlns:a16="http://schemas.microsoft.com/office/drawing/2014/main" id="{96BB949D-1098-4A84-A812-E79D168E72D5}"/>
              </a:ext>
            </a:extLst>
          </p:cNvPr>
          <p:cNvSpPr/>
          <p:nvPr/>
        </p:nvSpPr>
        <p:spPr>
          <a:xfrm>
            <a:off x="2627670" y="6030968"/>
            <a:ext cx="720080" cy="412608"/>
          </a:xfrm>
          <a:prstGeom prst="rightArrow">
            <a:avLst>
              <a:gd name="adj1" fmla="val 41792"/>
              <a:gd name="adj2" fmla="val 56156"/>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E2054F82-7977-4685-B922-A2E5A60EF2B3}"/>
              </a:ext>
            </a:extLst>
          </p:cNvPr>
          <p:cNvSpPr/>
          <p:nvPr/>
        </p:nvSpPr>
        <p:spPr>
          <a:xfrm>
            <a:off x="6074763" y="5877272"/>
            <a:ext cx="2708988" cy="720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2000" spc="-100" dirty="0">
                <a:solidFill>
                  <a:schemeClr val="tx1"/>
                </a:solidFill>
                <a:latin typeface="游ゴシック" panose="020B0400000000000000" pitchFamily="50" charset="-128"/>
                <a:ea typeface="游ゴシック" panose="020B0400000000000000" pitchFamily="50" charset="-128"/>
              </a:rPr>
              <a:t>将来世代の負担</a:t>
            </a:r>
            <a:r>
              <a:rPr kumimoji="1" lang="en-US" altLang="ja-JP" sz="2000" spc="-100" dirty="0">
                <a:solidFill>
                  <a:schemeClr val="tx1"/>
                </a:solidFill>
                <a:latin typeface="游ゴシック" panose="020B0400000000000000" pitchFamily="50" charset="-128"/>
                <a:ea typeface="游ゴシック" panose="020B0400000000000000" pitchFamily="50" charset="-128"/>
              </a:rPr>
              <a:t>…</a:t>
            </a:r>
            <a:endParaRPr kumimoji="1" lang="ja-JP" altLang="en-US" sz="2000" spc="-1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5292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9" grpId="0" animBg="1"/>
      <p:bldP spid="11"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28B2465-131B-4A23-97AB-AD6EA4D54E46}"/>
              </a:ext>
            </a:extLst>
          </p:cNvPr>
          <p:cNvSpPr>
            <a:spLocks noGrp="1"/>
          </p:cNvSpPr>
          <p:nvPr>
            <p:ph type="body" sz="quarter" idx="13"/>
          </p:nvPr>
        </p:nvSpPr>
        <p:spPr/>
        <p:txBody>
          <a:bodyPr/>
          <a:lstStyle/>
          <a:p>
            <a:r>
              <a:rPr kumimoji="1" lang="ja-JP" altLang="en-US" dirty="0"/>
              <a:t>大きな政府？ 小さな政府？</a:t>
            </a:r>
          </a:p>
        </p:txBody>
      </p:sp>
      <p:graphicFrame>
        <p:nvGraphicFramePr>
          <p:cNvPr id="7" name="表 7">
            <a:extLst>
              <a:ext uri="{FF2B5EF4-FFF2-40B4-BE49-F238E27FC236}">
                <a16:creationId xmlns:a16="http://schemas.microsoft.com/office/drawing/2014/main" id="{38FF52C0-DE9C-4D9B-9FF9-8039F8A89B46}"/>
              </a:ext>
            </a:extLst>
          </p:cNvPr>
          <p:cNvGraphicFramePr>
            <a:graphicFrameLocks noGrp="1"/>
          </p:cNvGraphicFramePr>
          <p:nvPr>
            <p:extLst>
              <p:ext uri="{D42A27DB-BD31-4B8C-83A1-F6EECF244321}">
                <p14:modId xmlns:p14="http://schemas.microsoft.com/office/powerpoint/2010/main" val="871215112"/>
              </p:ext>
            </p:extLst>
          </p:nvPr>
        </p:nvGraphicFramePr>
        <p:xfrm>
          <a:off x="360000" y="1377437"/>
          <a:ext cx="8424000" cy="5256000"/>
        </p:xfrm>
        <a:graphic>
          <a:graphicData uri="http://schemas.openxmlformats.org/drawingml/2006/table">
            <a:tbl>
              <a:tblPr firstRow="1" bandRow="1">
                <a:tableStyleId>{16D9F66E-5EB9-4882-86FB-DCBF35E3C3E4}</a:tableStyleId>
              </a:tblPr>
              <a:tblGrid>
                <a:gridCol w="2339792">
                  <a:extLst>
                    <a:ext uri="{9D8B030D-6E8A-4147-A177-3AD203B41FA5}">
                      <a16:colId xmlns:a16="http://schemas.microsoft.com/office/drawing/2014/main" val="2607566189"/>
                    </a:ext>
                  </a:extLst>
                </a:gridCol>
                <a:gridCol w="3042104">
                  <a:extLst>
                    <a:ext uri="{9D8B030D-6E8A-4147-A177-3AD203B41FA5}">
                      <a16:colId xmlns:a16="http://schemas.microsoft.com/office/drawing/2014/main" val="226524015"/>
                    </a:ext>
                  </a:extLst>
                </a:gridCol>
                <a:gridCol w="3042104">
                  <a:extLst>
                    <a:ext uri="{9D8B030D-6E8A-4147-A177-3AD203B41FA5}">
                      <a16:colId xmlns:a16="http://schemas.microsoft.com/office/drawing/2014/main" val="16416225"/>
                    </a:ext>
                  </a:extLst>
                </a:gridCol>
              </a:tblGrid>
              <a:tr h="720000">
                <a:tc>
                  <a:txBody>
                    <a:bodyPr/>
                    <a:lstStyle/>
                    <a:p>
                      <a:pPr algn="ctr"/>
                      <a:endParaRPr kumimoji="1" lang="ja-JP" altLang="en-US" sz="26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spcAft>
                          <a:spcPts val="300"/>
                        </a:spcAft>
                      </a:pPr>
                      <a:r>
                        <a:rPr kumimoji="1" lang="ja-JP" altLang="en-US" sz="2600" b="0" dirty="0">
                          <a:latin typeface="+mn-ea"/>
                          <a:ea typeface="+mn-ea"/>
                        </a:rPr>
                        <a:t>大きな政府</a:t>
                      </a:r>
                      <a:endParaRPr kumimoji="1" lang="en-US" altLang="ja-JP" sz="26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spcAft>
                          <a:spcPts val="300"/>
                        </a:spcAft>
                      </a:pPr>
                      <a:r>
                        <a:rPr kumimoji="1" lang="ja-JP" altLang="en-US" sz="2600" b="0" dirty="0">
                          <a:latin typeface="+mn-ea"/>
                          <a:ea typeface="+mn-ea"/>
                        </a:rPr>
                        <a:t>小さな政府</a:t>
                      </a:r>
                      <a:endParaRPr kumimoji="1" lang="en-US" altLang="ja-JP" sz="26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469766699"/>
                  </a:ext>
                </a:extLst>
              </a:tr>
              <a:tr h="612000">
                <a:tc>
                  <a:txBody>
                    <a:bodyPr/>
                    <a:lstStyle/>
                    <a:p>
                      <a:pPr algn="ct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特徴</a:t>
                      </a:r>
                      <a:endParaRPr kumimoji="1" lang="ja-JP" altLang="en-US"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高福祉・高負担</a:t>
                      </a:r>
                      <a:endParaRPr kumimoji="1" lang="ja-JP" altLang="en-US"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低福祉・低負担</a:t>
                      </a:r>
                      <a:endParaRPr kumimoji="1" lang="ja-JP" altLang="en-US"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3266340144"/>
                  </a:ext>
                </a:extLst>
              </a:tr>
              <a:tr h="612000">
                <a:tc>
                  <a:txBody>
                    <a:bodyPr/>
                    <a:lstStyle/>
                    <a:p>
                      <a:pPr algn="ctr"/>
                      <a:r>
                        <a:rPr kumimoji="1" lang="ja-JP" altLang="en-US" sz="2000" b="0" dirty="0">
                          <a:latin typeface="+mn-ea"/>
                          <a:ea typeface="+mn-ea"/>
                        </a:rPr>
                        <a:t>公共サービス</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多く豊富</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少なく民間委託</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2721736923"/>
                  </a:ext>
                </a:extLst>
              </a:tr>
              <a:tr h="612000">
                <a:tc>
                  <a:txBody>
                    <a:bodyPr/>
                    <a:lstStyle/>
                    <a:p>
                      <a:pPr algn="ctr"/>
                      <a:r>
                        <a:rPr kumimoji="1" lang="ja-JP" altLang="en-US" sz="2000" b="0" dirty="0">
                          <a:latin typeface="+mn-ea"/>
                          <a:ea typeface="+mn-ea"/>
                        </a:rPr>
                        <a:t>国民負担</a:t>
                      </a:r>
                      <a:r>
                        <a:rPr kumimoji="1" lang="en-US" altLang="ja-JP" sz="2000" b="0" dirty="0">
                          <a:latin typeface="+mn-ea"/>
                          <a:ea typeface="+mn-ea"/>
                        </a:rPr>
                        <a:t>(</a:t>
                      </a:r>
                      <a:r>
                        <a:rPr kumimoji="1" lang="ja-JP" altLang="en-US" sz="2000" b="0" dirty="0">
                          <a:latin typeface="+mn-ea"/>
                          <a:ea typeface="+mn-ea"/>
                        </a:rPr>
                        <a:t>税金</a:t>
                      </a:r>
                      <a:r>
                        <a:rPr kumimoji="1" lang="en-US" altLang="ja-JP" sz="2000" b="0" dirty="0">
                          <a:latin typeface="+mn-ea"/>
                          <a:ea typeface="+mn-ea"/>
                        </a:rPr>
                        <a:t>)</a:t>
                      </a:r>
                      <a:endParaRPr kumimoji="1" lang="ja-JP" altLang="en-US"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多い</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少ない</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3329103875"/>
                  </a:ext>
                </a:extLst>
              </a:tr>
              <a:tr h="612000">
                <a:tc>
                  <a:txBody>
                    <a:bodyPr/>
                    <a:lstStyle/>
                    <a:p>
                      <a:pPr algn="ctr"/>
                      <a:r>
                        <a:rPr kumimoji="1" lang="ja-JP" altLang="en-US" sz="2000" b="0" dirty="0">
                          <a:latin typeface="+mn-ea"/>
                          <a:ea typeface="+mn-ea"/>
                        </a:rPr>
                        <a:t>生活費の支出</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少ない</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多い</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1335210420"/>
                  </a:ext>
                </a:extLst>
              </a:tr>
              <a:tr h="612000">
                <a:tc>
                  <a:txBody>
                    <a:bodyPr/>
                    <a:lstStyle/>
                    <a:p>
                      <a:pPr algn="ctr"/>
                      <a:r>
                        <a:rPr kumimoji="1" lang="ja-JP" altLang="en-US" sz="2000" b="0" dirty="0">
                          <a:latin typeface="+mn-ea"/>
                          <a:ea typeface="+mn-ea"/>
                        </a:rPr>
                        <a:t>社会の格差</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小さくなる</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大きくなる</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2031599851"/>
                  </a:ext>
                </a:extLst>
              </a:tr>
              <a:tr h="864000">
                <a:tc>
                  <a:txBody>
                    <a:bodyPr/>
                    <a:lstStyle/>
                    <a:p>
                      <a:pPr algn="ctr"/>
                      <a:r>
                        <a:rPr kumimoji="1" lang="ja-JP" altLang="en-US" sz="2000" b="0" dirty="0">
                          <a:latin typeface="+mn-ea"/>
                          <a:ea typeface="+mn-ea"/>
                        </a:rPr>
                        <a:t>その他の特徴</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公共事業が多い</a:t>
                      </a:r>
                      <a:endParaRPr kumimoji="1" lang="en-US" altLang="ja-JP" sz="2000" b="0" dirty="0">
                        <a:latin typeface="+mn-ea"/>
                        <a:ea typeface="+mn-ea"/>
                      </a:endParaRPr>
                    </a:p>
                    <a:p>
                      <a:pPr algn="ctr"/>
                      <a:r>
                        <a:rPr kumimoji="1" lang="ja-JP" altLang="en-US" sz="2000" b="0" dirty="0">
                          <a:latin typeface="+mn-ea"/>
                          <a:ea typeface="+mn-ea"/>
                        </a:rPr>
                        <a:t>政府が多く介入</a:t>
                      </a:r>
                      <a:endParaRPr kumimoji="1" lang="en-US" altLang="ja-JP"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競争社会になる</a:t>
                      </a:r>
                      <a:endParaRPr kumimoji="1" lang="en-US" altLang="ja-JP" sz="2000" b="0" dirty="0">
                        <a:latin typeface="+mn-ea"/>
                        <a:ea typeface="+mn-ea"/>
                      </a:endParaRPr>
                    </a:p>
                    <a:p>
                      <a:pPr algn="ctr"/>
                      <a:r>
                        <a:rPr kumimoji="1" lang="ja-JP" altLang="en-US" sz="2000" b="0" dirty="0">
                          <a:latin typeface="+mn-ea"/>
                          <a:ea typeface="+mn-ea"/>
                        </a:rPr>
                        <a:t>経済が発展する</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1252226700"/>
                  </a:ext>
                </a:extLst>
              </a:tr>
              <a:tr h="612000">
                <a:tc>
                  <a:txBody>
                    <a:bodyPr/>
                    <a:lstStyle/>
                    <a:p>
                      <a:pPr algn="ctr"/>
                      <a:r>
                        <a:rPr kumimoji="1" lang="ja-JP" altLang="en-US" sz="2000" b="0" dirty="0">
                          <a:latin typeface="+mn-ea"/>
                          <a:ea typeface="+mn-ea"/>
                        </a:rPr>
                        <a:t>代表的な国</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bg1"/>
                    </a:solidFill>
                  </a:tcPr>
                </a:tc>
                <a:tc>
                  <a:txBody>
                    <a:bodyPr/>
                    <a:lstStyle/>
                    <a:p>
                      <a:pPr algn="ctr"/>
                      <a:r>
                        <a:rPr kumimoji="1" lang="ja-JP" altLang="en-US" sz="2000" b="0" dirty="0">
                          <a:latin typeface="+mn-ea"/>
                          <a:ea typeface="+mn-ea"/>
                        </a:rPr>
                        <a:t>スウェーデン</a:t>
                      </a:r>
                      <a:endParaRPr kumimoji="1" lang="en-US" altLang="ja-JP" sz="2000" b="0" dirty="0">
                        <a:latin typeface="+mn-ea"/>
                        <a:ea typeface="+mn-ea"/>
                      </a:endParaRP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2000" b="0" dirty="0">
                          <a:latin typeface="+mn-ea"/>
                          <a:ea typeface="+mn-ea"/>
                        </a:rPr>
                        <a:t>アメリカ</a:t>
                      </a:r>
                    </a:p>
                  </a:txBody>
                  <a:tcPr anchor="ctr">
                    <a:lnL w="6350" cap="flat" cmpd="sng" algn="ctr">
                      <a:solidFill>
                        <a:schemeClr val="accent6"/>
                      </a:solidFill>
                      <a:prstDash val="solid"/>
                      <a:round/>
                      <a:headEnd type="none" w="med" len="med"/>
                      <a:tailEnd type="none" w="med" len="med"/>
                    </a:lnL>
                    <a:lnR w="6350" cap="flat" cmpd="sng" algn="ctr">
                      <a:solidFill>
                        <a:schemeClr val="accent6"/>
                      </a:solidFill>
                      <a:prstDash val="solid"/>
                      <a:round/>
                      <a:headEnd type="none" w="med" len="med"/>
                      <a:tailEnd type="none" w="med" len="med"/>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solidFill>
                      <a:srgbClr val="F0F7EC"/>
                    </a:solidFill>
                  </a:tcPr>
                </a:tc>
                <a:extLst>
                  <a:ext uri="{0D108BD9-81ED-4DB2-BD59-A6C34878D82A}">
                    <a16:rowId xmlns:a16="http://schemas.microsoft.com/office/drawing/2014/main" val="1433986215"/>
                  </a:ext>
                </a:extLst>
              </a:tr>
            </a:tbl>
          </a:graphicData>
        </a:graphic>
      </p:graphicFrame>
      <p:pic>
        <p:nvPicPr>
          <p:cNvPr id="1026" name="Picture 2">
            <a:extLst>
              <a:ext uri="{FF2B5EF4-FFF2-40B4-BE49-F238E27FC236}">
                <a16:creationId xmlns:a16="http://schemas.microsoft.com/office/drawing/2014/main" id="{45890524-741D-4478-B6FE-E804932939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884368" y="6309320"/>
            <a:ext cx="557403" cy="379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947E29-33A5-44FE-A806-77DFAD3268D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76056" y="6309320"/>
            <a:ext cx="557403" cy="37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56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F2382615-73E5-4229-9C5B-489D664FCAB2}"/>
              </a:ext>
            </a:extLst>
          </p:cNvPr>
          <p:cNvGrpSpPr/>
          <p:nvPr/>
        </p:nvGrpSpPr>
        <p:grpSpPr>
          <a:xfrm>
            <a:off x="3291677" y="4041208"/>
            <a:ext cx="2216428" cy="1043976"/>
            <a:chOff x="3291677" y="4041208"/>
            <a:chExt cx="2216428" cy="1043976"/>
          </a:xfrm>
        </p:grpSpPr>
        <p:cxnSp>
          <p:nvCxnSpPr>
            <p:cNvPr id="25" name="直線コネクタ 24">
              <a:extLst>
                <a:ext uri="{FF2B5EF4-FFF2-40B4-BE49-F238E27FC236}">
                  <a16:creationId xmlns:a16="http://schemas.microsoft.com/office/drawing/2014/main" id="{76EB0215-FB09-4D2F-95FC-7E49BDFDA293}"/>
                </a:ext>
              </a:extLst>
            </p:cNvPr>
            <p:cNvCxnSpPr>
              <a:cxnSpLocks/>
            </p:cNvCxnSpPr>
            <p:nvPr/>
          </p:nvCxnSpPr>
          <p:spPr>
            <a:xfrm>
              <a:off x="4499992" y="4041208"/>
              <a:ext cx="1008113" cy="899960"/>
            </a:xfrm>
            <a:prstGeom prst="line">
              <a:avLst/>
            </a:prstGeom>
            <a:ln w="254000">
              <a:solidFill>
                <a:srgbClr val="CBF3CB"/>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5E8DBCCF-D1CB-4CFF-AE04-0E1BDE351925}"/>
                </a:ext>
              </a:extLst>
            </p:cNvPr>
            <p:cNvCxnSpPr>
              <a:cxnSpLocks/>
            </p:cNvCxnSpPr>
            <p:nvPr/>
          </p:nvCxnSpPr>
          <p:spPr>
            <a:xfrm flipH="1">
              <a:off x="3291677" y="4041208"/>
              <a:ext cx="1352333" cy="1043976"/>
            </a:xfrm>
            <a:prstGeom prst="line">
              <a:avLst/>
            </a:prstGeom>
            <a:ln w="254000">
              <a:solidFill>
                <a:srgbClr val="CBF3CB"/>
              </a:solidFill>
            </a:ln>
          </p:spPr>
          <p:style>
            <a:lnRef idx="1">
              <a:schemeClr val="accent1"/>
            </a:lnRef>
            <a:fillRef idx="0">
              <a:schemeClr val="accent1"/>
            </a:fillRef>
            <a:effectRef idx="0">
              <a:schemeClr val="accent1"/>
            </a:effectRef>
            <a:fontRef idx="minor">
              <a:schemeClr val="tx1"/>
            </a:fontRef>
          </p:style>
        </p:cxnSp>
      </p:grpSp>
      <p:sp>
        <p:nvSpPr>
          <p:cNvPr id="6" name="テキスト プレースホルダー 5">
            <a:extLst>
              <a:ext uri="{FF2B5EF4-FFF2-40B4-BE49-F238E27FC236}">
                <a16:creationId xmlns:a16="http://schemas.microsoft.com/office/drawing/2014/main" id="{0E20E4F0-E42A-4A1D-894B-4C8A0415FF6B}"/>
              </a:ext>
            </a:extLst>
          </p:cNvPr>
          <p:cNvSpPr>
            <a:spLocks noGrp="1"/>
          </p:cNvSpPr>
          <p:nvPr>
            <p:ph type="body" sz="quarter" idx="13"/>
          </p:nvPr>
        </p:nvSpPr>
        <p:spPr/>
        <p:txBody>
          <a:bodyPr/>
          <a:lstStyle/>
          <a:p>
            <a:r>
              <a:rPr lang="ja-JP" altLang="en-US" dirty="0"/>
              <a:t>税理士の仕事</a:t>
            </a:r>
          </a:p>
        </p:txBody>
      </p:sp>
      <p:grpSp>
        <p:nvGrpSpPr>
          <p:cNvPr id="26" name="グループ化 25">
            <a:extLst>
              <a:ext uri="{FF2B5EF4-FFF2-40B4-BE49-F238E27FC236}">
                <a16:creationId xmlns:a16="http://schemas.microsoft.com/office/drawing/2014/main" id="{76BCCC5E-E748-4275-BA7A-00FC4CE1A93F}"/>
              </a:ext>
            </a:extLst>
          </p:cNvPr>
          <p:cNvGrpSpPr/>
          <p:nvPr/>
        </p:nvGrpSpPr>
        <p:grpSpPr>
          <a:xfrm>
            <a:off x="5177977" y="3933336"/>
            <a:ext cx="3858519" cy="2745719"/>
            <a:chOff x="5177977" y="3933336"/>
            <a:chExt cx="3858519" cy="2745719"/>
          </a:xfrm>
        </p:grpSpPr>
        <p:sp>
          <p:nvSpPr>
            <p:cNvPr id="12" name="楕円 11">
              <a:extLst>
                <a:ext uri="{FF2B5EF4-FFF2-40B4-BE49-F238E27FC236}">
                  <a16:creationId xmlns:a16="http://schemas.microsoft.com/office/drawing/2014/main" id="{7B461AFB-0F78-4668-A191-5D4DAC4C9789}"/>
                </a:ext>
              </a:extLst>
            </p:cNvPr>
            <p:cNvSpPr/>
            <p:nvPr/>
          </p:nvSpPr>
          <p:spPr>
            <a:xfrm>
              <a:off x="5436496" y="3962296"/>
              <a:ext cx="3600000" cy="2520000"/>
            </a:xfrm>
            <a:prstGeom prst="ellipse">
              <a:avLst/>
            </a:prstGeom>
            <a:solidFill>
              <a:srgbClr val="EAFAEA"/>
            </a:solidFill>
            <a:ln w="63500">
              <a:solidFill>
                <a:srgbClr val="CBF3C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847EB1FF-B870-4A31-ACB3-86056314B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977" y="3933336"/>
              <a:ext cx="3768224" cy="2520000"/>
            </a:xfrm>
            <a:prstGeom prst="rect">
              <a:avLst/>
            </a:prstGeom>
          </p:spPr>
        </p:pic>
        <p:grpSp>
          <p:nvGrpSpPr>
            <p:cNvPr id="24" name="グループ化 23">
              <a:extLst>
                <a:ext uri="{FF2B5EF4-FFF2-40B4-BE49-F238E27FC236}">
                  <a16:creationId xmlns:a16="http://schemas.microsoft.com/office/drawing/2014/main" id="{E12541E4-A100-4BB6-8F1A-08BB9078B44F}"/>
                </a:ext>
              </a:extLst>
            </p:cNvPr>
            <p:cNvGrpSpPr/>
            <p:nvPr/>
          </p:nvGrpSpPr>
          <p:grpSpPr>
            <a:xfrm>
              <a:off x="5831335" y="6139055"/>
              <a:ext cx="2810323" cy="540000"/>
              <a:chOff x="5831335" y="6139055"/>
              <a:chExt cx="2810323" cy="540000"/>
            </a:xfrm>
          </p:grpSpPr>
          <p:sp>
            <p:nvSpPr>
              <p:cNvPr id="11" name="テキスト ボックス 10">
                <a:extLst>
                  <a:ext uri="{FF2B5EF4-FFF2-40B4-BE49-F238E27FC236}">
                    <a16:creationId xmlns:a16="http://schemas.microsoft.com/office/drawing/2014/main" id="{8639491D-1487-4EA9-9DA5-FBB4A69F5362}"/>
                  </a:ext>
                </a:extLst>
              </p:cNvPr>
              <p:cNvSpPr txBox="1"/>
              <p:nvPr/>
            </p:nvSpPr>
            <p:spPr>
              <a:xfrm>
                <a:off x="5831335" y="6139055"/>
                <a:ext cx="900000" cy="540000"/>
              </a:xfrm>
              <a:prstGeom prst="rect">
                <a:avLst/>
              </a:prstGeom>
              <a:solidFill>
                <a:srgbClr val="98E897"/>
              </a:solidFill>
              <a:ln w="3175">
                <a:noFill/>
              </a:ln>
            </p:spPr>
            <p:txBody>
              <a:bodyPr wrap="square" lIns="0" tIns="36000" rIns="0" bIns="0" rtlCol="0" anchor="ctr">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会社</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BE8281F9-AA81-49B3-8D6C-593BFCE6504D}"/>
                  </a:ext>
                </a:extLst>
              </p:cNvPr>
              <p:cNvSpPr txBox="1"/>
              <p:nvPr/>
            </p:nvSpPr>
            <p:spPr>
              <a:xfrm>
                <a:off x="7741658" y="6139055"/>
                <a:ext cx="900000" cy="540000"/>
              </a:xfrm>
              <a:prstGeom prst="rect">
                <a:avLst/>
              </a:prstGeom>
              <a:solidFill>
                <a:srgbClr val="98E897"/>
              </a:solidFill>
              <a:ln w="3175">
                <a:noFill/>
              </a:ln>
            </p:spPr>
            <p:txBody>
              <a:bodyPr wrap="square" lIns="0" tIns="36000" rIns="0" bIns="0" rtlCol="0" anchor="ctr">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お店</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777DE59-8A2A-4552-A50E-EB64B867DDEB}"/>
                  </a:ext>
                </a:extLst>
              </p:cNvPr>
              <p:cNvSpPr txBox="1"/>
              <p:nvPr/>
            </p:nvSpPr>
            <p:spPr>
              <a:xfrm>
                <a:off x="6786497" y="6139055"/>
                <a:ext cx="900000" cy="540000"/>
              </a:xfrm>
              <a:prstGeom prst="rect">
                <a:avLst/>
              </a:prstGeom>
              <a:solidFill>
                <a:srgbClr val="98E897"/>
              </a:solidFill>
              <a:ln w="3175">
                <a:noFill/>
              </a:ln>
            </p:spPr>
            <p:txBody>
              <a:bodyPr wrap="square" lIns="0" tIns="36000" rIns="0" bIns="0" rtlCol="0" anchor="ctr">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個人</a:t>
                </a:r>
                <a:endParaRPr kumimoji="1"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sp>
        <p:nvSpPr>
          <p:cNvPr id="15" name="テキスト ボックス 14">
            <a:extLst>
              <a:ext uri="{FF2B5EF4-FFF2-40B4-BE49-F238E27FC236}">
                <a16:creationId xmlns:a16="http://schemas.microsoft.com/office/drawing/2014/main" id="{3AD00FAC-5994-4818-BC5B-CF4D2D02FEE7}"/>
              </a:ext>
            </a:extLst>
          </p:cNvPr>
          <p:cNvSpPr txBox="1"/>
          <p:nvPr/>
        </p:nvSpPr>
        <p:spPr>
          <a:xfrm>
            <a:off x="6372000" y="3082805"/>
            <a:ext cx="2547100" cy="991991"/>
          </a:xfrm>
          <a:prstGeom prst="ellipse">
            <a:avLst/>
          </a:prstGeom>
          <a:solidFill>
            <a:schemeClr val="bg1"/>
          </a:solidFill>
          <a:ln w="25400">
            <a:solidFill>
              <a:srgbClr val="98E897"/>
            </a:solidFill>
          </a:ln>
        </p:spPr>
        <p:txBody>
          <a:bodyPr wrap="none" lIns="0" tIns="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計算がむずかしいな。</a:t>
            </a:r>
            <a:endParaRPr kumimoji="1" lang="en-US" altLang="ja-JP"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方法が分からないな。</a:t>
            </a:r>
          </a:p>
        </p:txBody>
      </p:sp>
      <p:grpSp>
        <p:nvGrpSpPr>
          <p:cNvPr id="27" name="グループ化 26">
            <a:extLst>
              <a:ext uri="{FF2B5EF4-FFF2-40B4-BE49-F238E27FC236}">
                <a16:creationId xmlns:a16="http://schemas.microsoft.com/office/drawing/2014/main" id="{D0370431-51AE-4F7A-A0C4-C606B3BB9184}"/>
              </a:ext>
            </a:extLst>
          </p:cNvPr>
          <p:cNvGrpSpPr/>
          <p:nvPr/>
        </p:nvGrpSpPr>
        <p:grpSpPr>
          <a:xfrm>
            <a:off x="413010" y="4074796"/>
            <a:ext cx="2988990" cy="2572244"/>
            <a:chOff x="413010" y="4074796"/>
            <a:chExt cx="2988990" cy="2572244"/>
          </a:xfrm>
        </p:grpSpPr>
        <p:sp>
          <p:nvSpPr>
            <p:cNvPr id="16" name="楕円 15">
              <a:extLst>
                <a:ext uri="{FF2B5EF4-FFF2-40B4-BE49-F238E27FC236}">
                  <a16:creationId xmlns:a16="http://schemas.microsoft.com/office/drawing/2014/main" id="{C459F690-905C-42F8-9F97-C67CC5F6493C}"/>
                </a:ext>
              </a:extLst>
            </p:cNvPr>
            <p:cNvSpPr/>
            <p:nvPr/>
          </p:nvSpPr>
          <p:spPr>
            <a:xfrm>
              <a:off x="413010" y="4074796"/>
              <a:ext cx="2988990" cy="2407500"/>
            </a:xfrm>
            <a:prstGeom prst="ellipse">
              <a:avLst/>
            </a:prstGeom>
            <a:solidFill>
              <a:srgbClr val="D3F5D3"/>
            </a:solidFill>
            <a:ln w="63500">
              <a:solidFill>
                <a:srgbClr val="B6EEB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97B7B6B6-2D4C-4FDE-8233-8A09CE839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662" y="4162634"/>
              <a:ext cx="1981457" cy="2290702"/>
            </a:xfrm>
            <a:prstGeom prst="rect">
              <a:avLst/>
            </a:prstGeom>
          </p:spPr>
        </p:pic>
        <p:sp>
          <p:nvSpPr>
            <p:cNvPr id="10" name="テキスト ボックス 9">
              <a:extLst>
                <a:ext uri="{FF2B5EF4-FFF2-40B4-BE49-F238E27FC236}">
                  <a16:creationId xmlns:a16="http://schemas.microsoft.com/office/drawing/2014/main" id="{B5BBB177-A7CC-4B2C-945C-538EE839D445}"/>
                </a:ext>
              </a:extLst>
            </p:cNvPr>
            <p:cNvSpPr txBox="1"/>
            <p:nvPr/>
          </p:nvSpPr>
          <p:spPr>
            <a:xfrm>
              <a:off x="1272391" y="6107040"/>
              <a:ext cx="1260000" cy="540000"/>
            </a:xfrm>
            <a:prstGeom prst="rect">
              <a:avLst/>
            </a:prstGeom>
            <a:solidFill>
              <a:srgbClr val="B6EEB6"/>
            </a:solidFill>
            <a:ln w="3175">
              <a:noFill/>
            </a:ln>
          </p:spPr>
          <p:txBody>
            <a:bodyPr wrap="square" lIns="0" tIns="3600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税務署</a:t>
              </a:r>
            </a:p>
          </p:txBody>
        </p:sp>
      </p:grpSp>
      <p:grpSp>
        <p:nvGrpSpPr>
          <p:cNvPr id="17" name="グループ化 16">
            <a:extLst>
              <a:ext uri="{FF2B5EF4-FFF2-40B4-BE49-F238E27FC236}">
                <a16:creationId xmlns:a16="http://schemas.microsoft.com/office/drawing/2014/main" id="{D87FA59A-CCDE-4485-A9C1-287ACC788B26}"/>
              </a:ext>
            </a:extLst>
          </p:cNvPr>
          <p:cNvGrpSpPr/>
          <p:nvPr/>
        </p:nvGrpSpPr>
        <p:grpSpPr>
          <a:xfrm>
            <a:off x="2772000" y="1402488"/>
            <a:ext cx="3600000" cy="2818600"/>
            <a:chOff x="2772000" y="1402488"/>
            <a:chExt cx="3600000" cy="2818600"/>
          </a:xfrm>
        </p:grpSpPr>
        <p:sp>
          <p:nvSpPr>
            <p:cNvPr id="2" name="楕円 1">
              <a:extLst>
                <a:ext uri="{FF2B5EF4-FFF2-40B4-BE49-F238E27FC236}">
                  <a16:creationId xmlns:a16="http://schemas.microsoft.com/office/drawing/2014/main" id="{DFF5A178-250D-4C2D-8B7D-0F093C839365}"/>
                </a:ext>
              </a:extLst>
            </p:cNvPr>
            <p:cNvSpPr/>
            <p:nvPr/>
          </p:nvSpPr>
          <p:spPr>
            <a:xfrm>
              <a:off x="2772000" y="1402488"/>
              <a:ext cx="3600000" cy="2700000"/>
            </a:xfrm>
            <a:prstGeom prst="ellipse">
              <a:avLst/>
            </a:prstGeom>
            <a:solidFill>
              <a:srgbClr val="EAFAEA"/>
            </a:solidFill>
            <a:ln w="127000">
              <a:solidFill>
                <a:srgbClr val="DAF7DA"/>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7" name="グループ化 6">
              <a:extLst>
                <a:ext uri="{FF2B5EF4-FFF2-40B4-BE49-F238E27FC236}">
                  <a16:creationId xmlns:a16="http://schemas.microsoft.com/office/drawing/2014/main" id="{1B84FA10-199B-4CF5-B503-45417D68A60C}"/>
                </a:ext>
              </a:extLst>
            </p:cNvPr>
            <p:cNvGrpSpPr/>
            <p:nvPr/>
          </p:nvGrpSpPr>
          <p:grpSpPr>
            <a:xfrm>
              <a:off x="3071911" y="1611440"/>
              <a:ext cx="2994585" cy="2247704"/>
              <a:chOff x="3071911" y="1611440"/>
              <a:chExt cx="2994585" cy="2247704"/>
            </a:xfrm>
          </p:grpSpPr>
          <p:pic>
            <p:nvPicPr>
              <p:cNvPr id="21" name="図 20">
                <a:extLst>
                  <a:ext uri="{FF2B5EF4-FFF2-40B4-BE49-F238E27FC236}">
                    <a16:creationId xmlns:a16="http://schemas.microsoft.com/office/drawing/2014/main" id="{1C54CE6D-A154-404C-A915-265420B36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911" y="1611440"/>
                <a:ext cx="1918977" cy="2247704"/>
              </a:xfrm>
              <a:prstGeom prst="rect">
                <a:avLst/>
              </a:prstGeom>
            </p:spPr>
          </p:pic>
          <p:pic>
            <p:nvPicPr>
              <p:cNvPr id="23" name="図 22">
                <a:extLst>
                  <a:ext uri="{FF2B5EF4-FFF2-40B4-BE49-F238E27FC236}">
                    <a16:creationId xmlns:a16="http://schemas.microsoft.com/office/drawing/2014/main" id="{F546E5D0-A28D-4411-BF4D-85BF7EE1A6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0581" y="1615124"/>
                <a:ext cx="1675915" cy="2180051"/>
              </a:xfrm>
              <a:prstGeom prst="rect">
                <a:avLst/>
              </a:prstGeom>
            </p:spPr>
          </p:pic>
          <p:pic>
            <p:nvPicPr>
              <p:cNvPr id="20" name="Picture 10" descr="トリミング２">
                <a:extLst>
                  <a:ext uri="{FF2B5EF4-FFF2-40B4-BE49-F238E27FC236}">
                    <a16:creationId xmlns:a16="http://schemas.microsoft.com/office/drawing/2014/main" id="{89ECC44C-B1BB-4059-A343-21BD0AA1A1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9815" y="2734200"/>
                <a:ext cx="108000" cy="111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テキスト ボックス 8">
              <a:extLst>
                <a:ext uri="{FF2B5EF4-FFF2-40B4-BE49-F238E27FC236}">
                  <a16:creationId xmlns:a16="http://schemas.microsoft.com/office/drawing/2014/main" id="{76B252D9-D296-4EF1-A618-0B59300DFCBC}"/>
                </a:ext>
              </a:extLst>
            </p:cNvPr>
            <p:cNvSpPr txBox="1"/>
            <p:nvPr/>
          </p:nvSpPr>
          <p:spPr>
            <a:xfrm>
              <a:off x="3762000" y="3609088"/>
              <a:ext cx="1620000" cy="612000"/>
            </a:xfrm>
            <a:prstGeom prst="rect">
              <a:avLst/>
            </a:prstGeom>
            <a:solidFill>
              <a:srgbClr val="CBF3CB"/>
            </a:solidFill>
            <a:ln w="3175">
              <a:noFill/>
            </a:ln>
          </p:spPr>
          <p:txBody>
            <a:bodyPr wrap="square" lIns="0" tIns="36000" rIns="0" bIns="0" rtlCol="0" anchor="ctr">
              <a:no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税理士</a:t>
              </a:r>
            </a:p>
          </p:txBody>
        </p:sp>
      </p:grpSp>
      <p:sp>
        <p:nvSpPr>
          <p:cNvPr id="28" name="テキスト ボックス 27">
            <a:extLst>
              <a:ext uri="{FF2B5EF4-FFF2-40B4-BE49-F238E27FC236}">
                <a16:creationId xmlns:a16="http://schemas.microsoft.com/office/drawing/2014/main" id="{562AC233-0F9A-4D07-B9FA-D60A88420789}"/>
              </a:ext>
            </a:extLst>
          </p:cNvPr>
          <p:cNvSpPr txBox="1">
            <a:spLocks noChangeAspect="1"/>
          </p:cNvSpPr>
          <p:nvPr/>
        </p:nvSpPr>
        <p:spPr>
          <a:xfrm>
            <a:off x="594103" y="2195511"/>
            <a:ext cx="2804400" cy="1232555"/>
          </a:xfrm>
          <a:prstGeom prst="ellipse">
            <a:avLst/>
          </a:prstGeom>
          <a:solidFill>
            <a:schemeClr val="bg1"/>
          </a:solidFill>
          <a:ln w="25400">
            <a:solidFill>
              <a:srgbClr val="CBF3CB"/>
            </a:solidFill>
          </a:ln>
        </p:spPr>
        <p:txBody>
          <a:bodyPr wrap="none" lIns="0" tIns="0" rIns="0" bIns="72000" rtlCol="0" anchor="ctr">
            <a:noAutofit/>
          </a:bodyPr>
          <a:lstStyle/>
          <a:p>
            <a:pPr lvl="0" algn="ctr" defTabSz="457200" eaLnBrk="1" fontAlgn="ctr" hangingPunct="1">
              <a:spcBef>
                <a:spcPts val="0"/>
              </a:spcBef>
              <a:spcAft>
                <a:spcPts val="0"/>
              </a:spcAft>
            </a:pPr>
            <a:r>
              <a:rPr lang="ja-JP" altLang="en-US" sz="2400" spc="-100" dirty="0">
                <a:latin typeface="游ゴシック" panose="020B0400000000000000" pitchFamily="50" charset="-128"/>
                <a:ea typeface="游ゴシック" panose="020B0400000000000000" pitchFamily="50" charset="-128"/>
              </a:rPr>
              <a:t>私たちが</a:t>
            </a:r>
            <a:r>
              <a:rPr lang="en-US" altLang="ja-JP" sz="2400" spc="-100" dirty="0">
                <a:latin typeface="游ゴシック" panose="020B0400000000000000" pitchFamily="50" charset="-128"/>
                <a:ea typeface="游ゴシック" panose="020B0400000000000000" pitchFamily="50" charset="-128"/>
              </a:rPr>
              <a:t/>
            </a:r>
            <a:br>
              <a:rPr lang="en-US" altLang="ja-JP" sz="2400" spc="-100" dirty="0">
                <a:latin typeface="游ゴシック" panose="020B0400000000000000" pitchFamily="50" charset="-128"/>
                <a:ea typeface="游ゴシック" panose="020B0400000000000000" pitchFamily="50" charset="-128"/>
              </a:rPr>
            </a:br>
            <a:r>
              <a:rPr lang="ja-JP" altLang="en-US" sz="2400" spc="-100" dirty="0">
                <a:latin typeface="游ゴシック" panose="020B0400000000000000" pitchFamily="50" charset="-128"/>
                <a:ea typeface="游ゴシック" panose="020B0400000000000000" pitchFamily="50" charset="-128"/>
              </a:rPr>
              <a:t>お手伝いします！</a:t>
            </a:r>
          </a:p>
        </p:txBody>
      </p:sp>
    </p:spTree>
    <p:extLst>
      <p:ext uri="{BB962C8B-B14F-4D97-AF65-F5344CB8AC3E}">
        <p14:creationId xmlns:p14="http://schemas.microsoft.com/office/powerpoint/2010/main" val="413170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out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outVertical)">
                                      <p:cBhvr>
                                        <p:cTn id="34" dur="500"/>
                                        <p:tgtEl>
                                          <p:spTgt spid="27"/>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5"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373425D-57FD-4492-A9BC-D1208DC44A20}"/>
              </a:ext>
            </a:extLst>
          </p:cNvPr>
          <p:cNvSpPr>
            <a:spLocks noGrp="1"/>
          </p:cNvSpPr>
          <p:nvPr>
            <p:ph type="body" sz="quarter" idx="13"/>
          </p:nvPr>
        </p:nvSpPr>
        <p:spPr/>
        <p:txBody>
          <a:bodyPr/>
          <a:lstStyle/>
          <a:p>
            <a:r>
              <a:rPr lang="ja-JP" altLang="en-US" dirty="0"/>
              <a:t>まとめ</a:t>
            </a:r>
          </a:p>
        </p:txBody>
      </p:sp>
      <p:sp>
        <p:nvSpPr>
          <p:cNvPr id="5" name="テキスト ボックス 4">
            <a:extLst>
              <a:ext uri="{FF2B5EF4-FFF2-40B4-BE49-F238E27FC236}">
                <a16:creationId xmlns:a16="http://schemas.microsoft.com/office/drawing/2014/main" id="{6438665C-920B-4684-A623-123FB98BF09F}"/>
              </a:ext>
            </a:extLst>
          </p:cNvPr>
          <p:cNvSpPr txBox="1"/>
          <p:nvPr/>
        </p:nvSpPr>
        <p:spPr>
          <a:xfrm>
            <a:off x="360000" y="1439632"/>
            <a:ext cx="8424000" cy="1080000"/>
          </a:xfrm>
          <a:prstGeom prst="rect">
            <a:avLst/>
          </a:prstGeom>
          <a:noFill/>
          <a:ln w="3175">
            <a:noFill/>
          </a:ln>
        </p:spPr>
        <p:txBody>
          <a:bodyPr wrap="square" t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日本の現状</a:t>
            </a:r>
          </a:p>
        </p:txBody>
      </p:sp>
      <p:sp>
        <p:nvSpPr>
          <p:cNvPr id="8" name="正方形/長方形 7">
            <a:extLst>
              <a:ext uri="{FF2B5EF4-FFF2-40B4-BE49-F238E27FC236}">
                <a16:creationId xmlns:a16="http://schemas.microsoft.com/office/drawing/2014/main" id="{51E8B109-447E-4BFA-8760-7708D11709B5}"/>
              </a:ext>
            </a:extLst>
          </p:cNvPr>
          <p:cNvSpPr/>
          <p:nvPr/>
        </p:nvSpPr>
        <p:spPr>
          <a:xfrm>
            <a:off x="0" y="2258168"/>
            <a:ext cx="6480000" cy="10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E707D09-A002-4832-8815-C579A28A4CC0}"/>
              </a:ext>
            </a:extLst>
          </p:cNvPr>
          <p:cNvSpPr txBox="1"/>
          <p:nvPr/>
        </p:nvSpPr>
        <p:spPr>
          <a:xfrm>
            <a:off x="360000" y="2529000"/>
            <a:ext cx="8424000" cy="2088000"/>
          </a:xfrm>
          <a:prstGeom prst="rect">
            <a:avLst/>
          </a:prstGeom>
          <a:noFill/>
          <a:ln w="3175">
            <a:noFill/>
          </a:ln>
        </p:spPr>
        <p:txBody>
          <a:bodyPr wrap="square" lIns="180000" tIns="0" rIns="0" bIns="0" rtlCol="0" anchor="ctr">
            <a:noAutofit/>
          </a:bodyPr>
          <a:lstStyle/>
          <a:p>
            <a:pPr marL="0" marR="0" lvl="0" indent="0" algn="ctr" defTabSz="457200" rtl="0" eaLnBrk="1" fontAlgn="auto" latinLnBrk="0" hangingPunct="1">
              <a:lnSpc>
                <a:spcPct val="170000"/>
              </a:lnSpc>
              <a:spcBef>
                <a:spcPts val="0"/>
              </a:spcBef>
              <a:spcAft>
                <a:spcPts val="0"/>
              </a:spcAft>
              <a:buClrTx/>
              <a:buSzTx/>
              <a:buFontTx/>
              <a:buNone/>
              <a:tabLst/>
              <a:defRPr/>
            </a:pPr>
            <a:r>
              <a:rPr kumimoji="1" lang="ja-JP" altLang="en-US"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歳入を増やすのか、</a:t>
            </a:r>
            <a:r>
              <a:rPr kumimoji="1" lang="en-US" altLang="ja-JP"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歳出を減らすのか、</a:t>
            </a:r>
            <a:r>
              <a:rPr kumimoji="1" lang="en-US" altLang="ja-JP"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6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どちらの検討も必要です。</a:t>
            </a:r>
          </a:p>
        </p:txBody>
      </p:sp>
      <p:sp>
        <p:nvSpPr>
          <p:cNvPr id="15" name="テキスト ボックス 14">
            <a:extLst>
              <a:ext uri="{FF2B5EF4-FFF2-40B4-BE49-F238E27FC236}">
                <a16:creationId xmlns:a16="http://schemas.microsoft.com/office/drawing/2014/main" id="{3711188B-90AC-44C9-A09C-A6F2503D4B5E}"/>
              </a:ext>
            </a:extLst>
          </p:cNvPr>
          <p:cNvSpPr txBox="1"/>
          <p:nvPr/>
        </p:nvSpPr>
        <p:spPr>
          <a:xfrm>
            <a:off x="0" y="5778000"/>
            <a:ext cx="9144000" cy="720000"/>
          </a:xfrm>
          <a:prstGeom prst="rect">
            <a:avLst/>
          </a:prstGeom>
          <a:solidFill>
            <a:schemeClr val="accent6">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国の問題を他人事にせずに関心を持って考えよう</a:t>
            </a:r>
          </a:p>
        </p:txBody>
      </p:sp>
      <p:sp>
        <p:nvSpPr>
          <p:cNvPr id="16" name="テキスト ボックス 15">
            <a:extLst>
              <a:ext uri="{FF2B5EF4-FFF2-40B4-BE49-F238E27FC236}">
                <a16:creationId xmlns:a16="http://schemas.microsoft.com/office/drawing/2014/main" id="{8A5A99A5-9BFC-4EC0-A093-7B1A653E0418}"/>
              </a:ext>
            </a:extLst>
          </p:cNvPr>
          <p:cNvSpPr txBox="1"/>
          <p:nvPr/>
        </p:nvSpPr>
        <p:spPr>
          <a:xfrm>
            <a:off x="0" y="5058000"/>
            <a:ext cx="9144000" cy="720000"/>
          </a:xfrm>
          <a:prstGeom prst="rect">
            <a:avLst/>
          </a:prstGeom>
          <a:solidFill>
            <a:schemeClr val="accent6">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みんなはどんな考えを持っていますか？　</a:t>
            </a:r>
          </a:p>
        </p:txBody>
      </p:sp>
      <p:pic>
        <p:nvPicPr>
          <p:cNvPr id="21" name="Picture 2">
            <a:extLst>
              <a:ext uri="{FF2B5EF4-FFF2-40B4-BE49-F238E27FC236}">
                <a16:creationId xmlns:a16="http://schemas.microsoft.com/office/drawing/2014/main" id="{55D93065-2399-4A9F-BCE2-D2E746E42C9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92991" y="2960632"/>
            <a:ext cx="2091009" cy="209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out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52EF5EF-8FE3-42EA-A421-848F011FD415}"/>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D4898113-3EA7-456D-92A1-867A91FB218C}"/>
              </a:ext>
            </a:extLst>
          </p:cNvPr>
          <p:cNvSpPr/>
          <p:nvPr/>
        </p:nvSpPr>
        <p:spPr>
          <a:xfrm>
            <a:off x="3870000" y="980728"/>
            <a:ext cx="1404000" cy="1332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ctr"/>
          <a:lstStyle/>
          <a:p>
            <a:pPr lvl="0" algn="ctr" defTabSz="457200" eaLnBrk="1" fontAlgn="ctr" hangingPunct="1">
              <a:spcBef>
                <a:spcPts val="0"/>
              </a:spcBef>
              <a:spcAft>
                <a:spcPts val="0"/>
              </a:spcAft>
              <a:defRPr/>
            </a:pPr>
            <a:r>
              <a:rPr lang="ja-JP" altLang="en-US" sz="9600" dirty="0">
                <a:solidFill>
                  <a:srgbClr val="4472C4">
                    <a:lumMod val="50000"/>
                  </a:srgbClr>
                </a:solidFill>
              </a:rPr>
              <a:t>３</a:t>
            </a:r>
          </a:p>
        </p:txBody>
      </p:sp>
      <p:sp>
        <p:nvSpPr>
          <p:cNvPr id="12" name="テキスト ボックス 11">
            <a:extLst>
              <a:ext uri="{FF2B5EF4-FFF2-40B4-BE49-F238E27FC236}">
                <a16:creationId xmlns:a16="http://schemas.microsoft.com/office/drawing/2014/main" id="{6E770531-9FDB-4ED5-AA5A-EC4FCFCB0876}"/>
              </a:ext>
            </a:extLst>
          </p:cNvPr>
          <p:cNvSpPr txBox="1"/>
          <p:nvPr/>
        </p:nvSpPr>
        <p:spPr>
          <a:xfrm>
            <a:off x="522000" y="2745152"/>
            <a:ext cx="8100000" cy="2052000"/>
          </a:xfrm>
          <a:prstGeom prst="rect">
            <a:avLst/>
          </a:prstGeom>
          <a:noFill/>
          <a:ln w="3175">
            <a:noFill/>
          </a:ln>
        </p:spPr>
        <p:txBody>
          <a:bodyPr wrap="square" tIns="0" bIns="0" rtlCol="0" anchor="ctr">
            <a:noAutofit/>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ja-JP" altLang="en-US" sz="8000" dirty="0">
                <a:solidFill>
                  <a:srgbClr val="4472C4">
                    <a:lumMod val="50000"/>
                  </a:srgbClr>
                </a:solidFill>
                <a:latin typeface="游ゴシック" panose="020B0400000000000000" pitchFamily="50" charset="-128"/>
                <a:ea typeface="游ゴシック" panose="020B0400000000000000" pitchFamily="50" charset="-128"/>
              </a:rPr>
              <a:t>選挙</a:t>
            </a:r>
            <a:r>
              <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を</a:t>
            </a:r>
            <a:r>
              <a:rPr kumimoji="1" lang="en-US" altLang="ja-JP"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
            </a:r>
            <a:br>
              <a:rPr kumimoji="1" lang="en-US" altLang="ja-JP"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b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体験してみよう</a:t>
            </a:r>
            <a:endPar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endParaRPr>
          </a:p>
        </p:txBody>
      </p:sp>
      <p:pic>
        <p:nvPicPr>
          <p:cNvPr id="2050" name="Picture 2">
            <a:extLst>
              <a:ext uri="{FF2B5EF4-FFF2-40B4-BE49-F238E27FC236}">
                <a16:creationId xmlns:a16="http://schemas.microsoft.com/office/drawing/2014/main" id="{50A09E02-03AB-43D2-9A06-6D1796B1103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0499" y="4250824"/>
            <a:ext cx="1507046"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0142570-6B87-4780-AA95-1B236E25721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58189" y="4250824"/>
            <a:ext cx="150704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9986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B44A3C-A91B-467A-87BB-1B82137A45BD}"/>
              </a:ext>
            </a:extLst>
          </p:cNvPr>
          <p:cNvSpPr txBox="1"/>
          <p:nvPr/>
        </p:nvSpPr>
        <p:spPr>
          <a:xfrm>
            <a:off x="360000" y="2663409"/>
            <a:ext cx="8424000" cy="2404611"/>
          </a:xfrm>
          <a:prstGeom prst="rect">
            <a:avLst/>
          </a:prstGeom>
          <a:noFill/>
        </p:spPr>
        <p:txBody>
          <a:bodyPr wrap="square" rtlCol="0">
            <a:noAutofit/>
          </a:bodyPr>
          <a:lstStyle/>
          <a:p>
            <a:pPr algn="ctr">
              <a:lnSpc>
                <a:spcPct val="150000"/>
              </a:lnSpc>
            </a:pPr>
            <a:r>
              <a:rPr kumimoji="1" lang="ja-JP" altLang="en-US" sz="2600" dirty="0">
                <a:latin typeface="+mn-ea"/>
                <a:ea typeface="+mn-ea"/>
              </a:rPr>
              <a:t>それぞれに</a:t>
            </a:r>
            <a:r>
              <a:rPr kumimoji="1" lang="en-US" altLang="ja-JP" sz="2600" dirty="0">
                <a:latin typeface="+mn-ea"/>
                <a:ea typeface="+mn-ea"/>
              </a:rPr>
              <a:t/>
            </a:r>
            <a:br>
              <a:rPr kumimoji="1" lang="en-US" altLang="ja-JP" sz="2600" dirty="0">
                <a:latin typeface="+mn-ea"/>
                <a:ea typeface="+mn-ea"/>
              </a:rPr>
            </a:br>
            <a:r>
              <a:rPr kumimoji="1" lang="ja-JP" altLang="en-US" sz="2600" dirty="0">
                <a:latin typeface="+mn-ea"/>
                <a:ea typeface="+mn-ea"/>
              </a:rPr>
              <a:t>　</a:t>
            </a:r>
            <a:r>
              <a:rPr lang="ja-JP" altLang="en-US" sz="2600" dirty="0">
                <a:latin typeface="+mn-ea"/>
                <a:ea typeface="+mn-ea"/>
              </a:rPr>
              <a:t>考えていることは異なりますが、</a:t>
            </a:r>
            <a:r>
              <a:rPr lang="en-US" altLang="ja-JP" sz="2600" dirty="0">
                <a:latin typeface="+mn-ea"/>
                <a:ea typeface="+mn-ea"/>
              </a:rPr>
              <a:t/>
            </a:r>
            <a:br>
              <a:rPr lang="en-US" altLang="ja-JP" sz="2600" dirty="0">
                <a:latin typeface="+mn-ea"/>
                <a:ea typeface="+mn-ea"/>
              </a:rPr>
            </a:br>
            <a:r>
              <a:rPr lang="ja-JP" altLang="en-US" sz="2600" dirty="0">
                <a:latin typeface="+mn-ea"/>
                <a:ea typeface="+mn-ea"/>
              </a:rPr>
              <a:t>　</a:t>
            </a:r>
            <a:r>
              <a:rPr kumimoji="1" lang="ja-JP" altLang="en-US" sz="2600" dirty="0">
                <a:latin typeface="+mn-ea"/>
                <a:ea typeface="+mn-ea"/>
              </a:rPr>
              <a:t>日本の将来を真剣に考えています。</a:t>
            </a:r>
          </a:p>
        </p:txBody>
      </p:sp>
      <p:sp>
        <p:nvSpPr>
          <p:cNvPr id="22" name="楕円 21">
            <a:extLst>
              <a:ext uri="{FF2B5EF4-FFF2-40B4-BE49-F238E27FC236}">
                <a16:creationId xmlns:a16="http://schemas.microsoft.com/office/drawing/2014/main" id="{EF4E1FA9-EC52-4758-9ACC-CA412DB34DF4}"/>
              </a:ext>
            </a:extLst>
          </p:cNvPr>
          <p:cNvSpPr/>
          <p:nvPr/>
        </p:nvSpPr>
        <p:spPr>
          <a:xfrm>
            <a:off x="7209464" y="2924944"/>
            <a:ext cx="1440160" cy="165618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2214294-38B4-4550-9570-326B8D8897D2}"/>
              </a:ext>
            </a:extLst>
          </p:cNvPr>
          <p:cNvSpPr/>
          <p:nvPr/>
        </p:nvSpPr>
        <p:spPr>
          <a:xfrm>
            <a:off x="494376" y="2924944"/>
            <a:ext cx="1440160" cy="1656184"/>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1238E2F2-C6AD-4F87-B116-5DF686B9CB18}"/>
              </a:ext>
            </a:extLst>
          </p:cNvPr>
          <p:cNvSpPr>
            <a:spLocks noGrp="1"/>
          </p:cNvSpPr>
          <p:nvPr>
            <p:ph type="body" sz="quarter" idx="13"/>
          </p:nvPr>
        </p:nvSpPr>
        <p:spPr/>
        <p:txBody>
          <a:bodyPr/>
          <a:lstStyle/>
          <a:p>
            <a:r>
              <a:rPr kumimoji="1" lang="ja-JP" altLang="en-US" dirty="0"/>
              <a:t>選挙を行います</a:t>
            </a:r>
          </a:p>
        </p:txBody>
      </p:sp>
      <p:sp>
        <p:nvSpPr>
          <p:cNvPr id="14" name="テキスト ボックス 13">
            <a:extLst>
              <a:ext uri="{FF2B5EF4-FFF2-40B4-BE49-F238E27FC236}">
                <a16:creationId xmlns:a16="http://schemas.microsoft.com/office/drawing/2014/main" id="{562CE3C2-F40F-477D-B763-4232D784C890}"/>
              </a:ext>
            </a:extLst>
          </p:cNvPr>
          <p:cNvSpPr txBox="1"/>
          <p:nvPr/>
        </p:nvSpPr>
        <p:spPr>
          <a:xfrm>
            <a:off x="252000" y="1556912"/>
            <a:ext cx="8640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　候補者は２人です。</a:t>
            </a:r>
          </a:p>
        </p:txBody>
      </p:sp>
      <p:sp>
        <p:nvSpPr>
          <p:cNvPr id="15" name="正方形/長方形 14">
            <a:extLst>
              <a:ext uri="{FF2B5EF4-FFF2-40B4-BE49-F238E27FC236}">
                <a16:creationId xmlns:a16="http://schemas.microsoft.com/office/drawing/2014/main" id="{71F87AB9-DE09-42AE-8093-5CBE2FAAE4C6}"/>
              </a:ext>
            </a:extLst>
          </p:cNvPr>
          <p:cNvSpPr/>
          <p:nvPr/>
        </p:nvSpPr>
        <p:spPr>
          <a:xfrm>
            <a:off x="0" y="2312888"/>
            <a:ext cx="6300000" cy="10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Picture 2">
            <a:extLst>
              <a:ext uri="{FF2B5EF4-FFF2-40B4-BE49-F238E27FC236}">
                <a16:creationId xmlns:a16="http://schemas.microsoft.com/office/drawing/2014/main" id="{220BEBA1-6920-4D83-8FEF-BE044803567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27087" y="2754107"/>
            <a:ext cx="120491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D89F8501-3844-4844-9BBF-B4496D2EB89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2000" y="2754107"/>
            <a:ext cx="1204913"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A6827B8-2F94-4C34-A2E9-503BF68F96B8}"/>
              </a:ext>
            </a:extLst>
          </p:cNvPr>
          <p:cNvSpPr txBox="1"/>
          <p:nvPr/>
        </p:nvSpPr>
        <p:spPr>
          <a:xfrm>
            <a:off x="0" y="5802407"/>
            <a:ext cx="9144000" cy="720000"/>
          </a:xfrm>
          <a:prstGeom prst="rect">
            <a:avLst/>
          </a:prstGeom>
          <a:solidFill>
            <a:schemeClr val="accent2">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　候補者の意見を聴いてみましょう。</a:t>
            </a:r>
          </a:p>
        </p:txBody>
      </p:sp>
      <p:sp>
        <p:nvSpPr>
          <p:cNvPr id="19" name="テキスト ボックス 18">
            <a:extLst>
              <a:ext uri="{FF2B5EF4-FFF2-40B4-BE49-F238E27FC236}">
                <a16:creationId xmlns:a16="http://schemas.microsoft.com/office/drawing/2014/main" id="{6465C888-7284-4719-8E26-C09B0F06331D}"/>
              </a:ext>
            </a:extLst>
          </p:cNvPr>
          <p:cNvSpPr txBox="1"/>
          <p:nvPr/>
        </p:nvSpPr>
        <p:spPr>
          <a:xfrm>
            <a:off x="0" y="5082407"/>
            <a:ext cx="9144000" cy="720000"/>
          </a:xfrm>
          <a:prstGeom prst="rect">
            <a:avLst/>
          </a:prstGeom>
          <a:solidFill>
            <a:schemeClr val="accent2">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　誰に投票しますか？</a:t>
            </a:r>
          </a:p>
        </p:txBody>
      </p:sp>
    </p:spTree>
    <p:extLst>
      <p:ext uri="{BB962C8B-B14F-4D97-AF65-F5344CB8AC3E}">
        <p14:creationId xmlns:p14="http://schemas.microsoft.com/office/powerpoint/2010/main" val="10813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C57EB67-DB7B-44F7-98E5-86F3569835DF}"/>
              </a:ext>
            </a:extLst>
          </p:cNvPr>
          <p:cNvSpPr>
            <a:spLocks noGrp="1"/>
          </p:cNvSpPr>
          <p:nvPr>
            <p:ph type="body" sz="quarter" idx="13"/>
          </p:nvPr>
        </p:nvSpPr>
        <p:spPr/>
        <p:txBody>
          <a:bodyPr/>
          <a:lstStyle/>
          <a:p>
            <a:r>
              <a:rPr kumimoji="1" lang="ja-JP" altLang="en-US" dirty="0"/>
              <a:t>２人の候補者の主張</a:t>
            </a:r>
          </a:p>
        </p:txBody>
      </p:sp>
      <p:graphicFrame>
        <p:nvGraphicFramePr>
          <p:cNvPr id="3" name="表 8">
            <a:extLst>
              <a:ext uri="{FF2B5EF4-FFF2-40B4-BE49-F238E27FC236}">
                <a16:creationId xmlns:a16="http://schemas.microsoft.com/office/drawing/2014/main" id="{8973061F-4339-40A7-AC22-26A924477984}"/>
              </a:ext>
            </a:extLst>
          </p:cNvPr>
          <p:cNvGraphicFramePr>
            <a:graphicFrameLocks noGrp="1"/>
          </p:cNvGraphicFramePr>
          <p:nvPr>
            <p:extLst>
              <p:ext uri="{D42A27DB-BD31-4B8C-83A1-F6EECF244321}">
                <p14:modId xmlns:p14="http://schemas.microsoft.com/office/powerpoint/2010/main" val="3461991556"/>
              </p:ext>
            </p:extLst>
          </p:nvPr>
        </p:nvGraphicFramePr>
        <p:xfrm>
          <a:off x="360000" y="1439717"/>
          <a:ext cx="8424320" cy="5040000"/>
        </p:xfrm>
        <a:graphic>
          <a:graphicData uri="http://schemas.openxmlformats.org/drawingml/2006/table">
            <a:tbl>
              <a:tblPr firstRow="1" bandRow="1">
                <a:tableStyleId>{5C22544A-7EE6-4342-B048-85BDC9FD1C3A}</a:tableStyleId>
              </a:tblPr>
              <a:tblGrid>
                <a:gridCol w="1332000">
                  <a:extLst>
                    <a:ext uri="{9D8B030D-6E8A-4147-A177-3AD203B41FA5}">
                      <a16:colId xmlns:a16="http://schemas.microsoft.com/office/drawing/2014/main" val="740206759"/>
                    </a:ext>
                  </a:extLst>
                </a:gridCol>
                <a:gridCol w="3546160">
                  <a:extLst>
                    <a:ext uri="{9D8B030D-6E8A-4147-A177-3AD203B41FA5}">
                      <a16:colId xmlns:a16="http://schemas.microsoft.com/office/drawing/2014/main" val="2830784414"/>
                    </a:ext>
                  </a:extLst>
                </a:gridCol>
                <a:gridCol w="3546160">
                  <a:extLst>
                    <a:ext uri="{9D8B030D-6E8A-4147-A177-3AD203B41FA5}">
                      <a16:colId xmlns:a16="http://schemas.microsoft.com/office/drawing/2014/main" val="379484967"/>
                    </a:ext>
                  </a:extLst>
                </a:gridCol>
              </a:tblGrid>
              <a:tr h="900000">
                <a:tc>
                  <a:txBody>
                    <a:bodyPr/>
                    <a:lstStyle/>
                    <a:p>
                      <a:pPr algn="ctr"/>
                      <a:r>
                        <a:rPr kumimoji="1" lang="ja-JP" altLang="en-US" sz="1800" b="0" i="0" baseline="0" dirty="0">
                          <a:solidFill>
                            <a:schemeClr val="tx1"/>
                          </a:solidFill>
                          <a:latin typeface="游ゴシック" panose="020B0400000000000000" pitchFamily="50" charset="-128"/>
                          <a:ea typeface="游ゴシック" panose="020B0400000000000000" pitchFamily="50" charset="-128"/>
                        </a:rPr>
                        <a:t>党と</a:t>
                      </a:r>
                      <a:r>
                        <a:rPr kumimoji="1" lang="en-US" altLang="ja-JP" sz="1800" b="0" i="0" baseline="0" dirty="0">
                          <a:solidFill>
                            <a:schemeClr val="tx1"/>
                          </a:solidFill>
                          <a:latin typeface="游ゴシック" panose="020B0400000000000000" pitchFamily="50" charset="-128"/>
                          <a:ea typeface="游ゴシック" panose="020B0400000000000000" pitchFamily="50" charset="-128"/>
                        </a:rPr>
                        <a:t/>
                      </a:r>
                      <a:br>
                        <a:rPr kumimoji="1" lang="en-US" altLang="ja-JP" sz="1800" b="0" i="0" baseline="0" dirty="0">
                          <a:solidFill>
                            <a:schemeClr val="tx1"/>
                          </a:solidFill>
                          <a:latin typeface="游ゴシック" panose="020B0400000000000000" pitchFamily="50" charset="-128"/>
                          <a:ea typeface="游ゴシック" panose="020B0400000000000000" pitchFamily="50" charset="-128"/>
                        </a:rPr>
                      </a:br>
                      <a:r>
                        <a:rPr kumimoji="1" lang="ja-JP" altLang="en-US" sz="1800" b="0" i="0" baseline="0" dirty="0">
                          <a:solidFill>
                            <a:schemeClr val="tx1"/>
                          </a:solidFill>
                          <a:latin typeface="游ゴシック" panose="020B0400000000000000" pitchFamily="50" charset="-128"/>
                          <a:ea typeface="游ゴシック" panose="020B0400000000000000" pitchFamily="50" charset="-128"/>
                        </a:rPr>
                        <a:t>候補者名</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kumimoji="1" lang="ja-JP" altLang="en-US" sz="2400" b="0" i="0" baseline="0" dirty="0">
                          <a:solidFill>
                            <a:schemeClr val="tx1"/>
                          </a:solidFill>
                          <a:latin typeface="游ゴシック" panose="020B0400000000000000" pitchFamily="50" charset="-128"/>
                          <a:ea typeface="+mn-ea"/>
                        </a:rPr>
                        <a:t>責任党 </a:t>
                      </a:r>
                      <a:r>
                        <a:rPr kumimoji="1" lang="ja-JP" altLang="en-US" sz="1800" b="0" i="0" baseline="0" dirty="0">
                          <a:solidFill>
                            <a:schemeClr val="tx1"/>
                          </a:solidFill>
                          <a:latin typeface="游ゴシック" panose="020B0400000000000000" pitchFamily="50" charset="-128"/>
                          <a:ea typeface="+mn-ea"/>
                        </a:rPr>
                        <a:t>〇〇さん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2400" b="0" i="0" baseline="0" dirty="0">
                          <a:solidFill>
                            <a:schemeClr val="tx1"/>
                          </a:solidFill>
                          <a:latin typeface="游ゴシック" panose="020B0400000000000000" pitchFamily="50" charset="-128"/>
                          <a:ea typeface="+mn-ea"/>
                        </a:rPr>
                        <a:t>充実党 </a:t>
                      </a:r>
                      <a:r>
                        <a:rPr kumimoji="1" lang="ja-JP" altLang="en-US" sz="1800" b="0" i="0" baseline="0" dirty="0">
                          <a:solidFill>
                            <a:schemeClr val="tx1"/>
                          </a:solidFill>
                          <a:latin typeface="游ゴシック" panose="020B0400000000000000" pitchFamily="50" charset="-128"/>
                          <a:ea typeface="+mn-ea"/>
                        </a:rPr>
                        <a:t>△△さん</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68768034"/>
                  </a:ext>
                </a:extLst>
              </a:tr>
              <a:tr h="900000">
                <a:tc>
                  <a:txBody>
                    <a:bodyPr/>
                    <a:lstStyle/>
                    <a:p>
                      <a:pPr algn="ctr"/>
                      <a:r>
                        <a:rPr kumimoji="1" lang="ja-JP" altLang="en-US" sz="1800" b="0" i="0" baseline="0" dirty="0">
                          <a:solidFill>
                            <a:schemeClr val="tx1"/>
                          </a:solidFill>
                          <a:latin typeface="游ゴシック" panose="020B0400000000000000" pitchFamily="50" charset="-128"/>
                          <a:ea typeface="+mn-ea"/>
                        </a:rPr>
                        <a:t>目指す社会</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kumimoji="1" lang="ja-JP" altLang="en-US" sz="2000" b="0" i="0" baseline="0" dirty="0">
                          <a:solidFill>
                            <a:schemeClr val="tx1"/>
                          </a:solidFill>
                          <a:latin typeface="游ゴシック" panose="020B0400000000000000" pitchFamily="50" charset="-128"/>
                          <a:ea typeface="+mn-ea"/>
                        </a:rPr>
                        <a:t>自分の生活は</a:t>
                      </a:r>
                      <a:r>
                        <a:rPr kumimoji="1" lang="en-US" altLang="ja-JP" sz="2000" b="0" i="0" baseline="0" dirty="0">
                          <a:solidFill>
                            <a:schemeClr val="tx1"/>
                          </a:solidFill>
                          <a:latin typeface="游ゴシック" panose="020B0400000000000000" pitchFamily="50" charset="-128"/>
                          <a:ea typeface="+mn-ea"/>
                        </a:rPr>
                        <a:t/>
                      </a:r>
                      <a:br>
                        <a:rPr kumimoji="1" lang="en-US" altLang="ja-JP" sz="2000" b="0" i="0" baseline="0" dirty="0">
                          <a:solidFill>
                            <a:schemeClr val="tx1"/>
                          </a:solidFill>
                          <a:latin typeface="游ゴシック" panose="020B0400000000000000" pitchFamily="50" charset="-128"/>
                          <a:ea typeface="+mn-ea"/>
                        </a:rPr>
                      </a:br>
                      <a:r>
                        <a:rPr kumimoji="1" lang="ja-JP" altLang="en-US" sz="2000" b="0" i="0" baseline="0" dirty="0">
                          <a:solidFill>
                            <a:schemeClr val="tx1"/>
                          </a:solidFill>
                          <a:latin typeface="游ゴシック" panose="020B0400000000000000" pitchFamily="50" charset="-128"/>
                          <a:ea typeface="+mn-ea"/>
                        </a:rPr>
                        <a:t>自分で守る社会</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EEF5FB"/>
                    </a:solidFill>
                  </a:tcPr>
                </a:tc>
                <a:tc>
                  <a:txBody>
                    <a:bodyPr/>
                    <a:lstStyle/>
                    <a:p>
                      <a:pPr algn="ctr"/>
                      <a:r>
                        <a:rPr kumimoji="1" lang="ja-JP" altLang="en-US" sz="2000" b="0" i="0" baseline="0" dirty="0">
                          <a:solidFill>
                            <a:schemeClr val="tx1"/>
                          </a:solidFill>
                          <a:latin typeface="游ゴシック" panose="020B0400000000000000" pitchFamily="50" charset="-128"/>
                          <a:ea typeface="+mn-ea"/>
                        </a:rPr>
                        <a:t>　少子化対策、</a:t>
                      </a:r>
                      <a:r>
                        <a:rPr kumimoji="1" lang="en-US" altLang="ja-JP" sz="2000" b="0" i="0" baseline="0" dirty="0">
                          <a:solidFill>
                            <a:schemeClr val="tx1"/>
                          </a:solidFill>
                          <a:latin typeface="游ゴシック" panose="020B0400000000000000" pitchFamily="50" charset="-128"/>
                          <a:ea typeface="+mn-ea"/>
                        </a:rPr>
                        <a:t/>
                      </a:r>
                      <a:br>
                        <a:rPr kumimoji="1" lang="en-US" altLang="ja-JP" sz="2000" b="0" i="0" baseline="0" dirty="0">
                          <a:solidFill>
                            <a:schemeClr val="tx1"/>
                          </a:solidFill>
                          <a:latin typeface="游ゴシック" panose="020B0400000000000000" pitchFamily="50" charset="-128"/>
                          <a:ea typeface="+mn-ea"/>
                        </a:rPr>
                      </a:br>
                      <a:r>
                        <a:rPr kumimoji="1" lang="ja-JP" altLang="en-US" sz="2000" b="0" i="0" baseline="0" dirty="0">
                          <a:solidFill>
                            <a:schemeClr val="tx1"/>
                          </a:solidFill>
                          <a:latin typeface="游ゴシック" panose="020B0400000000000000" pitchFamily="50" charset="-128"/>
                          <a:ea typeface="+mn-ea"/>
                        </a:rPr>
                        <a:t>子育て支援の充実</a:t>
                      </a:r>
                    </a:p>
                  </a:txBody>
                  <a:tcPr marL="0" marR="720000"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FF8E5"/>
                    </a:solidFill>
                  </a:tcPr>
                </a:tc>
                <a:extLst>
                  <a:ext uri="{0D108BD9-81ED-4DB2-BD59-A6C34878D82A}">
                    <a16:rowId xmlns:a16="http://schemas.microsoft.com/office/drawing/2014/main" val="7740323"/>
                  </a:ext>
                </a:extLst>
              </a:tr>
              <a:tr h="2340000">
                <a:tc>
                  <a:txBody>
                    <a:bodyPr/>
                    <a:lstStyle/>
                    <a:p>
                      <a:pPr algn="ctr"/>
                      <a:r>
                        <a:rPr kumimoji="1" lang="ja-JP" altLang="en-US" sz="1800" b="0" i="0" baseline="0" dirty="0">
                          <a:solidFill>
                            <a:schemeClr val="tx1"/>
                          </a:solidFill>
                          <a:latin typeface="游ゴシック" panose="020B0400000000000000" pitchFamily="50" charset="-128"/>
                          <a:ea typeface="+mn-ea"/>
                        </a:rPr>
                        <a:t>公約</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spcAft>
                          <a:spcPts val="0"/>
                        </a:spcAft>
                      </a:pPr>
                      <a:r>
                        <a:rPr kumimoji="1" lang="ja-JP" altLang="en-US" sz="1800" b="0" i="0" baseline="0" dirty="0">
                          <a:solidFill>
                            <a:schemeClr val="tx1"/>
                          </a:solidFill>
                          <a:latin typeface="游ゴシック" panose="020B0400000000000000" pitchFamily="50" charset="-128"/>
                          <a:ea typeface="+mn-ea"/>
                        </a:rPr>
                        <a:t>国債残高ゼロを</a:t>
                      </a:r>
                      <a:r>
                        <a:rPr kumimoji="1" lang="en-US" altLang="ja-JP" sz="1800" b="0" i="0" baseline="0" dirty="0">
                          <a:solidFill>
                            <a:schemeClr val="tx1"/>
                          </a:solidFill>
                          <a:latin typeface="游ゴシック" panose="020B0400000000000000" pitchFamily="50" charset="-128"/>
                          <a:ea typeface="+mn-ea"/>
                        </a:rPr>
                        <a:t/>
                      </a:r>
                      <a:br>
                        <a:rPr kumimoji="1" lang="en-US" altLang="ja-JP" sz="1800" b="0" i="0" baseline="0" dirty="0">
                          <a:solidFill>
                            <a:schemeClr val="tx1"/>
                          </a:solidFill>
                          <a:latin typeface="游ゴシック" panose="020B0400000000000000" pitchFamily="50" charset="-128"/>
                          <a:ea typeface="+mn-ea"/>
                        </a:rPr>
                      </a:br>
                      <a:r>
                        <a:rPr kumimoji="1" lang="ja-JP" altLang="en-US" sz="1800" b="0" i="0" baseline="0" dirty="0">
                          <a:solidFill>
                            <a:schemeClr val="tx1"/>
                          </a:solidFill>
                          <a:latin typeface="游ゴシック" panose="020B0400000000000000" pitchFamily="50" charset="-128"/>
                          <a:ea typeface="+mn-ea"/>
                        </a:rPr>
                        <a:t>目指します。</a:t>
                      </a:r>
                      <a:endParaRPr kumimoji="1" lang="en-US" altLang="ja-JP" sz="1800" b="0" i="0" baseline="0" dirty="0">
                        <a:solidFill>
                          <a:schemeClr val="tx1"/>
                        </a:solidFill>
                        <a:latin typeface="游ゴシック" panose="020B0400000000000000" pitchFamily="50" charset="-128"/>
                        <a:ea typeface="+mn-ea"/>
                      </a:endParaRPr>
                    </a:p>
                    <a:p>
                      <a:pPr algn="ctr">
                        <a:spcAft>
                          <a:spcPts val="0"/>
                        </a:spcAft>
                      </a:pPr>
                      <a:endParaRPr kumimoji="1" lang="en-US" altLang="ja-JP" sz="1800" b="0" i="0" baseline="0" dirty="0">
                        <a:solidFill>
                          <a:schemeClr val="tx1"/>
                        </a:solidFill>
                        <a:latin typeface="游ゴシック" panose="020B0400000000000000" pitchFamily="50" charset="-128"/>
                        <a:ea typeface="+mn-ea"/>
                      </a:endParaRPr>
                    </a:p>
                    <a:p>
                      <a:pPr algn="ctr"/>
                      <a:r>
                        <a:rPr kumimoji="1" lang="ja-JP" altLang="en-US" sz="1800" b="0" i="0" baseline="0" dirty="0">
                          <a:solidFill>
                            <a:schemeClr val="tx1"/>
                          </a:solidFill>
                          <a:latin typeface="游ゴシック" panose="020B0400000000000000" pitchFamily="50" charset="-128"/>
                          <a:ea typeface="+mn-ea"/>
                        </a:rPr>
                        <a:t>政府の歳出を減らします。</a:t>
                      </a:r>
                    </a:p>
                    <a:p>
                      <a:pPr algn="ctr"/>
                      <a:endParaRPr kumimoji="1" lang="ja-JP" altLang="en-US" sz="1800" b="0" i="0" baseline="0" dirty="0">
                        <a:solidFill>
                          <a:schemeClr val="tx1"/>
                        </a:solidFill>
                        <a:latin typeface="游ゴシック" panose="020B0400000000000000" pitchFamily="50" charset="-128"/>
                        <a:ea typeface="+mn-ea"/>
                      </a:endParaRPr>
                    </a:p>
                    <a:p>
                      <a:pPr algn="ctr"/>
                      <a:r>
                        <a:rPr kumimoji="1" lang="ja-JP" altLang="en-US" sz="1800" b="0" i="0" baseline="0" dirty="0">
                          <a:solidFill>
                            <a:schemeClr val="tx1"/>
                          </a:solidFill>
                          <a:latin typeface="游ゴシック" panose="020B0400000000000000" pitchFamily="50" charset="-128"/>
                          <a:ea typeface="+mn-ea"/>
                        </a:rPr>
                        <a:t>具体的に病院の負担を</a:t>
                      </a:r>
                      <a:r>
                        <a:rPr kumimoji="1" lang="en-US" altLang="ja-JP" sz="1800" b="0" i="0" baseline="0" dirty="0">
                          <a:solidFill>
                            <a:schemeClr val="tx1"/>
                          </a:solidFill>
                          <a:latin typeface="游ゴシック" panose="020B0400000000000000" pitchFamily="50" charset="-128"/>
                          <a:ea typeface="+mn-ea"/>
                        </a:rPr>
                        <a:t/>
                      </a:r>
                      <a:br>
                        <a:rPr kumimoji="1" lang="en-US" altLang="ja-JP" sz="1800" b="0" i="0" baseline="0" dirty="0">
                          <a:solidFill>
                            <a:schemeClr val="tx1"/>
                          </a:solidFill>
                          <a:latin typeface="游ゴシック" panose="020B0400000000000000" pitchFamily="50" charset="-128"/>
                          <a:ea typeface="+mn-ea"/>
                        </a:rPr>
                      </a:br>
                      <a:r>
                        <a:rPr kumimoji="1" lang="ja-JP" altLang="en-US" sz="1800" b="0" i="0" baseline="0" dirty="0">
                          <a:solidFill>
                            <a:schemeClr val="tx1"/>
                          </a:solidFill>
                          <a:latin typeface="游ゴシック" panose="020B0400000000000000" pitchFamily="50" charset="-128"/>
                          <a:ea typeface="+mn-ea"/>
                        </a:rPr>
                        <a:t>全額自己負担にします。</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EEF5FB"/>
                    </a:solidFill>
                  </a:tcPr>
                </a:tc>
                <a:tc>
                  <a:txBody>
                    <a:bodyPr/>
                    <a:lstStyle/>
                    <a:p>
                      <a:pPr algn="ctr">
                        <a:spcAft>
                          <a:spcPts val="0"/>
                        </a:spcAft>
                      </a:pPr>
                      <a:r>
                        <a:rPr kumimoji="1" lang="ja-JP" altLang="en-US" sz="1800" b="0" i="0" baseline="0" dirty="0">
                          <a:solidFill>
                            <a:schemeClr val="tx1"/>
                          </a:solidFill>
                          <a:latin typeface="游ゴシック" panose="020B0400000000000000" pitchFamily="50" charset="-128"/>
                          <a:ea typeface="+mn-ea"/>
                        </a:rPr>
                        <a:t>安心して子育てできる社会を</a:t>
                      </a:r>
                      <a:r>
                        <a:rPr kumimoji="1" lang="en-US" altLang="ja-JP" sz="1800" b="0" i="0" baseline="0" dirty="0">
                          <a:solidFill>
                            <a:schemeClr val="tx1"/>
                          </a:solidFill>
                          <a:latin typeface="游ゴシック" panose="020B0400000000000000" pitchFamily="50" charset="-128"/>
                          <a:ea typeface="+mn-ea"/>
                        </a:rPr>
                        <a:t/>
                      </a:r>
                      <a:br>
                        <a:rPr kumimoji="1" lang="en-US" altLang="ja-JP" sz="1800" b="0" i="0" baseline="0" dirty="0">
                          <a:solidFill>
                            <a:schemeClr val="tx1"/>
                          </a:solidFill>
                          <a:latin typeface="游ゴシック" panose="020B0400000000000000" pitchFamily="50" charset="-128"/>
                          <a:ea typeface="+mn-ea"/>
                        </a:rPr>
                      </a:br>
                      <a:r>
                        <a:rPr kumimoji="1" lang="ja-JP" altLang="en-US" sz="1800" b="0" i="0" baseline="0" dirty="0">
                          <a:solidFill>
                            <a:schemeClr val="tx1"/>
                          </a:solidFill>
                          <a:latin typeface="游ゴシック" panose="020B0400000000000000" pitchFamily="50" charset="-128"/>
                          <a:ea typeface="+mn-ea"/>
                        </a:rPr>
                        <a:t>目指します。</a:t>
                      </a:r>
                      <a:endParaRPr kumimoji="1" lang="en-US" altLang="ja-JP" sz="1800" b="0" i="0" baseline="0" dirty="0">
                        <a:solidFill>
                          <a:schemeClr val="tx1"/>
                        </a:solidFill>
                        <a:latin typeface="游ゴシック" panose="020B0400000000000000" pitchFamily="50" charset="-128"/>
                        <a:ea typeface="+mn-ea"/>
                      </a:endParaRPr>
                    </a:p>
                    <a:p>
                      <a:pPr algn="ctr">
                        <a:spcAft>
                          <a:spcPts val="0"/>
                        </a:spcAft>
                      </a:pPr>
                      <a:endParaRPr kumimoji="1" lang="en-US" altLang="ja-JP" sz="1800" b="0" i="0" baseline="0" dirty="0">
                        <a:solidFill>
                          <a:schemeClr val="tx1"/>
                        </a:solidFill>
                        <a:latin typeface="游ゴシック" panose="020B0400000000000000" pitchFamily="50" charset="-128"/>
                        <a:ea typeface="+mn-ea"/>
                      </a:endParaRPr>
                    </a:p>
                    <a:p>
                      <a:pPr algn="ctr"/>
                      <a:r>
                        <a:rPr kumimoji="1" lang="ja-JP" altLang="en-US" sz="1800" b="0" i="0" baseline="0" dirty="0">
                          <a:solidFill>
                            <a:schemeClr val="tx1"/>
                          </a:solidFill>
                          <a:latin typeface="游ゴシック" panose="020B0400000000000000" pitchFamily="50" charset="-128"/>
                          <a:ea typeface="+mn-ea"/>
                        </a:rPr>
                        <a:t>教育に力を入れます。</a:t>
                      </a:r>
                    </a:p>
                    <a:p>
                      <a:pPr algn="ctr"/>
                      <a:endParaRPr kumimoji="1" lang="ja-JP" altLang="en-US" sz="1800" b="0" i="0" baseline="0" dirty="0">
                        <a:solidFill>
                          <a:schemeClr val="tx1"/>
                        </a:solidFill>
                        <a:latin typeface="游ゴシック" panose="020B0400000000000000" pitchFamily="50" charset="-128"/>
                        <a:ea typeface="+mn-ea"/>
                      </a:endParaRPr>
                    </a:p>
                    <a:p>
                      <a:pPr algn="ctr"/>
                      <a:r>
                        <a:rPr kumimoji="1" lang="ja-JP" altLang="en-US" sz="1800" b="0" i="0" baseline="0" dirty="0">
                          <a:solidFill>
                            <a:schemeClr val="tx1"/>
                          </a:solidFill>
                          <a:latin typeface="游ゴシック" panose="020B0400000000000000" pitchFamily="50" charset="-128"/>
                          <a:ea typeface="+mn-ea"/>
                        </a:rPr>
                        <a:t>具体的に教育費と病院代は</a:t>
                      </a:r>
                      <a:endParaRPr kumimoji="1" lang="en-US" altLang="ja-JP" sz="1800" b="0" i="0" baseline="0" dirty="0">
                        <a:solidFill>
                          <a:schemeClr val="tx1"/>
                        </a:solidFill>
                        <a:latin typeface="游ゴシック" panose="020B0400000000000000" pitchFamily="50" charset="-128"/>
                        <a:ea typeface="+mn-ea"/>
                      </a:endParaRPr>
                    </a:p>
                    <a:p>
                      <a:pPr algn="ctr"/>
                      <a:r>
                        <a:rPr kumimoji="1" lang="ja-JP" altLang="en-US" sz="1800" b="0" i="0" baseline="0" dirty="0">
                          <a:solidFill>
                            <a:schemeClr val="tx1"/>
                          </a:solidFill>
                          <a:latin typeface="游ゴシック" panose="020B0400000000000000" pitchFamily="50" charset="-128"/>
                          <a:ea typeface="+mn-ea"/>
                        </a:rPr>
                        <a:t>税金で賄います。</a:t>
                      </a:r>
                      <a:endParaRPr kumimoji="1" lang="ja-JP" altLang="en-US" sz="1800" b="0" i="0" baseline="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FF8E5"/>
                    </a:solidFill>
                  </a:tcPr>
                </a:tc>
                <a:extLst>
                  <a:ext uri="{0D108BD9-81ED-4DB2-BD59-A6C34878D82A}">
                    <a16:rowId xmlns:a16="http://schemas.microsoft.com/office/drawing/2014/main" val="3430366580"/>
                  </a:ext>
                </a:extLst>
              </a:tr>
              <a:tr h="900000">
                <a:tc>
                  <a:txBody>
                    <a:bodyPr/>
                    <a:lstStyle/>
                    <a:p>
                      <a:pPr algn="ctr"/>
                      <a:r>
                        <a:rPr kumimoji="1" lang="ja-JP" altLang="en-US" sz="1800" b="0" i="0" baseline="0" dirty="0">
                          <a:solidFill>
                            <a:schemeClr val="tx1"/>
                          </a:solidFill>
                          <a:latin typeface="游ゴシック" panose="020B0400000000000000" pitchFamily="50" charset="-128"/>
                          <a:ea typeface="+mn-ea"/>
                        </a:rPr>
                        <a:t>財源</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tc>
                  <a:txBody>
                    <a:bodyPr/>
                    <a:lstStyle/>
                    <a:p>
                      <a:pPr algn="ctr"/>
                      <a:r>
                        <a:rPr kumimoji="1" lang="ja-JP" altLang="en-US" sz="1800" b="0" i="0" baseline="0" dirty="0">
                          <a:solidFill>
                            <a:schemeClr val="tx1"/>
                          </a:solidFill>
                          <a:latin typeface="游ゴシック" panose="020B0400000000000000" pitchFamily="50" charset="-128"/>
                          <a:ea typeface="+mn-ea"/>
                        </a:rPr>
                        <a:t>消費税を</a:t>
                      </a:r>
                      <a:r>
                        <a:rPr kumimoji="1" lang="ja-JP" altLang="en-US" sz="2200" b="0" i="0" baseline="0" dirty="0">
                          <a:solidFill>
                            <a:schemeClr val="tx1"/>
                          </a:solidFill>
                          <a:latin typeface="游ゴシック" panose="020B0400000000000000" pitchFamily="50" charset="-128"/>
                          <a:ea typeface="+mn-ea"/>
                        </a:rPr>
                        <a:t>半分に減税</a:t>
                      </a:r>
                      <a:r>
                        <a:rPr kumimoji="1" lang="ja-JP" altLang="en-US" sz="1800" b="0" i="0" baseline="0" dirty="0">
                          <a:solidFill>
                            <a:schemeClr val="tx1"/>
                          </a:solidFill>
                          <a:latin typeface="游ゴシック" panose="020B0400000000000000" pitchFamily="50" charset="-128"/>
                          <a:ea typeface="+mn-ea"/>
                        </a:rPr>
                        <a:t>します。</a:t>
                      </a: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EEF5FB"/>
                    </a:solidFill>
                  </a:tcPr>
                </a:tc>
                <a:tc>
                  <a:txBody>
                    <a:bodyPr/>
                    <a:lstStyle/>
                    <a:p>
                      <a:pPr algn="ctr"/>
                      <a:r>
                        <a:rPr kumimoji="1" lang="ja-JP" altLang="en-US" sz="1800" b="0" i="0" baseline="0" dirty="0">
                          <a:solidFill>
                            <a:schemeClr val="tx1"/>
                          </a:solidFill>
                          <a:latin typeface="游ゴシック" panose="020B0400000000000000" pitchFamily="50" charset="-128"/>
                          <a:ea typeface="+mn-ea"/>
                        </a:rPr>
                        <a:t>消費税を</a:t>
                      </a:r>
                      <a:r>
                        <a:rPr kumimoji="1" lang="ja-JP" altLang="en-US" sz="2200" b="0" i="0" baseline="0" dirty="0">
                          <a:solidFill>
                            <a:schemeClr val="tx1"/>
                          </a:solidFill>
                          <a:latin typeface="游ゴシック" panose="020B0400000000000000" pitchFamily="50" charset="-128"/>
                          <a:ea typeface="+mn-ea"/>
                        </a:rPr>
                        <a:t>倍に増税</a:t>
                      </a:r>
                      <a:r>
                        <a:rPr kumimoji="1" lang="ja-JP" altLang="en-US" sz="1800" b="0" i="0" baseline="0" dirty="0">
                          <a:solidFill>
                            <a:schemeClr val="tx1"/>
                          </a:solidFill>
                          <a:latin typeface="游ゴシック" panose="020B0400000000000000" pitchFamily="50" charset="-128"/>
                          <a:ea typeface="+mn-ea"/>
                        </a:rPr>
                        <a:t>します。</a:t>
                      </a:r>
                      <a:endParaRPr kumimoji="1" lang="ja-JP" altLang="en-US" sz="1800" b="0" i="0" baseline="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solidFill>
                      <a:srgbClr val="FFF8E5"/>
                    </a:solidFill>
                  </a:tcPr>
                </a:tc>
                <a:extLst>
                  <a:ext uri="{0D108BD9-81ED-4DB2-BD59-A6C34878D82A}">
                    <a16:rowId xmlns:a16="http://schemas.microsoft.com/office/drawing/2014/main" val="3300141336"/>
                  </a:ext>
                </a:extLst>
              </a:tr>
            </a:tbl>
          </a:graphicData>
        </a:graphic>
      </p:graphicFrame>
      <p:pic>
        <p:nvPicPr>
          <p:cNvPr id="9" name="Picture 2">
            <a:extLst>
              <a:ext uri="{FF2B5EF4-FFF2-40B4-BE49-F238E27FC236}">
                <a16:creationId xmlns:a16="http://schemas.microsoft.com/office/drawing/2014/main" id="{FF7D87A6-13C3-4F36-A0BC-5ECA95FB0F8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723677" y="1556792"/>
            <a:ext cx="96393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8095043-5B86-4C37-8436-489C384B80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69287" y="1556792"/>
            <a:ext cx="96393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34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7C84C72C-BF90-4869-95A2-84BB6CA23407}"/>
              </a:ext>
            </a:extLst>
          </p:cNvPr>
          <p:cNvSpPr txBox="1"/>
          <p:nvPr/>
        </p:nvSpPr>
        <p:spPr>
          <a:xfrm>
            <a:off x="1512000" y="5081293"/>
            <a:ext cx="6120000" cy="648000"/>
          </a:xfrm>
          <a:prstGeom prst="rect">
            <a:avLst/>
          </a:prstGeom>
          <a:solidFill>
            <a:srgbClr val="FDEFE6"/>
          </a:solidFill>
        </p:spPr>
        <p:txBody>
          <a:bodyPr wrap="square" lIns="72000" tIns="36000" rIns="72000" bIns="0" rtlCol="0" anchor="ctr">
            <a:noAutofit/>
          </a:bodyPr>
          <a:lstStyle/>
          <a:p>
            <a:pPr algn="ctr"/>
            <a:r>
              <a:rPr lang="ja-JP" altLang="en-US" sz="2200" dirty="0">
                <a:latin typeface="游ゴシック" panose="020B0400000000000000" pitchFamily="50" charset="-128"/>
                <a:ea typeface="游ゴシック" panose="020B0400000000000000" pitchFamily="50" charset="-128"/>
              </a:rPr>
              <a:t>を目指していることに </a:t>
            </a:r>
            <a:r>
              <a:rPr kumimoji="1" lang="ja-JP" altLang="en-US" dirty="0">
                <a:latin typeface="游ゴシック" panose="020B0400000000000000" pitchFamily="50" charset="-128"/>
                <a:ea typeface="游ゴシック" panose="020B0400000000000000" pitchFamily="50" charset="-128"/>
              </a:rPr>
              <a:t>気づきましたか？</a:t>
            </a:r>
          </a:p>
        </p:txBody>
      </p:sp>
      <p:sp>
        <p:nvSpPr>
          <p:cNvPr id="2" name="テキスト プレースホルダー 1">
            <a:extLst>
              <a:ext uri="{FF2B5EF4-FFF2-40B4-BE49-F238E27FC236}">
                <a16:creationId xmlns:a16="http://schemas.microsoft.com/office/drawing/2014/main" id="{582A5573-B5A2-4B0A-A31B-CC087E42B03C}"/>
              </a:ext>
            </a:extLst>
          </p:cNvPr>
          <p:cNvSpPr>
            <a:spLocks noGrp="1"/>
          </p:cNvSpPr>
          <p:nvPr>
            <p:ph type="body" sz="quarter" idx="13"/>
          </p:nvPr>
        </p:nvSpPr>
        <p:spPr/>
        <p:txBody>
          <a:bodyPr/>
          <a:lstStyle/>
          <a:p>
            <a:r>
              <a:rPr kumimoji="1" lang="ja-JP" altLang="en-US" dirty="0"/>
              <a:t>　投票を行いましょう。</a:t>
            </a:r>
          </a:p>
        </p:txBody>
      </p:sp>
      <p:grpSp>
        <p:nvGrpSpPr>
          <p:cNvPr id="25" name="グループ化 24">
            <a:extLst>
              <a:ext uri="{FF2B5EF4-FFF2-40B4-BE49-F238E27FC236}">
                <a16:creationId xmlns:a16="http://schemas.microsoft.com/office/drawing/2014/main" id="{78F00490-69BD-4354-81B6-9888ECEC88DB}"/>
              </a:ext>
            </a:extLst>
          </p:cNvPr>
          <p:cNvGrpSpPr/>
          <p:nvPr/>
        </p:nvGrpSpPr>
        <p:grpSpPr>
          <a:xfrm>
            <a:off x="0" y="1268760"/>
            <a:ext cx="8784000" cy="720000"/>
            <a:chOff x="0" y="1547693"/>
            <a:chExt cx="8784000" cy="720000"/>
          </a:xfrm>
        </p:grpSpPr>
        <p:sp>
          <p:nvSpPr>
            <p:cNvPr id="12" name="テキスト ボックス 11">
              <a:extLst>
                <a:ext uri="{FF2B5EF4-FFF2-40B4-BE49-F238E27FC236}">
                  <a16:creationId xmlns:a16="http://schemas.microsoft.com/office/drawing/2014/main" id="{DB46EABE-86CC-4E50-BA14-EF8624CF14BF}"/>
                </a:ext>
              </a:extLst>
            </p:cNvPr>
            <p:cNvSpPr txBox="1"/>
            <p:nvPr/>
          </p:nvSpPr>
          <p:spPr>
            <a:xfrm>
              <a:off x="360000" y="1547693"/>
              <a:ext cx="8424000" cy="720000"/>
            </a:xfrm>
            <a:prstGeom prst="rect">
              <a:avLst/>
            </a:prstGeom>
            <a:noFill/>
            <a:ln w="3175">
              <a:noFill/>
            </a:ln>
          </p:spPr>
          <p:txBody>
            <a:bodyPr wrap="square" lIns="0" tIns="0" rIns="0" bIns="72000" rtlCol="0" anchor="b">
              <a:noAutofit/>
            </a:bodyPr>
            <a:lstStyle/>
            <a:p>
              <a:pPr lvl="0" defTabSz="457200" eaLnBrk="1" fontAlgn="auto" hangingPunct="1">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どちらの候補者を応援したいですか？</a:t>
              </a:r>
            </a:p>
          </p:txBody>
        </p:sp>
        <p:sp>
          <p:nvSpPr>
            <p:cNvPr id="13" name="正方形/長方形 12">
              <a:extLst>
                <a:ext uri="{FF2B5EF4-FFF2-40B4-BE49-F238E27FC236}">
                  <a16:creationId xmlns:a16="http://schemas.microsoft.com/office/drawing/2014/main" id="{37115946-3D0C-4347-AAA5-7747F811147C}"/>
                </a:ext>
              </a:extLst>
            </p:cNvPr>
            <p:cNvSpPr/>
            <p:nvPr/>
          </p:nvSpPr>
          <p:spPr>
            <a:xfrm>
              <a:off x="0" y="2195693"/>
              <a:ext cx="5220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6" name="グループ化 25">
            <a:extLst>
              <a:ext uri="{FF2B5EF4-FFF2-40B4-BE49-F238E27FC236}">
                <a16:creationId xmlns:a16="http://schemas.microsoft.com/office/drawing/2014/main" id="{EEB574EB-B5EE-45A0-AB94-2A5CB2BFCF3E}"/>
              </a:ext>
            </a:extLst>
          </p:cNvPr>
          <p:cNvGrpSpPr/>
          <p:nvPr/>
        </p:nvGrpSpPr>
        <p:grpSpPr>
          <a:xfrm>
            <a:off x="360000" y="1916832"/>
            <a:ext cx="8784000" cy="720000"/>
            <a:chOff x="360000" y="2434522"/>
            <a:chExt cx="8784000" cy="720000"/>
          </a:xfrm>
        </p:grpSpPr>
        <p:sp>
          <p:nvSpPr>
            <p:cNvPr id="18" name="テキスト ボックス 17">
              <a:extLst>
                <a:ext uri="{FF2B5EF4-FFF2-40B4-BE49-F238E27FC236}">
                  <a16:creationId xmlns:a16="http://schemas.microsoft.com/office/drawing/2014/main" id="{588B0FB8-A273-4F92-86DF-2D66C35B40F4}"/>
                </a:ext>
              </a:extLst>
            </p:cNvPr>
            <p:cNvSpPr txBox="1"/>
            <p:nvPr/>
          </p:nvSpPr>
          <p:spPr>
            <a:xfrm>
              <a:off x="360000" y="2434522"/>
              <a:ext cx="8424000" cy="720000"/>
            </a:xfrm>
            <a:prstGeom prst="rect">
              <a:avLst/>
            </a:prstGeom>
            <a:noFill/>
            <a:ln w="3175">
              <a:noFill/>
            </a:ln>
          </p:spPr>
          <p:txBody>
            <a:bodyPr wrap="square" lIns="0" tIns="0" rIns="0" bIns="72000" rtlCol="0" anchor="b">
              <a:noAutofit/>
            </a:bodyPr>
            <a:lstStyle/>
            <a:p>
              <a:pPr lvl="0" algn="r" defTabSz="457200" eaLnBrk="1" fontAlgn="auto" hangingPunct="1">
                <a:lnSpc>
                  <a:spcPts val="3800"/>
                </a:lnSpc>
                <a:spcBef>
                  <a:spcPts val="0"/>
                </a:spcBef>
                <a:spcAft>
                  <a:spcPts val="0"/>
                </a:spcAft>
                <a:defRPr/>
              </a:pPr>
              <a:r>
                <a:rPr lang="ja-JP" altLang="en-US" sz="2200" spc="-200" dirty="0">
                  <a:solidFill>
                    <a:prstClr val="black"/>
                  </a:solidFill>
                  <a:latin typeface="游ゴシック" panose="020B0400000000000000" pitchFamily="50" charset="-128"/>
                  <a:ea typeface="游ゴシック" panose="020B0400000000000000" pitchFamily="50" charset="-128"/>
                </a:rPr>
                <a:t>他の人はどのような理由で選んだか聴いてみましょう。</a:t>
              </a:r>
            </a:p>
          </p:txBody>
        </p:sp>
        <p:sp>
          <p:nvSpPr>
            <p:cNvPr id="19" name="正方形/長方形 18">
              <a:extLst>
                <a:ext uri="{FF2B5EF4-FFF2-40B4-BE49-F238E27FC236}">
                  <a16:creationId xmlns:a16="http://schemas.microsoft.com/office/drawing/2014/main" id="{B903F426-F26E-46F7-B1A3-3A3728BB2B71}"/>
                </a:ext>
              </a:extLst>
            </p:cNvPr>
            <p:cNvSpPr/>
            <p:nvPr/>
          </p:nvSpPr>
          <p:spPr>
            <a:xfrm flipH="1">
              <a:off x="2304000" y="3082522"/>
              <a:ext cx="6840000" cy="7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7" name="グループ化 26">
            <a:extLst>
              <a:ext uri="{FF2B5EF4-FFF2-40B4-BE49-F238E27FC236}">
                <a16:creationId xmlns:a16="http://schemas.microsoft.com/office/drawing/2014/main" id="{0D2830E6-38A3-4A32-9E1A-E4061B1A41A3}"/>
              </a:ext>
            </a:extLst>
          </p:cNvPr>
          <p:cNvGrpSpPr/>
          <p:nvPr/>
        </p:nvGrpSpPr>
        <p:grpSpPr>
          <a:xfrm>
            <a:off x="0" y="2852936"/>
            <a:ext cx="8784000" cy="720000"/>
            <a:chOff x="0" y="3675187"/>
            <a:chExt cx="8784000" cy="720000"/>
          </a:xfrm>
        </p:grpSpPr>
        <p:sp>
          <p:nvSpPr>
            <p:cNvPr id="23" name="テキスト ボックス 22">
              <a:extLst>
                <a:ext uri="{FF2B5EF4-FFF2-40B4-BE49-F238E27FC236}">
                  <a16:creationId xmlns:a16="http://schemas.microsoft.com/office/drawing/2014/main" id="{CE857D3C-DD89-4B2E-9BD5-7896423D6A2A}"/>
                </a:ext>
              </a:extLst>
            </p:cNvPr>
            <p:cNvSpPr txBox="1"/>
            <p:nvPr/>
          </p:nvSpPr>
          <p:spPr>
            <a:xfrm>
              <a:off x="360000" y="3675187"/>
              <a:ext cx="8424000" cy="720000"/>
            </a:xfrm>
            <a:prstGeom prst="rect">
              <a:avLst/>
            </a:prstGeom>
            <a:noFill/>
            <a:ln w="3175">
              <a:noFill/>
            </a:ln>
          </p:spPr>
          <p:txBody>
            <a:bodyPr wrap="square" lIns="0" tIns="0" rIns="0" bIns="72000" rtlCol="0" anchor="b">
              <a:noAutofit/>
            </a:bodyPr>
            <a:lstStyle/>
            <a:p>
              <a:pPr lvl="0" defTabSz="457200" eaLnBrk="1" fontAlgn="auto" hangingPunct="1">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他の人と話をした結果、何か発見はありましたか？</a:t>
              </a:r>
            </a:p>
          </p:txBody>
        </p:sp>
        <p:sp>
          <p:nvSpPr>
            <p:cNvPr id="24" name="正方形/長方形 23">
              <a:extLst>
                <a:ext uri="{FF2B5EF4-FFF2-40B4-BE49-F238E27FC236}">
                  <a16:creationId xmlns:a16="http://schemas.microsoft.com/office/drawing/2014/main" id="{2CBF8F21-6808-4847-8F47-22AAD12B3260}"/>
                </a:ext>
              </a:extLst>
            </p:cNvPr>
            <p:cNvSpPr/>
            <p:nvPr/>
          </p:nvSpPr>
          <p:spPr>
            <a:xfrm>
              <a:off x="0" y="4323187"/>
              <a:ext cx="6912000" cy="7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72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endParaRPr kumimoji="1" lang="ja-JP" altLang="en-US" sz="2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8" name="テキスト ボックス 27">
            <a:extLst>
              <a:ext uri="{FF2B5EF4-FFF2-40B4-BE49-F238E27FC236}">
                <a16:creationId xmlns:a16="http://schemas.microsoft.com/office/drawing/2014/main" id="{C74AB3CA-27F1-400D-9FF1-E5C5D928B565}"/>
              </a:ext>
            </a:extLst>
          </p:cNvPr>
          <p:cNvSpPr txBox="1"/>
          <p:nvPr/>
        </p:nvSpPr>
        <p:spPr>
          <a:xfrm>
            <a:off x="0" y="6005542"/>
            <a:ext cx="9144000" cy="576000"/>
          </a:xfrm>
          <a:prstGeom prst="rect">
            <a:avLst/>
          </a:prstGeom>
          <a:solidFill>
            <a:schemeClr val="accent2">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実際の社会ではどうなっているか考えてみましょう。</a:t>
            </a:r>
          </a:p>
        </p:txBody>
      </p:sp>
      <p:pic>
        <p:nvPicPr>
          <p:cNvPr id="33" name="Picture 2">
            <a:extLst>
              <a:ext uri="{FF2B5EF4-FFF2-40B4-BE49-F238E27FC236}">
                <a16:creationId xmlns:a16="http://schemas.microsoft.com/office/drawing/2014/main" id="{564D524C-CAE1-4C6F-BA6D-E28FD79057D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860856" y="3876625"/>
            <a:ext cx="771144"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C4206719-4F1E-4D66-8EB3-EEEE147661F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512000" y="3876625"/>
            <a:ext cx="771144" cy="1219200"/>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a:extLst>
              <a:ext uri="{FF2B5EF4-FFF2-40B4-BE49-F238E27FC236}">
                <a16:creationId xmlns:a16="http://schemas.microsoft.com/office/drawing/2014/main" id="{4E1AFD57-DF3B-4D18-838B-C63675B348D9}"/>
              </a:ext>
            </a:extLst>
          </p:cNvPr>
          <p:cNvSpPr/>
          <p:nvPr/>
        </p:nvSpPr>
        <p:spPr>
          <a:xfrm>
            <a:off x="4770136" y="3789040"/>
            <a:ext cx="2052000" cy="648000"/>
          </a:xfrm>
          <a:prstGeom prst="rect">
            <a:avLst/>
          </a:prstGeom>
          <a:solidFill>
            <a:schemeClr val="accent4">
              <a:lumMod val="20000"/>
              <a:lumOff val="80000"/>
            </a:schemeClr>
          </a:solid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ja-JP" altLang="en-US" sz="2600">
                <a:solidFill>
                  <a:prstClr val="black"/>
                </a:solidFill>
                <a:latin typeface="游ゴシック" panose="020B0400000000000000" pitchFamily="50" charset="-128"/>
              </a:rPr>
              <a:t>充実党</a:t>
            </a:r>
            <a:r>
              <a:rPr lang="ja-JP" altLang="en-US" sz="2200">
                <a:solidFill>
                  <a:prstClr val="black"/>
                </a:solidFill>
                <a:latin typeface="游ゴシック" panose="020B0400000000000000" pitchFamily="50" charset="-128"/>
              </a:rPr>
              <a:t>は</a:t>
            </a:r>
            <a:endParaRPr kumimoji="1" lang="ja-JP" altLang="en-US"/>
          </a:p>
        </p:txBody>
      </p:sp>
      <p:sp>
        <p:nvSpPr>
          <p:cNvPr id="30" name="正方形/長方形 29">
            <a:extLst>
              <a:ext uri="{FF2B5EF4-FFF2-40B4-BE49-F238E27FC236}">
                <a16:creationId xmlns:a16="http://schemas.microsoft.com/office/drawing/2014/main" id="{0A978696-2112-47DC-9D10-5025B8AECF21}"/>
              </a:ext>
            </a:extLst>
          </p:cNvPr>
          <p:cNvSpPr/>
          <p:nvPr/>
        </p:nvSpPr>
        <p:spPr>
          <a:xfrm>
            <a:off x="2321864" y="3792787"/>
            <a:ext cx="2052000" cy="648000"/>
          </a:xfrm>
          <a:prstGeom prst="rect">
            <a:avLst/>
          </a:prstGeom>
          <a:solidFill>
            <a:schemeClr val="accent5">
              <a:lumMod val="20000"/>
              <a:lumOff val="80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algn="ctr"/>
            <a:r>
              <a:rPr lang="ja-JP" altLang="en-US" sz="2600">
                <a:solidFill>
                  <a:prstClr val="black"/>
                </a:solidFill>
                <a:latin typeface="游ゴシック" panose="020B0400000000000000" pitchFamily="50" charset="-128"/>
              </a:rPr>
              <a:t>責任党</a:t>
            </a:r>
            <a:r>
              <a:rPr lang="ja-JP" altLang="en-US" sz="2200">
                <a:solidFill>
                  <a:prstClr val="black"/>
                </a:solidFill>
                <a:latin typeface="游ゴシック" panose="020B0400000000000000" pitchFamily="50" charset="-128"/>
              </a:rPr>
              <a:t>は</a:t>
            </a:r>
            <a:endParaRPr kumimoji="1" lang="ja-JP" altLang="en-US"/>
          </a:p>
        </p:txBody>
      </p:sp>
      <p:sp>
        <p:nvSpPr>
          <p:cNvPr id="20" name="正方形/長方形 19">
            <a:extLst>
              <a:ext uri="{FF2B5EF4-FFF2-40B4-BE49-F238E27FC236}">
                <a16:creationId xmlns:a16="http://schemas.microsoft.com/office/drawing/2014/main" id="{5ACD078F-19F5-408C-8E57-7B22F57E1B29}"/>
              </a:ext>
            </a:extLst>
          </p:cNvPr>
          <p:cNvSpPr/>
          <p:nvPr/>
        </p:nvSpPr>
        <p:spPr>
          <a:xfrm>
            <a:off x="4770136" y="4433293"/>
            <a:ext cx="2052000" cy="648000"/>
          </a:xfrm>
          <a:prstGeom prst="rect">
            <a:avLst/>
          </a:prstGeom>
          <a:solidFill>
            <a:srgbClr val="E2F0D9"/>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lvl="0" algn="ctr">
              <a:lnSpc>
                <a:spcPct val="130000"/>
              </a:lnSpc>
            </a:pPr>
            <a:r>
              <a:rPr lang="ja-JP" altLang="en-US" dirty="0">
                <a:solidFill>
                  <a:prstClr val="black"/>
                </a:solidFill>
                <a:latin typeface="游ゴシック" panose="020B0400000000000000" pitchFamily="50" charset="-128"/>
              </a:rPr>
              <a:t>大きな政府</a:t>
            </a:r>
            <a:endParaRPr lang="ja-JP" altLang="en-US" sz="2200" dirty="0">
              <a:solidFill>
                <a:prstClr val="black"/>
              </a:solidFill>
              <a:latin typeface="游ゴシック" panose="020B0400000000000000" pitchFamily="50" charset="-128"/>
            </a:endParaRPr>
          </a:p>
        </p:txBody>
      </p:sp>
      <p:sp>
        <p:nvSpPr>
          <p:cNvPr id="22" name="正方形/長方形 21">
            <a:extLst>
              <a:ext uri="{FF2B5EF4-FFF2-40B4-BE49-F238E27FC236}">
                <a16:creationId xmlns:a16="http://schemas.microsoft.com/office/drawing/2014/main" id="{4235DC07-848D-4DB9-AB79-10CE94710D00}"/>
              </a:ext>
            </a:extLst>
          </p:cNvPr>
          <p:cNvSpPr/>
          <p:nvPr/>
        </p:nvSpPr>
        <p:spPr>
          <a:xfrm>
            <a:off x="2321864" y="4437040"/>
            <a:ext cx="2052000" cy="648000"/>
          </a:xfrm>
          <a:prstGeom prst="rect">
            <a:avLst/>
          </a:prstGeom>
          <a:solidFill>
            <a:srgbClr val="F0F7EC"/>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lstStyle/>
          <a:p>
            <a:pPr lvl="0" algn="ctr">
              <a:lnSpc>
                <a:spcPct val="130000"/>
              </a:lnSpc>
            </a:pPr>
            <a:r>
              <a:rPr lang="ja-JP" altLang="en-US" dirty="0">
                <a:solidFill>
                  <a:prstClr val="black"/>
                </a:solidFill>
                <a:latin typeface="游ゴシック" panose="020B0400000000000000" pitchFamily="50" charset="-128"/>
              </a:rPr>
              <a:t>小さな政府</a:t>
            </a:r>
            <a:endParaRPr lang="ja-JP" altLang="en-US" sz="2200" dirty="0">
              <a:solidFill>
                <a:prstClr val="black"/>
              </a:solidFill>
              <a:latin typeface="游ゴシック" panose="020B0400000000000000" pitchFamily="50" charset="-128"/>
            </a:endParaRPr>
          </a:p>
        </p:txBody>
      </p:sp>
    </p:spTree>
    <p:extLst>
      <p:ext uri="{BB962C8B-B14F-4D97-AF65-F5344CB8AC3E}">
        <p14:creationId xmlns:p14="http://schemas.microsoft.com/office/powerpoint/2010/main" val="15238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373425D-57FD-4492-A9BC-D1208DC44A20}"/>
              </a:ext>
            </a:extLst>
          </p:cNvPr>
          <p:cNvSpPr>
            <a:spLocks noGrp="1"/>
          </p:cNvSpPr>
          <p:nvPr>
            <p:ph type="body" sz="quarter" idx="13"/>
          </p:nvPr>
        </p:nvSpPr>
        <p:spPr/>
        <p:txBody>
          <a:bodyPr/>
          <a:lstStyle/>
          <a:p>
            <a:r>
              <a:rPr lang="ja-JP" altLang="en-US" dirty="0"/>
              <a:t>まとめ</a:t>
            </a:r>
          </a:p>
        </p:txBody>
      </p:sp>
      <p:sp>
        <p:nvSpPr>
          <p:cNvPr id="5" name="テキスト ボックス 4">
            <a:extLst>
              <a:ext uri="{FF2B5EF4-FFF2-40B4-BE49-F238E27FC236}">
                <a16:creationId xmlns:a16="http://schemas.microsoft.com/office/drawing/2014/main" id="{6438665C-920B-4684-A623-123FB98BF09F}"/>
              </a:ext>
            </a:extLst>
          </p:cNvPr>
          <p:cNvSpPr txBox="1"/>
          <p:nvPr/>
        </p:nvSpPr>
        <p:spPr>
          <a:xfrm>
            <a:off x="360000" y="1466894"/>
            <a:ext cx="8424000" cy="1080000"/>
          </a:xfrm>
          <a:prstGeom prst="rect">
            <a:avLst/>
          </a:prstGeom>
          <a:noFill/>
          <a:ln w="3175">
            <a:noFill/>
          </a:ln>
        </p:spPr>
        <p:txBody>
          <a:bodyPr wrap="square" t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選挙を体験して</a:t>
            </a:r>
          </a:p>
        </p:txBody>
      </p:sp>
      <p:sp>
        <p:nvSpPr>
          <p:cNvPr id="8" name="正方形/長方形 7">
            <a:extLst>
              <a:ext uri="{FF2B5EF4-FFF2-40B4-BE49-F238E27FC236}">
                <a16:creationId xmlns:a16="http://schemas.microsoft.com/office/drawing/2014/main" id="{51E8B109-447E-4BFA-8760-7708D11709B5}"/>
              </a:ext>
            </a:extLst>
          </p:cNvPr>
          <p:cNvSpPr/>
          <p:nvPr/>
        </p:nvSpPr>
        <p:spPr>
          <a:xfrm>
            <a:off x="0" y="2258168"/>
            <a:ext cx="6480000" cy="10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E707D09-A002-4832-8815-C579A28A4CC0}"/>
              </a:ext>
            </a:extLst>
          </p:cNvPr>
          <p:cNvSpPr txBox="1"/>
          <p:nvPr/>
        </p:nvSpPr>
        <p:spPr>
          <a:xfrm>
            <a:off x="360000" y="2564904"/>
            <a:ext cx="8424000" cy="1584000"/>
          </a:xfrm>
          <a:prstGeom prst="rect">
            <a:avLst/>
          </a:prstGeom>
          <a:noFill/>
          <a:ln w="3175">
            <a:noFill/>
          </a:ln>
        </p:spPr>
        <p:txBody>
          <a:bodyPr wrap="square" lIns="144000" tIns="36000" rIns="0" bIns="0" rtlCol="0" anchor="ctr">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自分の考えだけではなく、</a:t>
            </a:r>
            <a:r>
              <a:rPr kumimoji="1" lang="en-US" altLang="ja-JP"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他の人の考えを聞くと</a:t>
            </a:r>
            <a:r>
              <a:rPr kumimoji="1" lang="en-US" altLang="ja-JP"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2400" b="0" i="0" u="none" strike="noStrike" kern="1200" cap="none"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新しい発見が。</a:t>
            </a:r>
          </a:p>
        </p:txBody>
      </p:sp>
      <p:sp>
        <p:nvSpPr>
          <p:cNvPr id="19" name="テキスト ボックス 18">
            <a:extLst>
              <a:ext uri="{FF2B5EF4-FFF2-40B4-BE49-F238E27FC236}">
                <a16:creationId xmlns:a16="http://schemas.microsoft.com/office/drawing/2014/main" id="{4D5EF231-99C3-478A-B1B7-E400BFE29826}"/>
              </a:ext>
            </a:extLst>
          </p:cNvPr>
          <p:cNvSpPr txBox="1"/>
          <p:nvPr/>
        </p:nvSpPr>
        <p:spPr>
          <a:xfrm>
            <a:off x="0" y="5850000"/>
            <a:ext cx="9144000" cy="648000"/>
          </a:xfrm>
          <a:prstGeom prst="rect">
            <a:avLst/>
          </a:prstGeom>
          <a:solidFill>
            <a:schemeClr val="accent2">
              <a:lumMod val="40000"/>
              <a:lumOff val="6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選挙権を得る</a:t>
            </a:r>
            <a:r>
              <a:rPr lang="en-US" altLang="ja-JP" sz="2600" dirty="0">
                <a:solidFill>
                  <a:prstClr val="black"/>
                </a:solidFill>
                <a:latin typeface="游ゴシック" panose="020B0400000000000000" pitchFamily="50" charset="-128"/>
                <a:ea typeface="游ゴシック" panose="020B0400000000000000" pitchFamily="50" charset="-128"/>
              </a:rPr>
              <a:t>18</a:t>
            </a:r>
            <a:r>
              <a:rPr lang="ja-JP" altLang="en-US" sz="2600" dirty="0">
                <a:solidFill>
                  <a:prstClr val="black"/>
                </a:solidFill>
                <a:latin typeface="游ゴシック" panose="020B0400000000000000" pitchFamily="50" charset="-128"/>
                <a:ea typeface="游ゴシック" panose="020B0400000000000000" pitchFamily="50" charset="-128"/>
              </a:rPr>
              <a:t>歳まであと少しです。</a:t>
            </a:r>
          </a:p>
        </p:txBody>
      </p:sp>
      <p:sp>
        <p:nvSpPr>
          <p:cNvPr id="23" name="テキスト ボックス 22">
            <a:extLst>
              <a:ext uri="{FF2B5EF4-FFF2-40B4-BE49-F238E27FC236}">
                <a16:creationId xmlns:a16="http://schemas.microsoft.com/office/drawing/2014/main" id="{6E4BC0EE-75A4-434E-8B8E-1AED90D1ABDC}"/>
              </a:ext>
            </a:extLst>
          </p:cNvPr>
          <p:cNvSpPr txBox="1"/>
          <p:nvPr/>
        </p:nvSpPr>
        <p:spPr>
          <a:xfrm>
            <a:off x="0" y="4556292"/>
            <a:ext cx="9144000" cy="648000"/>
          </a:xfrm>
          <a:prstGeom prst="rect">
            <a:avLst/>
          </a:prstGeom>
          <a:solidFill>
            <a:srgbClr val="FDEFE6"/>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みんなはどんな考えを持っていますか？　</a:t>
            </a:r>
          </a:p>
        </p:txBody>
      </p:sp>
      <p:sp>
        <p:nvSpPr>
          <p:cNvPr id="20" name="テキスト ボックス 19">
            <a:extLst>
              <a:ext uri="{FF2B5EF4-FFF2-40B4-BE49-F238E27FC236}">
                <a16:creationId xmlns:a16="http://schemas.microsoft.com/office/drawing/2014/main" id="{F0510CE3-73C4-49B5-9E20-7ABB03167E77}"/>
              </a:ext>
            </a:extLst>
          </p:cNvPr>
          <p:cNvSpPr txBox="1"/>
          <p:nvPr/>
        </p:nvSpPr>
        <p:spPr>
          <a:xfrm>
            <a:off x="0" y="5201999"/>
            <a:ext cx="9144000" cy="648000"/>
          </a:xfrm>
          <a:prstGeom prst="rect">
            <a:avLst/>
          </a:prstGeom>
          <a:solidFill>
            <a:schemeClr val="accent2">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600" dirty="0">
                <a:solidFill>
                  <a:prstClr val="black"/>
                </a:solidFill>
                <a:latin typeface="游ゴシック" panose="020B0400000000000000" pitchFamily="50" charset="-128"/>
                <a:ea typeface="游ゴシック" panose="020B0400000000000000" pitchFamily="50" charset="-128"/>
              </a:rPr>
              <a:t>主権者として考えることができましたか？</a:t>
            </a:r>
          </a:p>
        </p:txBody>
      </p:sp>
      <p:pic>
        <p:nvPicPr>
          <p:cNvPr id="6146" name="Picture 2">
            <a:extLst>
              <a:ext uri="{FF2B5EF4-FFF2-40B4-BE49-F238E27FC236}">
                <a16:creationId xmlns:a16="http://schemas.microsoft.com/office/drawing/2014/main" id="{944CC113-8A11-464A-BE69-59C786F681D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32240" y="2557173"/>
            <a:ext cx="1988840" cy="1988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out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out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9" grpId="0" animBg="1"/>
      <p:bldP spid="23"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DC4197F-09F1-4760-9D7F-31BB8556AD88}"/>
              </a:ext>
            </a:extLst>
          </p:cNvPr>
          <p:cNvSpPr txBox="1"/>
          <p:nvPr/>
        </p:nvSpPr>
        <p:spPr>
          <a:xfrm>
            <a:off x="9636" y="1444600"/>
            <a:ext cx="9144000"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endParaRPr lang="ja-JP" altLang="en-US" spc="-200" dirty="0">
              <a:solidFill>
                <a:prstClr val="black"/>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F232284-6CE6-4C17-BFA1-1FB559B51B2F}"/>
              </a:ext>
            </a:extLst>
          </p:cNvPr>
          <p:cNvSpPr txBox="1"/>
          <p:nvPr/>
        </p:nvSpPr>
        <p:spPr>
          <a:xfrm>
            <a:off x="9636" y="1444600"/>
            <a:ext cx="3419872"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pc="-200" dirty="0">
                <a:solidFill>
                  <a:prstClr val="black"/>
                </a:solidFill>
                <a:latin typeface="游ゴシック" panose="020B0400000000000000" pitchFamily="50" charset="-128"/>
                <a:ea typeface="游ゴシック" panose="020B0400000000000000" pitchFamily="50" charset="-128"/>
              </a:rPr>
              <a:t>民主主義国家の</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日本では私たちが</a:t>
            </a:r>
            <a:endParaRPr lang="en-US" altLang="ja-JP" spc="-200" dirty="0">
              <a:solidFill>
                <a:prstClr val="black"/>
              </a:solidFill>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3600" b="1" spc="-200" dirty="0">
                <a:solidFill>
                  <a:prstClr val="black"/>
                </a:solidFill>
                <a:latin typeface="游ゴシック" panose="020B0400000000000000" pitchFamily="50" charset="-128"/>
                <a:ea typeface="游ゴシック" panose="020B0400000000000000" pitchFamily="50" charset="-128"/>
              </a:rPr>
              <a:t>主権者</a:t>
            </a:r>
            <a:r>
              <a:rPr lang="ja-JP" altLang="en-US" spc="-200" dirty="0">
                <a:solidFill>
                  <a:prstClr val="black"/>
                </a:solidFill>
                <a:latin typeface="游ゴシック" panose="020B0400000000000000" pitchFamily="50" charset="-128"/>
                <a:ea typeface="游ゴシック" panose="020B0400000000000000" pitchFamily="50" charset="-128"/>
              </a:rPr>
              <a:t>です。</a:t>
            </a:r>
          </a:p>
        </p:txBody>
      </p:sp>
      <p:sp>
        <p:nvSpPr>
          <p:cNvPr id="2" name="テキスト プレースホルダー 1">
            <a:extLst>
              <a:ext uri="{FF2B5EF4-FFF2-40B4-BE49-F238E27FC236}">
                <a16:creationId xmlns:a16="http://schemas.microsoft.com/office/drawing/2014/main" id="{7DDBCDF6-6138-47EE-8620-9AEF2742AA75}"/>
              </a:ext>
            </a:extLst>
          </p:cNvPr>
          <p:cNvSpPr>
            <a:spLocks noGrp="1"/>
          </p:cNvSpPr>
          <p:nvPr>
            <p:ph type="body" sz="quarter" idx="13"/>
          </p:nvPr>
        </p:nvSpPr>
        <p:spPr/>
        <p:txBody>
          <a:bodyPr/>
          <a:lstStyle/>
          <a:p>
            <a:r>
              <a:rPr kumimoji="1" lang="ja-JP" altLang="en-US" dirty="0"/>
              <a:t>今日のまとめ</a:t>
            </a:r>
          </a:p>
        </p:txBody>
      </p:sp>
      <p:grpSp>
        <p:nvGrpSpPr>
          <p:cNvPr id="4" name="グループ化 3">
            <a:extLst>
              <a:ext uri="{FF2B5EF4-FFF2-40B4-BE49-F238E27FC236}">
                <a16:creationId xmlns:a16="http://schemas.microsoft.com/office/drawing/2014/main" id="{3D8E1447-5F62-4089-AE65-F021F228EF15}"/>
              </a:ext>
            </a:extLst>
          </p:cNvPr>
          <p:cNvGrpSpPr/>
          <p:nvPr/>
        </p:nvGrpSpPr>
        <p:grpSpPr>
          <a:xfrm>
            <a:off x="373155" y="4185064"/>
            <a:ext cx="8424000" cy="2160000"/>
            <a:chOff x="360000" y="1511768"/>
            <a:chExt cx="8424000" cy="2160000"/>
          </a:xfrm>
          <a:solidFill>
            <a:schemeClr val="accent2">
              <a:lumMod val="20000"/>
              <a:lumOff val="80000"/>
            </a:schemeClr>
          </a:solidFill>
        </p:grpSpPr>
        <p:sp>
          <p:nvSpPr>
            <p:cNvPr id="14" name="テキスト ボックス 13">
              <a:extLst>
                <a:ext uri="{FF2B5EF4-FFF2-40B4-BE49-F238E27FC236}">
                  <a16:creationId xmlns:a16="http://schemas.microsoft.com/office/drawing/2014/main" id="{4B2D898A-33BC-43C9-81D6-2669A08C2F3B}"/>
                </a:ext>
              </a:extLst>
            </p:cNvPr>
            <p:cNvSpPr txBox="1"/>
            <p:nvPr/>
          </p:nvSpPr>
          <p:spPr>
            <a:xfrm>
              <a:off x="360000" y="1511768"/>
              <a:ext cx="8424000" cy="2160000"/>
            </a:xfrm>
            <a:prstGeom prst="rect">
              <a:avLst/>
            </a:prstGeom>
            <a:grpFill/>
            <a:ln w="3175">
              <a:solidFill>
                <a:schemeClr val="accent2">
                  <a:lumMod val="60000"/>
                  <a:lumOff val="40000"/>
                </a:schemeClr>
              </a:solidFill>
            </a:ln>
          </p:spPr>
          <p:txBody>
            <a:bodyPr wrap="square" lIns="216000" tIns="0" rIns="216000" bIns="0" rtlCol="0" anchor="ctr">
              <a:noAutofit/>
            </a:bodyPr>
            <a:lstStyle/>
            <a:p>
              <a:pPr lvl="0" algn="ctr" defTabSz="457200" eaLnBrk="1" fontAlgn="ctr" hangingPunct="1">
                <a:spcBef>
                  <a:spcPts val="0"/>
                </a:spcBef>
                <a:spcAft>
                  <a:spcPts val="0"/>
                </a:spcAft>
                <a:defRPr/>
              </a:pPr>
              <a:endParaRPr lang="ja-JP" altLang="en-US" sz="2600" spc="-200" dirty="0">
                <a:solidFill>
                  <a:srgbClr val="00B050"/>
                </a:solidFill>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866FA4DA-A9B7-4AE2-9D03-B9C6D3EA46EB}"/>
                </a:ext>
              </a:extLst>
            </p:cNvPr>
            <p:cNvSpPr txBox="1"/>
            <p:nvPr/>
          </p:nvSpPr>
          <p:spPr>
            <a:xfrm>
              <a:off x="516403" y="1655904"/>
              <a:ext cx="5436136" cy="1836104"/>
            </a:xfrm>
            <a:prstGeom prst="rect">
              <a:avLst/>
            </a:prstGeom>
            <a:grpFill/>
            <a:ln w="3175">
              <a:noFill/>
            </a:ln>
          </p:spPr>
          <p:txBody>
            <a:bodyPr wrap="square" lIns="216000" tIns="0" rIns="216000" bIns="0" rtlCol="0" anchor="ctr">
              <a:noAutofit/>
            </a:bodyPr>
            <a:lstStyle/>
            <a:p>
              <a:pPr lvl="0" algn="ctr" defTabSz="457200" eaLnBrk="1" fontAlgn="ctr" hangingPunct="1">
                <a:spcBef>
                  <a:spcPts val="0"/>
                </a:spcBef>
                <a:spcAft>
                  <a:spcPts val="0"/>
                </a:spcAft>
                <a:defRPr/>
              </a:pPr>
              <a:r>
                <a:rPr lang="ja-JP" altLang="en-US" sz="3200" b="1" spc="-200" dirty="0">
                  <a:latin typeface="游ゴシック" panose="020B0400000000000000" pitchFamily="50" charset="-128"/>
                  <a:ea typeface="游ゴシック" panose="020B0400000000000000" pitchFamily="50" charset="-128"/>
                </a:rPr>
                <a:t>「私たちの税」</a:t>
              </a:r>
              <a:r>
                <a:rPr lang="ja-JP" altLang="en-US" sz="2600" spc="-200" dirty="0">
                  <a:latin typeface="游ゴシック" panose="020B0400000000000000" pitchFamily="50" charset="-128"/>
                  <a:ea typeface="游ゴシック" panose="020B0400000000000000" pitchFamily="50" charset="-128"/>
                </a:rPr>
                <a:t>は</a:t>
              </a:r>
              <a:endParaRPr lang="en-US" altLang="ja-JP" sz="2600" spc="-200" dirty="0">
                <a:latin typeface="游ゴシック" panose="020B0400000000000000" pitchFamily="50" charset="-128"/>
                <a:ea typeface="游ゴシック" panose="020B0400000000000000" pitchFamily="50" charset="-128"/>
              </a:endParaRPr>
            </a:p>
            <a:p>
              <a:pPr lvl="0" algn="ctr" defTabSz="457200" eaLnBrk="1" fontAlgn="ctr" hangingPunct="1">
                <a:spcBef>
                  <a:spcPts val="0"/>
                </a:spcBef>
                <a:spcAft>
                  <a:spcPts val="0"/>
                </a:spcAft>
                <a:defRPr/>
              </a:pPr>
              <a:r>
                <a:rPr lang="ja-JP" altLang="en-US" sz="2600" spc="-200" dirty="0">
                  <a:latin typeface="游ゴシック" panose="020B0400000000000000" pitchFamily="50" charset="-128"/>
                  <a:ea typeface="游ゴシック" panose="020B0400000000000000" pitchFamily="50" charset="-128"/>
                </a:rPr>
                <a:t>私たちが</a:t>
              </a:r>
              <a:r>
                <a:rPr lang="ja-JP" altLang="en-US" sz="3200" b="1" spc="-200" dirty="0">
                  <a:latin typeface="游ゴシック" panose="020B0400000000000000" pitchFamily="50" charset="-128"/>
                  <a:ea typeface="游ゴシック" panose="020B0400000000000000" pitchFamily="50" charset="-128"/>
                </a:rPr>
                <a:t>決める</a:t>
              </a:r>
              <a:r>
                <a:rPr lang="ja-JP" altLang="en-US" sz="2400" spc="-200" dirty="0">
                  <a:latin typeface="游ゴシック" panose="020B0400000000000000" pitchFamily="50" charset="-128"/>
                  <a:ea typeface="游ゴシック" panose="020B0400000000000000" pitchFamily="50" charset="-128"/>
                </a:rPr>
                <a:t>の</a:t>
              </a:r>
              <a:r>
                <a:rPr lang="ja-JP" altLang="en-US" sz="2600" spc="-200" dirty="0">
                  <a:latin typeface="游ゴシック" panose="020B0400000000000000" pitchFamily="50" charset="-128"/>
                  <a:ea typeface="游ゴシック" panose="020B0400000000000000" pitchFamily="50" charset="-128"/>
                </a:rPr>
                <a:t>です。</a:t>
              </a:r>
              <a:endParaRPr lang="en-US" altLang="ja-JP" sz="2600" spc="-200" dirty="0">
                <a:latin typeface="游ゴシック" panose="020B0400000000000000" pitchFamily="50" charset="-128"/>
                <a:ea typeface="游ゴシック" panose="020B0400000000000000" pitchFamily="50" charset="-128"/>
              </a:endParaRPr>
            </a:p>
          </p:txBody>
        </p:sp>
      </p:grpSp>
      <p:pic>
        <p:nvPicPr>
          <p:cNvPr id="15" name="図 14">
            <a:extLst>
              <a:ext uri="{FF2B5EF4-FFF2-40B4-BE49-F238E27FC236}">
                <a16:creationId xmlns:a16="http://schemas.microsoft.com/office/drawing/2014/main" id="{AC32CB0D-7221-42CC-86FA-F3791E307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4005064"/>
            <a:ext cx="2831461" cy="2520000"/>
          </a:xfrm>
          <a:prstGeom prst="rect">
            <a:avLst/>
          </a:prstGeom>
        </p:spPr>
      </p:pic>
      <p:sp>
        <p:nvSpPr>
          <p:cNvPr id="7" name="テキスト ボックス 6">
            <a:extLst>
              <a:ext uri="{FF2B5EF4-FFF2-40B4-BE49-F238E27FC236}">
                <a16:creationId xmlns:a16="http://schemas.microsoft.com/office/drawing/2014/main" id="{B5BDFE8B-1B6C-47FE-ADAA-C4DDF5E99C38}"/>
              </a:ext>
            </a:extLst>
          </p:cNvPr>
          <p:cNvSpPr txBox="1"/>
          <p:nvPr/>
        </p:nvSpPr>
        <p:spPr>
          <a:xfrm>
            <a:off x="4572000" y="1444600"/>
            <a:ext cx="4581636" cy="2520000"/>
          </a:xfrm>
          <a:prstGeom prst="rect">
            <a:avLst/>
          </a:prstGeom>
          <a:solidFill>
            <a:schemeClr val="bg1"/>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3600" b="1" spc="-200" dirty="0">
                <a:solidFill>
                  <a:prstClr val="black"/>
                </a:solidFill>
                <a:latin typeface="游ゴシック" panose="020B0400000000000000" pitchFamily="50" charset="-128"/>
                <a:ea typeface="游ゴシック" panose="020B0400000000000000" pitchFamily="50" charset="-128"/>
              </a:rPr>
              <a:t>公平な税負担</a:t>
            </a:r>
            <a:r>
              <a:rPr lang="ja-JP" altLang="en-US" spc="-200" dirty="0">
                <a:solidFill>
                  <a:prstClr val="black"/>
                </a:solidFill>
                <a:latin typeface="游ゴシック" panose="020B0400000000000000" pitchFamily="50" charset="-128"/>
                <a:ea typeface="游ゴシック" panose="020B0400000000000000" pitchFamily="50" charset="-128"/>
              </a:rPr>
              <a:t>について、</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一人一人が考えていくことが</a:t>
            </a:r>
            <a:r>
              <a:rPr lang="en-US" altLang="ja-JP" spc="-200" dirty="0">
                <a:solidFill>
                  <a:prstClr val="black"/>
                </a:solidFill>
                <a:latin typeface="游ゴシック" panose="020B0400000000000000" pitchFamily="50" charset="-128"/>
                <a:ea typeface="游ゴシック" panose="020B0400000000000000" pitchFamily="50" charset="-128"/>
              </a:rPr>
              <a:t/>
            </a:r>
            <a:br>
              <a:rPr lang="en-US" altLang="ja-JP" spc="-200" dirty="0">
                <a:solidFill>
                  <a:prstClr val="black"/>
                </a:solidFill>
                <a:latin typeface="游ゴシック" panose="020B0400000000000000" pitchFamily="50" charset="-128"/>
                <a:ea typeface="游ゴシック" panose="020B0400000000000000" pitchFamily="50" charset="-128"/>
              </a:rPr>
            </a:br>
            <a:r>
              <a:rPr lang="ja-JP" altLang="en-US" spc="-200" dirty="0">
                <a:solidFill>
                  <a:prstClr val="black"/>
                </a:solidFill>
                <a:latin typeface="游ゴシック" panose="020B0400000000000000" pitchFamily="50" charset="-128"/>
                <a:ea typeface="游ゴシック" panose="020B0400000000000000" pitchFamily="50" charset="-128"/>
              </a:rPr>
              <a:t>大切です。</a:t>
            </a:r>
          </a:p>
        </p:txBody>
      </p:sp>
      <p:pic>
        <p:nvPicPr>
          <p:cNvPr id="8" name="図 7">
            <a:extLst>
              <a:ext uri="{FF2B5EF4-FFF2-40B4-BE49-F238E27FC236}">
                <a16:creationId xmlns:a16="http://schemas.microsoft.com/office/drawing/2014/main" id="{A94092ED-0887-410E-A39E-ACAB959F82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5640" y="1404136"/>
            <a:ext cx="2525098" cy="2525098"/>
          </a:xfrm>
          <a:prstGeom prst="rect">
            <a:avLst/>
          </a:prstGeom>
          <a:solidFill>
            <a:schemeClr val="bg1">
              <a:alpha val="0"/>
            </a:schemeClr>
          </a:solidFill>
        </p:spPr>
      </p:pic>
    </p:spTree>
    <p:extLst>
      <p:ext uri="{BB962C8B-B14F-4D97-AF65-F5344CB8AC3E}">
        <p14:creationId xmlns:p14="http://schemas.microsoft.com/office/powerpoint/2010/main" val="37087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53" presetClass="entr" presetSubtype="16"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1000"/>
                                        <p:tgtEl>
                                          <p:spTgt spid="5"/>
                                        </p:tgtEl>
                                      </p:cBhvr>
                                    </p:animEffect>
                                  </p:childTnLst>
                                </p:cTn>
                              </p:par>
                              <p:par>
                                <p:cTn id="18" presetID="10" presetClass="entr" presetSubtype="0"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E1F8AB2-02E3-41C3-AC2E-DFAFAEF5FE31}"/>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Picture 10" descr="トリミング２">
            <a:extLst>
              <a:ext uri="{FF2B5EF4-FFF2-40B4-BE49-F238E27FC236}">
                <a16:creationId xmlns:a16="http://schemas.microsoft.com/office/drawing/2014/main" id="{FA39E5F7-0978-43CC-8BCA-28CF281BF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013" y="2708573"/>
            <a:ext cx="2085975" cy="2160587"/>
          </a:xfrm>
          <a:prstGeom prst="rect">
            <a:avLst/>
          </a:prstGeom>
          <a:noFill/>
          <a:ln>
            <a:noFill/>
          </a:ln>
          <a:effectLst>
            <a:outerShdw blurRad="88900" dist="889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A0F281B4-4CBB-436B-9808-E42EF3539070}"/>
              </a:ext>
            </a:extLst>
          </p:cNvPr>
          <p:cNvSpPr txBox="1"/>
          <p:nvPr/>
        </p:nvSpPr>
        <p:spPr>
          <a:xfrm>
            <a:off x="2772000" y="5013176"/>
            <a:ext cx="3600000" cy="1296144"/>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 typeface="Wingdings" pitchFamily="2" charset="2"/>
              <a:buNone/>
              <a:tabLst/>
              <a:defRPr/>
            </a:pPr>
            <a:r>
              <a:rPr kumimoji="1" lang="ja-JP" altLang="en-US"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近畿税理士会</a:t>
            </a:r>
            <a:endParaRPr kumimoji="1" lang="en-US" altLang="ja-JP" sz="4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2CB73AA-A00D-4D5D-B6E6-C56D8254043D}"/>
              </a:ext>
            </a:extLst>
          </p:cNvPr>
          <p:cNvSpPr txBox="1"/>
          <p:nvPr/>
        </p:nvSpPr>
        <p:spPr>
          <a:xfrm>
            <a:off x="2555776" y="908720"/>
            <a:ext cx="4032448" cy="1797918"/>
          </a:xfrm>
          <a:prstGeom prst="rect">
            <a:avLst/>
          </a:prstGeom>
          <a:noFill/>
          <a:ln w="6350" cap="sq">
            <a:noFill/>
            <a:miter lim="800000"/>
          </a:ln>
        </p:spPr>
        <p:txBody>
          <a:bodyPr wrap="square" rtlCol="0" anchor="ctr">
            <a:noAutofit/>
          </a:bodyPr>
          <a:lstStyle/>
          <a:p>
            <a:pPr marL="0" marR="0" lvl="0" indent="0" algn="ctr" defTabSz="457200" rtl="0" eaLnBrk="1" fontAlgn="ctr" latinLnBrk="0" hangingPunct="1">
              <a:lnSpc>
                <a:spcPct val="100000"/>
              </a:lnSpc>
              <a:spcBef>
                <a:spcPts val="0"/>
              </a:spcBef>
              <a:spcAft>
                <a:spcPts val="0"/>
              </a:spcAft>
              <a:buClrTx/>
              <a:buSzPct val="70000"/>
              <a:buFontTx/>
              <a:buNone/>
              <a:tabLst/>
              <a:defRPr/>
            </a:pPr>
            <a:r>
              <a:rPr kumimoji="1" lang="ja-JP" altLang="en-US" sz="8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お わ </a:t>
            </a:r>
            <a:r>
              <a:rPr kumimoji="1" lang="ja-JP" altLang="en-US" sz="8000" b="0" i="0" u="none" strike="noStrike" kern="1200" cap="none" spc="0" normalizeH="0" baseline="0" noProof="0" dirty="0" err="1">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rPr>
              <a:t>り</a:t>
            </a:r>
            <a:endParaRPr kumimoji="1" lang="en-US" altLang="ja-JP" sz="8000" b="0" i="0" u="none" strike="noStrike" kern="1200" cap="none" spc="0" normalizeH="0" baseline="0" noProof="0" dirty="0">
              <a:ln>
                <a:noFill/>
              </a:ln>
              <a:solidFill>
                <a:prstClr val="black">
                  <a:lumMod val="85000"/>
                  <a:lumOff val="15000"/>
                </a:prstClr>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664226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FE5426-42FE-4967-B482-3D10B1EE63A9}"/>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BD98F6D8-F631-49A5-9D2A-7BF819C56231}"/>
              </a:ext>
            </a:extLst>
          </p:cNvPr>
          <p:cNvSpPr txBox="1"/>
          <p:nvPr/>
        </p:nvSpPr>
        <p:spPr>
          <a:xfrm>
            <a:off x="484632" y="540511"/>
            <a:ext cx="8174736" cy="1512000"/>
          </a:xfrm>
          <a:prstGeom prst="rect">
            <a:avLst/>
          </a:prstGeom>
          <a:noFill/>
        </p:spPr>
        <p:txBody>
          <a:bodyPr wrap="square" lIns="0" tIns="252000" rIns="0" bIns="0" rtlCol="0" anchor="ctr">
            <a:noAutofit/>
          </a:bodyPr>
          <a:lstStyle/>
          <a:p>
            <a:pPr lvl="0" algn="ctr" defTabSz="457200" eaLnBrk="1" fontAlgn="ctr" hangingPunct="1">
              <a:spcBef>
                <a:spcPts val="0"/>
              </a:spcBef>
              <a:spcAft>
                <a:spcPts val="0"/>
              </a:spcAft>
              <a:defRPr/>
            </a:pPr>
            <a:r>
              <a:rPr lang="ja-JP" altLang="en-US" sz="5400" dirty="0">
                <a:solidFill>
                  <a:prstClr val="black"/>
                </a:solidFill>
                <a:latin typeface="游ゴシック Medium" panose="020B0500000000000000" pitchFamily="50" charset="-128"/>
                <a:ea typeface="游ゴシック Medium" panose="020B0500000000000000" pitchFamily="50" charset="-128"/>
              </a:rPr>
              <a:t>今日の学習内容</a:t>
            </a:r>
            <a:endParaRPr kumimoji="1" lang="ja-JP" altLang="en-US" sz="54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endParaRPr>
          </a:p>
        </p:txBody>
      </p:sp>
      <p:sp>
        <p:nvSpPr>
          <p:cNvPr id="16" name="楕円 15">
            <a:extLst>
              <a:ext uri="{FF2B5EF4-FFF2-40B4-BE49-F238E27FC236}">
                <a16:creationId xmlns:a16="http://schemas.microsoft.com/office/drawing/2014/main" id="{25EED05B-09CB-4D9F-8B60-85825E1A01D0}"/>
              </a:ext>
            </a:extLst>
          </p:cNvPr>
          <p:cNvSpPr>
            <a:spLocks noChangeAspect="1"/>
          </p:cNvSpPr>
          <p:nvPr/>
        </p:nvSpPr>
        <p:spPr>
          <a:xfrm>
            <a:off x="827584" y="3759487"/>
            <a:ext cx="948648" cy="90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lvl="0" algn="ctr" defTabSz="457200" eaLnBrk="1" fontAlgn="ctr" hangingPunct="1">
              <a:spcBef>
                <a:spcPts val="0"/>
              </a:spcBef>
              <a:spcAft>
                <a:spcPts val="0"/>
              </a:spcAft>
              <a:defRPr/>
            </a:pPr>
            <a:r>
              <a:rPr lang="ja-JP" altLang="en-US" sz="6600" dirty="0">
                <a:solidFill>
                  <a:srgbClr val="4472C4">
                    <a:lumMod val="50000"/>
                  </a:srgbClr>
                </a:solidFill>
              </a:rPr>
              <a:t>２</a:t>
            </a:r>
          </a:p>
        </p:txBody>
      </p:sp>
      <p:sp>
        <p:nvSpPr>
          <p:cNvPr id="41" name="テキスト ボックス 40">
            <a:extLst>
              <a:ext uri="{FF2B5EF4-FFF2-40B4-BE49-F238E27FC236}">
                <a16:creationId xmlns:a16="http://schemas.microsoft.com/office/drawing/2014/main" id="{8285A77F-2B1A-4026-98D6-72D02A662D4F}"/>
              </a:ext>
            </a:extLst>
          </p:cNvPr>
          <p:cNvSpPr txBox="1"/>
          <p:nvPr/>
        </p:nvSpPr>
        <p:spPr>
          <a:xfrm>
            <a:off x="1928189" y="3759487"/>
            <a:ext cx="2628000" cy="900000"/>
          </a:xfrm>
          <a:prstGeom prst="rect">
            <a:avLst/>
          </a:prstGeom>
          <a:noFill/>
          <a:ln w="3175">
            <a:noFill/>
          </a:ln>
        </p:spPr>
        <p:txBody>
          <a:bodyPr wrap="square" lIns="0" tIns="36000" rIns="0" bIns="3600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日本の現状</a:t>
            </a:r>
          </a:p>
        </p:txBody>
      </p:sp>
      <p:sp>
        <p:nvSpPr>
          <p:cNvPr id="15" name="楕円 14">
            <a:extLst>
              <a:ext uri="{FF2B5EF4-FFF2-40B4-BE49-F238E27FC236}">
                <a16:creationId xmlns:a16="http://schemas.microsoft.com/office/drawing/2014/main" id="{5F68E0BB-448A-46DB-B6E2-75F6A238B508}"/>
              </a:ext>
            </a:extLst>
          </p:cNvPr>
          <p:cNvSpPr>
            <a:spLocks noChangeAspect="1"/>
          </p:cNvSpPr>
          <p:nvPr/>
        </p:nvSpPr>
        <p:spPr>
          <a:xfrm>
            <a:off x="827584" y="2469694"/>
            <a:ext cx="948648" cy="90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lvl="0" algn="ctr" defTabSz="457200" eaLnBrk="1" fontAlgn="ctr" hangingPunct="1">
              <a:spcBef>
                <a:spcPts val="0"/>
              </a:spcBef>
              <a:spcAft>
                <a:spcPts val="0"/>
              </a:spcAft>
              <a:defRPr/>
            </a:pPr>
            <a:r>
              <a:rPr lang="ja-JP" altLang="en-US" sz="6600" dirty="0">
                <a:solidFill>
                  <a:srgbClr val="4472C4">
                    <a:lumMod val="50000"/>
                  </a:srgbClr>
                </a:solidFill>
              </a:rPr>
              <a:t>１</a:t>
            </a:r>
          </a:p>
        </p:txBody>
      </p:sp>
      <p:sp>
        <p:nvSpPr>
          <p:cNvPr id="44" name="テキスト ボックス 43">
            <a:extLst>
              <a:ext uri="{FF2B5EF4-FFF2-40B4-BE49-F238E27FC236}">
                <a16:creationId xmlns:a16="http://schemas.microsoft.com/office/drawing/2014/main" id="{66084B81-3435-40EF-A48F-3F7697111CFA}"/>
              </a:ext>
            </a:extLst>
          </p:cNvPr>
          <p:cNvSpPr txBox="1"/>
          <p:nvPr/>
        </p:nvSpPr>
        <p:spPr>
          <a:xfrm>
            <a:off x="1928188" y="2469694"/>
            <a:ext cx="2160000" cy="900000"/>
          </a:xfrm>
          <a:prstGeom prst="rect">
            <a:avLst/>
          </a:prstGeom>
          <a:noFill/>
          <a:ln w="3175">
            <a:noFill/>
          </a:ln>
        </p:spPr>
        <p:txBody>
          <a:bodyPr wrap="square" lIns="0" tIns="36000" rIns="0" bIns="3600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税の歴史</a:t>
            </a:r>
          </a:p>
        </p:txBody>
      </p:sp>
      <p:sp>
        <p:nvSpPr>
          <p:cNvPr id="17" name="楕円 16">
            <a:extLst>
              <a:ext uri="{FF2B5EF4-FFF2-40B4-BE49-F238E27FC236}">
                <a16:creationId xmlns:a16="http://schemas.microsoft.com/office/drawing/2014/main" id="{8B166AAC-9186-48F8-B8EF-EEF3996C0339}"/>
              </a:ext>
            </a:extLst>
          </p:cNvPr>
          <p:cNvSpPr>
            <a:spLocks noChangeAspect="1"/>
          </p:cNvSpPr>
          <p:nvPr/>
        </p:nvSpPr>
        <p:spPr>
          <a:xfrm>
            <a:off x="827584" y="5049280"/>
            <a:ext cx="948648" cy="9000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lvl="0" algn="ctr" defTabSz="457200" eaLnBrk="1" fontAlgn="ctr" hangingPunct="1">
              <a:spcBef>
                <a:spcPts val="0"/>
              </a:spcBef>
              <a:spcAft>
                <a:spcPts val="0"/>
              </a:spcAft>
              <a:defRPr/>
            </a:pPr>
            <a:r>
              <a:rPr lang="ja-JP" altLang="en-US" sz="6600" dirty="0">
                <a:solidFill>
                  <a:srgbClr val="4472C4">
                    <a:lumMod val="50000"/>
                  </a:srgbClr>
                </a:solidFill>
              </a:rPr>
              <a:t>３</a:t>
            </a:r>
          </a:p>
        </p:txBody>
      </p:sp>
      <p:sp>
        <p:nvSpPr>
          <p:cNvPr id="48" name="テキスト ボックス 47">
            <a:extLst>
              <a:ext uri="{FF2B5EF4-FFF2-40B4-BE49-F238E27FC236}">
                <a16:creationId xmlns:a16="http://schemas.microsoft.com/office/drawing/2014/main" id="{BAAA6C10-82B0-4A20-9585-A691B193D7AF}"/>
              </a:ext>
            </a:extLst>
          </p:cNvPr>
          <p:cNvSpPr txBox="1"/>
          <p:nvPr/>
        </p:nvSpPr>
        <p:spPr>
          <a:xfrm>
            <a:off x="1928189" y="5049280"/>
            <a:ext cx="6444000" cy="900000"/>
          </a:xfrm>
          <a:prstGeom prst="rect">
            <a:avLst/>
          </a:prstGeom>
          <a:noFill/>
          <a:ln w="3175">
            <a:noFill/>
          </a:ln>
        </p:spPr>
        <p:txBody>
          <a:bodyPr wrap="square" lIns="0" tIns="36000" rIns="0" bIns="3600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sz="4200"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選挙を体験してみよう</a:t>
            </a:r>
          </a:p>
        </p:txBody>
      </p:sp>
      <p:sp>
        <p:nvSpPr>
          <p:cNvPr id="10" name="テキスト ボックス 9">
            <a:extLst>
              <a:ext uri="{FF2B5EF4-FFF2-40B4-BE49-F238E27FC236}">
                <a16:creationId xmlns:a16="http://schemas.microsoft.com/office/drawing/2014/main" id="{EA90DEA9-BB41-4A33-83C1-0816E6798C2E}"/>
              </a:ext>
            </a:extLst>
          </p:cNvPr>
          <p:cNvSpPr txBox="1"/>
          <p:nvPr/>
        </p:nvSpPr>
        <p:spPr>
          <a:xfrm>
            <a:off x="4088188" y="2469694"/>
            <a:ext cx="4356000" cy="900000"/>
          </a:xfrm>
          <a:prstGeom prst="rect">
            <a:avLst/>
          </a:prstGeom>
          <a:noFill/>
          <a:ln w="3175">
            <a:noFill/>
          </a:ln>
        </p:spPr>
        <p:txBody>
          <a:bodyPr wrap="square" lIns="144000" tIns="36000" rIns="0" bIns="0" rtlCol="0" anchor="ctr">
            <a:noAutofit/>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1" lang="ja-JP" altLang="en-US"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税について民主主義の</a:t>
            </a:r>
            <a:r>
              <a:rPr kumimoji="1" lang="en-US" altLang="ja-JP"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r>
            <a:br>
              <a:rPr kumimoji="1" lang="en-US" altLang="ja-JP"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b="0" i="0" u="none" strike="noStrike" kern="1200" cap="none" spc="-10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始まりから考えてみよう</a:t>
            </a:r>
          </a:p>
        </p:txBody>
      </p:sp>
    </p:spTree>
    <p:extLst>
      <p:ext uri="{BB962C8B-B14F-4D97-AF65-F5344CB8AC3E}">
        <p14:creationId xmlns:p14="http://schemas.microsoft.com/office/powerpoint/2010/main" val="255190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C4E8088-E721-490F-9DD4-AF0406F87261}"/>
              </a:ext>
            </a:extLst>
          </p:cNvPr>
          <p:cNvSpPr/>
          <p:nvPr/>
        </p:nvSpPr>
        <p:spPr>
          <a:xfrm>
            <a:off x="484632" y="546745"/>
            <a:ext cx="8174736" cy="5764510"/>
          </a:xfrm>
          <a:prstGeom prst="rect">
            <a:avLst/>
          </a:prstGeom>
          <a:solidFill>
            <a:schemeClr val="bg1"/>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A5D2DF81-C297-478C-AFBB-A9397098AE4F}"/>
              </a:ext>
            </a:extLst>
          </p:cNvPr>
          <p:cNvSpPr/>
          <p:nvPr/>
        </p:nvSpPr>
        <p:spPr>
          <a:xfrm>
            <a:off x="3870000" y="980728"/>
            <a:ext cx="1404000" cy="1332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0" rtlCol="0" anchor="ctr"/>
          <a:lstStyle/>
          <a:p>
            <a:pPr lvl="0" algn="ctr" defTabSz="457200" eaLnBrk="1" fontAlgn="ctr" hangingPunct="1">
              <a:spcBef>
                <a:spcPts val="0"/>
              </a:spcBef>
              <a:spcAft>
                <a:spcPts val="0"/>
              </a:spcAft>
              <a:defRPr/>
            </a:pPr>
            <a:r>
              <a:rPr lang="ja-JP" altLang="en-US" sz="9600" dirty="0">
                <a:solidFill>
                  <a:srgbClr val="4472C4">
                    <a:lumMod val="50000"/>
                  </a:srgbClr>
                </a:solidFill>
              </a:rPr>
              <a:t>１</a:t>
            </a:r>
          </a:p>
        </p:txBody>
      </p:sp>
      <p:sp>
        <p:nvSpPr>
          <p:cNvPr id="9" name="テキスト ボックス 8">
            <a:extLst>
              <a:ext uri="{FF2B5EF4-FFF2-40B4-BE49-F238E27FC236}">
                <a16:creationId xmlns:a16="http://schemas.microsoft.com/office/drawing/2014/main" id="{07573AA5-FFFA-41EE-9D10-1DC2FD682DC7}"/>
              </a:ext>
            </a:extLst>
          </p:cNvPr>
          <p:cNvSpPr txBox="1"/>
          <p:nvPr/>
        </p:nvSpPr>
        <p:spPr>
          <a:xfrm>
            <a:off x="486000" y="2420888"/>
            <a:ext cx="8172000" cy="1080000"/>
          </a:xfrm>
          <a:prstGeom prst="rect">
            <a:avLst/>
          </a:prstGeom>
          <a:noFill/>
          <a:ln w="3175">
            <a:noFill/>
          </a:ln>
        </p:spPr>
        <p:txBody>
          <a:bodyPr wrap="square" tIns="36000" bIns="0" rtlCol="0" anchor="ctr">
            <a:noAutofit/>
          </a:bodyPr>
          <a:lstStyle/>
          <a:p>
            <a:pPr lvl="0" algn="ctr" defTabSz="457200" eaLnBrk="1" fontAlgn="b" hangingPunct="1">
              <a:spcBef>
                <a:spcPts val="0"/>
              </a:spcBef>
              <a:spcAft>
                <a:spcPts val="0"/>
              </a:spcAft>
              <a:defRPr/>
            </a:pPr>
            <a:r>
              <a:rPr kumimoji="1" lang="ja-JP" altLang="en-US" sz="80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rPr>
              <a:t>税</a:t>
            </a:r>
            <a:r>
              <a:rPr lang="ja-JP" altLang="en-US" sz="5400" dirty="0">
                <a:solidFill>
                  <a:srgbClr val="4472C4">
                    <a:lumMod val="50000"/>
                  </a:srgbClr>
                </a:solidFill>
                <a:latin typeface="游ゴシック" panose="020B0400000000000000" pitchFamily="50" charset="-128"/>
                <a:ea typeface="游ゴシック" panose="020B0400000000000000" pitchFamily="50" charset="-128"/>
              </a:rPr>
              <a:t>の歴史</a:t>
            </a:r>
            <a:endParaRPr kumimoji="1" lang="ja-JP" altLang="en-US" sz="5400" b="0" i="0" u="none" strike="noStrike" kern="1200" cap="none" spc="0" normalizeH="0" baseline="0" noProof="0" dirty="0">
              <a:ln>
                <a:noFill/>
              </a:ln>
              <a:solidFill>
                <a:srgbClr val="4472C4">
                  <a:lumMod val="50000"/>
                </a:srgbClr>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E4BAC505-543D-4B48-B149-B635ABD16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120" y="4537962"/>
            <a:ext cx="2729880" cy="1699350"/>
          </a:xfrm>
          <a:prstGeom prst="rect">
            <a:avLst/>
          </a:prstGeom>
        </p:spPr>
      </p:pic>
      <p:sp>
        <p:nvSpPr>
          <p:cNvPr id="6" name="テキスト ボックス 5">
            <a:extLst>
              <a:ext uri="{FF2B5EF4-FFF2-40B4-BE49-F238E27FC236}">
                <a16:creationId xmlns:a16="http://schemas.microsoft.com/office/drawing/2014/main" id="{D411A348-CA4D-4048-877A-50AF8E3E8AE4}"/>
              </a:ext>
            </a:extLst>
          </p:cNvPr>
          <p:cNvSpPr txBox="1"/>
          <p:nvPr/>
        </p:nvSpPr>
        <p:spPr>
          <a:xfrm>
            <a:off x="486000" y="3717032"/>
            <a:ext cx="8172000" cy="1008000"/>
          </a:xfrm>
          <a:prstGeom prst="rect">
            <a:avLst/>
          </a:prstGeom>
          <a:noFill/>
          <a:ln w="3175">
            <a:noFill/>
          </a:ln>
        </p:spPr>
        <p:txBody>
          <a:bodyPr wrap="square" tIns="36000" bIns="0" rtlCol="0" anchor="ctr">
            <a:noAutofit/>
          </a:bodyPr>
          <a:lstStyle/>
          <a:p>
            <a:pPr lvl="0" algn="ctr" defTabSz="457200" eaLnBrk="1" fontAlgn="b" hangingPunct="1">
              <a:spcBef>
                <a:spcPts val="0"/>
              </a:spcBef>
              <a:spcAft>
                <a:spcPts val="0"/>
              </a:spcAft>
              <a:defRPr/>
            </a:pPr>
            <a:r>
              <a:rPr lang="ja-JP" altLang="en-US" sz="3400" dirty="0">
                <a:solidFill>
                  <a:srgbClr val="4472C4">
                    <a:lumMod val="50000"/>
                  </a:srgbClr>
                </a:solidFill>
                <a:latin typeface="游ゴシック" panose="020B0400000000000000" pitchFamily="50" charset="-128"/>
                <a:ea typeface="游ゴシック" panose="020B0400000000000000" pitchFamily="50" charset="-128"/>
              </a:rPr>
              <a:t>税について民主主義の</a:t>
            </a:r>
            <a:br>
              <a:rPr lang="ja-JP" altLang="en-US" sz="3400" dirty="0">
                <a:solidFill>
                  <a:srgbClr val="4472C4">
                    <a:lumMod val="50000"/>
                  </a:srgbClr>
                </a:solidFill>
                <a:latin typeface="游ゴシック" panose="020B0400000000000000" pitchFamily="50" charset="-128"/>
                <a:ea typeface="游ゴシック" panose="020B0400000000000000" pitchFamily="50" charset="-128"/>
              </a:rPr>
            </a:br>
            <a:r>
              <a:rPr lang="ja-JP" altLang="en-US" sz="3400" dirty="0">
                <a:solidFill>
                  <a:srgbClr val="4472C4">
                    <a:lumMod val="50000"/>
                  </a:srgbClr>
                </a:solidFill>
                <a:latin typeface="游ゴシック" panose="020B0400000000000000" pitchFamily="50" charset="-128"/>
                <a:ea typeface="游ゴシック" panose="020B0400000000000000" pitchFamily="50" charset="-128"/>
              </a:rPr>
              <a:t>始まりから考えてみよう</a:t>
            </a:r>
          </a:p>
        </p:txBody>
      </p:sp>
    </p:spTree>
    <p:extLst>
      <p:ext uri="{BB962C8B-B14F-4D97-AF65-F5344CB8AC3E}">
        <p14:creationId xmlns:p14="http://schemas.microsoft.com/office/powerpoint/2010/main" val="32625985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2E6A773-898D-474A-AE07-364E28218A96}"/>
              </a:ext>
            </a:extLst>
          </p:cNvPr>
          <p:cNvSpPr>
            <a:spLocks noGrp="1"/>
          </p:cNvSpPr>
          <p:nvPr>
            <p:ph type="body" sz="quarter" idx="13"/>
          </p:nvPr>
        </p:nvSpPr>
        <p:spPr/>
        <p:txBody>
          <a:bodyPr/>
          <a:lstStyle/>
          <a:p>
            <a:r>
              <a:rPr kumimoji="1" lang="ja-JP" altLang="en-US" dirty="0"/>
              <a:t>日本の社会の歴史</a:t>
            </a:r>
          </a:p>
        </p:txBody>
      </p:sp>
      <p:pic>
        <p:nvPicPr>
          <p:cNvPr id="1032" name="Picture 8">
            <a:extLst>
              <a:ext uri="{FF2B5EF4-FFF2-40B4-BE49-F238E27FC236}">
                <a16:creationId xmlns:a16="http://schemas.microsoft.com/office/drawing/2014/main" id="{3AF208D4-2AC1-4EE8-8243-7DA11E618F3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95536" y="3604739"/>
            <a:ext cx="1224000" cy="122400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225FCF7B-9F6F-4B26-9D9A-319998872079}"/>
              </a:ext>
            </a:extLst>
          </p:cNvPr>
          <p:cNvSpPr/>
          <p:nvPr/>
        </p:nvSpPr>
        <p:spPr>
          <a:xfrm>
            <a:off x="0" y="1916832"/>
            <a:ext cx="684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38DF81BD-C3A3-444D-B4FB-70B9CD9D991C}"/>
              </a:ext>
            </a:extLst>
          </p:cNvPr>
          <p:cNvSpPr txBox="1"/>
          <p:nvPr/>
        </p:nvSpPr>
        <p:spPr>
          <a:xfrm>
            <a:off x="360000" y="1448867"/>
            <a:ext cx="8424000" cy="540000"/>
          </a:xfrm>
          <a:prstGeom prst="rect">
            <a:avLst/>
          </a:prstGeom>
          <a:noFill/>
          <a:ln w="3175">
            <a:noFill/>
          </a:ln>
        </p:spPr>
        <p:txBody>
          <a:bodyPr wrap="square" lIns="0" tIns="36000" rIns="1440000" bIns="0" rtlCol="0" anchor="ctr">
            <a:noAutofit/>
          </a:bodyPr>
          <a:lstStyle/>
          <a:p>
            <a:pPr lvl="0" algn="ctr" defTabSz="457200" eaLnBrk="1" fontAlgn="auto"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農耕社会</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166DB11F-8D0B-4DDE-B2DA-481797F33CE0}"/>
              </a:ext>
            </a:extLst>
          </p:cNvPr>
          <p:cNvSpPr txBox="1"/>
          <p:nvPr/>
        </p:nvSpPr>
        <p:spPr>
          <a:xfrm>
            <a:off x="360000" y="1988840"/>
            <a:ext cx="8424000" cy="1080000"/>
          </a:xfrm>
          <a:prstGeom prst="rect">
            <a:avLst/>
          </a:prstGeom>
          <a:noFill/>
          <a:ln w="3175">
            <a:noFill/>
          </a:ln>
        </p:spPr>
        <p:txBody>
          <a:bodyPr wrap="square" lIns="0" tIns="36000" rIns="1440000" bIns="0" rtlCol="0" anchor="ctr">
            <a:noAutofit/>
          </a:bodyPr>
          <a:lstStyle/>
          <a:p>
            <a:pPr lvl="0" algn="ctr" defTabSz="457200" eaLnBrk="1" fontAlgn="auto" hangingPunct="1">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稲作が始まり、小さな国が作られるようになった。</a:t>
            </a:r>
            <a:r>
              <a:rPr lang="en-US" altLang="ja-JP" sz="2200" dirty="0">
                <a:solidFill>
                  <a:prstClr val="black"/>
                </a:solidFill>
                <a:latin typeface="游ゴシック" panose="020B0400000000000000" pitchFamily="50" charset="-128"/>
                <a:ea typeface="游ゴシック" panose="020B0400000000000000" pitchFamily="50" charset="-128"/>
              </a:rPr>
              <a:t/>
            </a:r>
            <a:br>
              <a:rPr lang="en-US" altLang="ja-JP" sz="2200" dirty="0">
                <a:solidFill>
                  <a:prstClr val="black"/>
                </a:solidFill>
                <a:latin typeface="游ゴシック" panose="020B0400000000000000" pitchFamily="50" charset="-128"/>
                <a:ea typeface="游ゴシック" panose="020B0400000000000000" pitchFamily="50" charset="-128"/>
              </a:rPr>
            </a:br>
            <a:r>
              <a:rPr lang="ja-JP" altLang="en-US" sz="2200" dirty="0">
                <a:solidFill>
                  <a:prstClr val="black"/>
                </a:solidFill>
                <a:latin typeface="游ゴシック" panose="020B0400000000000000" pitchFamily="50" charset="-128"/>
                <a:ea typeface="游ゴシック" panose="020B0400000000000000" pitchFamily="50" charset="-128"/>
              </a:rPr>
              <a:t>邪馬台国が出現した。</a:t>
            </a:r>
          </a:p>
        </p:txBody>
      </p:sp>
      <p:sp>
        <p:nvSpPr>
          <p:cNvPr id="27" name="正方形/長方形 26">
            <a:extLst>
              <a:ext uri="{FF2B5EF4-FFF2-40B4-BE49-F238E27FC236}">
                <a16:creationId xmlns:a16="http://schemas.microsoft.com/office/drawing/2014/main" id="{16548872-1CC0-4D64-A7D0-CF3C2C1CAC4D}"/>
              </a:ext>
            </a:extLst>
          </p:cNvPr>
          <p:cNvSpPr/>
          <p:nvPr/>
        </p:nvSpPr>
        <p:spPr>
          <a:xfrm>
            <a:off x="1944000" y="3681018"/>
            <a:ext cx="720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018A46E4-0172-434D-8391-078B4BF81466}"/>
              </a:ext>
            </a:extLst>
          </p:cNvPr>
          <p:cNvSpPr txBox="1"/>
          <p:nvPr/>
        </p:nvSpPr>
        <p:spPr>
          <a:xfrm>
            <a:off x="360000" y="3213053"/>
            <a:ext cx="8424000" cy="540000"/>
          </a:xfrm>
          <a:prstGeom prst="rect">
            <a:avLst/>
          </a:prstGeom>
          <a:noFill/>
          <a:ln w="3175">
            <a:noFill/>
          </a:ln>
        </p:spPr>
        <p:txBody>
          <a:bodyPr wrap="square" lIns="1440000" tIns="36000" rIns="0" bIns="0" rtlCol="0" anchor="ctr">
            <a:noAutofit/>
          </a:bodyPr>
          <a:lstStyle/>
          <a:p>
            <a:pPr lvl="0" algn="ctr" defTabSz="457200" eaLnBrk="1" fontAlgn="auto"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律令国家</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36FB31F4-CB13-482A-8EF9-78FB2957718E}"/>
              </a:ext>
            </a:extLst>
          </p:cNvPr>
          <p:cNvSpPr txBox="1"/>
          <p:nvPr/>
        </p:nvSpPr>
        <p:spPr>
          <a:xfrm>
            <a:off x="360000" y="3743173"/>
            <a:ext cx="8424000" cy="1080000"/>
          </a:xfrm>
          <a:prstGeom prst="rect">
            <a:avLst/>
          </a:prstGeom>
          <a:noFill/>
          <a:ln w="3175">
            <a:noFill/>
          </a:ln>
        </p:spPr>
        <p:txBody>
          <a:bodyPr wrap="square" lIns="1440000" tIns="36000" rIns="0" bIns="0" rtlCol="0" anchor="ctr">
            <a:noAutofit/>
          </a:bodyPr>
          <a:lstStyle/>
          <a:p>
            <a:pPr lvl="0" algn="ctr" defTabSz="457200" eaLnBrk="1" fontAlgn="auto" hangingPunct="1">
              <a:spcBef>
                <a:spcPts val="0"/>
              </a:spcBef>
              <a:spcAft>
                <a:spcPts val="0"/>
              </a:spcAft>
              <a:defRPr/>
            </a:pPr>
            <a:r>
              <a:rPr lang="en-US" altLang="ja-JP" sz="2200" dirty="0">
                <a:solidFill>
                  <a:prstClr val="black"/>
                </a:solidFill>
                <a:latin typeface="游ゴシック" panose="020B0400000000000000" pitchFamily="50" charset="-128"/>
                <a:ea typeface="游ゴシック" panose="020B0400000000000000" pitchFamily="50" charset="-128"/>
              </a:rPr>
              <a:t>701</a:t>
            </a:r>
            <a:r>
              <a:rPr lang="ja-JP" altLang="en-US" sz="2200" dirty="0">
                <a:solidFill>
                  <a:prstClr val="black"/>
                </a:solidFill>
                <a:latin typeface="游ゴシック" panose="020B0400000000000000" pitchFamily="50" charset="-128"/>
                <a:ea typeface="游ゴシック" panose="020B0400000000000000" pitchFamily="50" charset="-128"/>
              </a:rPr>
              <a:t>年に作られた大宝律令の中に租・庸・調という税の</a:t>
            </a:r>
            <a:r>
              <a:rPr lang="en-US" altLang="ja-JP" sz="2200" dirty="0">
                <a:solidFill>
                  <a:prstClr val="black"/>
                </a:solidFill>
                <a:latin typeface="游ゴシック" panose="020B0400000000000000" pitchFamily="50" charset="-128"/>
                <a:ea typeface="游ゴシック" panose="020B0400000000000000" pitchFamily="50" charset="-128"/>
              </a:rPr>
              <a:t/>
            </a:r>
            <a:br>
              <a:rPr lang="en-US" altLang="ja-JP" sz="2200" dirty="0">
                <a:solidFill>
                  <a:prstClr val="black"/>
                </a:solidFill>
                <a:latin typeface="游ゴシック" panose="020B0400000000000000" pitchFamily="50" charset="-128"/>
                <a:ea typeface="游ゴシック" panose="020B0400000000000000" pitchFamily="50" charset="-128"/>
              </a:rPr>
            </a:br>
            <a:r>
              <a:rPr lang="ja-JP" altLang="en-US" sz="2200" dirty="0">
                <a:solidFill>
                  <a:prstClr val="black"/>
                </a:solidFill>
                <a:latin typeface="游ゴシック" panose="020B0400000000000000" pitchFamily="50" charset="-128"/>
                <a:ea typeface="游ゴシック" panose="020B0400000000000000" pitchFamily="50" charset="-128"/>
              </a:rPr>
              <a:t>仕組みがあった。和同開珎という通貨が発行された。</a:t>
            </a:r>
          </a:p>
        </p:txBody>
      </p:sp>
      <p:pic>
        <p:nvPicPr>
          <p:cNvPr id="21" name="Picture 4">
            <a:extLst>
              <a:ext uri="{FF2B5EF4-FFF2-40B4-BE49-F238E27FC236}">
                <a16:creationId xmlns:a16="http://schemas.microsoft.com/office/drawing/2014/main" id="{B5EE0016-D907-482E-8F81-8F3E3B9D9A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84732" y="1565383"/>
            <a:ext cx="1396984" cy="1520151"/>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E7CD8C17-211F-4506-87F4-71577704F478}"/>
              </a:ext>
            </a:extLst>
          </p:cNvPr>
          <p:cNvSpPr/>
          <p:nvPr/>
        </p:nvSpPr>
        <p:spPr>
          <a:xfrm>
            <a:off x="0" y="5445205"/>
            <a:ext cx="684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3EE0E06-2513-466A-84DD-3DBA5C00FF30}"/>
              </a:ext>
            </a:extLst>
          </p:cNvPr>
          <p:cNvSpPr txBox="1"/>
          <p:nvPr/>
        </p:nvSpPr>
        <p:spPr>
          <a:xfrm>
            <a:off x="360000" y="4977240"/>
            <a:ext cx="8424000" cy="540000"/>
          </a:xfrm>
          <a:prstGeom prst="rect">
            <a:avLst/>
          </a:prstGeom>
          <a:noFill/>
          <a:ln w="3175">
            <a:noFill/>
          </a:ln>
        </p:spPr>
        <p:txBody>
          <a:bodyPr wrap="square" lIns="0" tIns="36000" rIns="1440000" bIns="0" rtlCol="0" anchor="ctr">
            <a:noAutofit/>
          </a:bodyPr>
          <a:lstStyle/>
          <a:p>
            <a:pPr lvl="0" algn="ctr" defTabSz="457200" eaLnBrk="1" fontAlgn="auto"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封建制度</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AC5AEBC6-ADA3-4492-B1C8-4243CD3F31B0}"/>
              </a:ext>
            </a:extLst>
          </p:cNvPr>
          <p:cNvSpPr txBox="1"/>
          <p:nvPr/>
        </p:nvSpPr>
        <p:spPr>
          <a:xfrm>
            <a:off x="360000" y="5517213"/>
            <a:ext cx="8424000" cy="1080000"/>
          </a:xfrm>
          <a:prstGeom prst="rect">
            <a:avLst/>
          </a:prstGeom>
          <a:noFill/>
          <a:ln w="3175">
            <a:noFill/>
          </a:ln>
        </p:spPr>
        <p:txBody>
          <a:bodyPr wrap="square" lIns="0" tIns="36000" rIns="1440000" bIns="0" rtlCol="0" anchor="ctr">
            <a:noAutofit/>
          </a:bodyPr>
          <a:lstStyle/>
          <a:p>
            <a:pPr lvl="0" algn="ctr" defTabSz="457200" eaLnBrk="1" fontAlgn="auto" hangingPunct="1">
              <a:spcBef>
                <a:spcPts val="0"/>
              </a:spcBef>
              <a:spcAft>
                <a:spcPts val="0"/>
              </a:spcAft>
              <a:defRPr/>
            </a:pPr>
            <a:r>
              <a:rPr lang="ja-JP" altLang="en-US" sz="2200" dirty="0">
                <a:solidFill>
                  <a:prstClr val="black"/>
                </a:solidFill>
                <a:latin typeface="游ゴシック" panose="020B0400000000000000" pitchFamily="50" charset="-128"/>
                <a:ea typeface="游ゴシック" panose="020B0400000000000000" pitchFamily="50" charset="-128"/>
              </a:rPr>
              <a:t>貴族や領主等が土地を所有して、その土地の</a:t>
            </a:r>
            <a:r>
              <a:rPr lang="en-US" altLang="ja-JP" sz="2200" dirty="0">
                <a:solidFill>
                  <a:prstClr val="black"/>
                </a:solidFill>
                <a:latin typeface="游ゴシック" panose="020B0400000000000000" pitchFamily="50" charset="-128"/>
                <a:ea typeface="游ゴシック" panose="020B0400000000000000" pitchFamily="50" charset="-128"/>
              </a:rPr>
              <a:t/>
            </a:r>
            <a:br>
              <a:rPr lang="en-US" altLang="ja-JP" sz="2200" dirty="0">
                <a:solidFill>
                  <a:prstClr val="black"/>
                </a:solidFill>
                <a:latin typeface="游ゴシック" panose="020B0400000000000000" pitchFamily="50" charset="-128"/>
                <a:ea typeface="游ゴシック" panose="020B0400000000000000" pitchFamily="50" charset="-128"/>
              </a:rPr>
            </a:br>
            <a:r>
              <a:rPr lang="ja-JP" altLang="en-US" sz="2200" dirty="0">
                <a:solidFill>
                  <a:prstClr val="black"/>
                </a:solidFill>
                <a:latin typeface="游ゴシック" panose="020B0400000000000000" pitchFamily="50" charset="-128"/>
                <a:ea typeface="游ゴシック" panose="020B0400000000000000" pitchFamily="50" charset="-128"/>
              </a:rPr>
              <a:t>人民や農民から年貢（米）を取り立てる制度</a:t>
            </a:r>
          </a:p>
        </p:txBody>
      </p:sp>
      <p:grpSp>
        <p:nvGrpSpPr>
          <p:cNvPr id="22" name="グループ化 21">
            <a:extLst>
              <a:ext uri="{FF2B5EF4-FFF2-40B4-BE49-F238E27FC236}">
                <a16:creationId xmlns:a16="http://schemas.microsoft.com/office/drawing/2014/main" id="{537AED73-B060-43C2-B17C-01C9BE18602C}"/>
              </a:ext>
            </a:extLst>
          </p:cNvPr>
          <p:cNvGrpSpPr>
            <a:grpSpLocks noChangeAspect="1"/>
          </p:cNvGrpSpPr>
          <p:nvPr/>
        </p:nvGrpSpPr>
        <p:grpSpPr>
          <a:xfrm>
            <a:off x="7053990" y="5269242"/>
            <a:ext cx="1764598" cy="1327971"/>
            <a:chOff x="5642409" y="3633710"/>
            <a:chExt cx="2889927" cy="2174851"/>
          </a:xfrm>
        </p:grpSpPr>
        <p:pic>
          <p:nvPicPr>
            <p:cNvPr id="23" name="Picture 6">
              <a:extLst>
                <a:ext uri="{FF2B5EF4-FFF2-40B4-BE49-F238E27FC236}">
                  <a16:creationId xmlns:a16="http://schemas.microsoft.com/office/drawing/2014/main" id="{01A42023-FC0B-4173-9E06-695F5E60901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42409" y="3894718"/>
              <a:ext cx="2170710" cy="19138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9E248E71-91B9-48D6-944C-2C50ECCF3488}"/>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54999" y="3633710"/>
              <a:ext cx="1477337" cy="20481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199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EDA0DF4-61E7-4B0D-9593-937CED7A3902}"/>
              </a:ext>
            </a:extLst>
          </p:cNvPr>
          <p:cNvSpPr>
            <a:spLocks noGrp="1"/>
          </p:cNvSpPr>
          <p:nvPr>
            <p:ph type="body" sz="quarter" idx="13"/>
          </p:nvPr>
        </p:nvSpPr>
        <p:spPr/>
        <p:txBody>
          <a:bodyPr/>
          <a:lstStyle/>
          <a:p>
            <a:r>
              <a:rPr lang="ja-JP" altLang="en-US" sz="4000" dirty="0"/>
              <a:t>日本の税の歴史</a:t>
            </a:r>
            <a:endParaRPr kumimoji="1" lang="ja-JP" altLang="en-US" sz="4000" dirty="0"/>
          </a:p>
        </p:txBody>
      </p:sp>
      <p:pic>
        <p:nvPicPr>
          <p:cNvPr id="6" name="Picture 4">
            <a:extLst>
              <a:ext uri="{FF2B5EF4-FFF2-40B4-BE49-F238E27FC236}">
                <a16:creationId xmlns:a16="http://schemas.microsoft.com/office/drawing/2014/main" id="{D555F2A0-B863-45A6-B98D-EBD39A49C618}"/>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2821358" y="1844824"/>
            <a:ext cx="5058283" cy="5058283"/>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1699AD97-F8B4-411D-9424-D2938E390057}"/>
              </a:ext>
            </a:extLst>
          </p:cNvPr>
          <p:cNvSpPr txBox="1">
            <a:spLocks/>
          </p:cNvSpPr>
          <p:nvPr/>
        </p:nvSpPr>
        <p:spPr>
          <a:xfrm>
            <a:off x="2771801" y="1440610"/>
            <a:ext cx="6012200" cy="2243465"/>
          </a:xfrm>
          <a:prstGeom prst="rect">
            <a:avLst/>
          </a:prstGeom>
        </p:spPr>
        <p:txBody>
          <a:bodyPr vert="horz" lIns="0" tIns="36000" rIns="91440" bIns="3600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b">
              <a:lnSpc>
                <a:spcPct val="140000"/>
              </a:lnSpc>
              <a:spcBef>
                <a:spcPts val="0"/>
              </a:spcBef>
              <a:spcAft>
                <a:spcPts val="0"/>
              </a:spcAft>
            </a:pPr>
            <a:r>
              <a:rPr lang="ja-JP" altLang="en-US" sz="2500" dirty="0">
                <a:ea typeface="游ゴシック" panose="020B0400000000000000" pitchFamily="50" charset="-128"/>
              </a:rPr>
              <a:t>税といえば長く年貢であった。</a:t>
            </a:r>
          </a:p>
          <a:p>
            <a:pPr marL="0" indent="0" algn="ctr" fontAlgn="b">
              <a:lnSpc>
                <a:spcPct val="140000"/>
              </a:lnSpc>
              <a:spcBef>
                <a:spcPts val="0"/>
              </a:spcBef>
              <a:spcAft>
                <a:spcPts val="0"/>
              </a:spcAft>
            </a:pPr>
            <a:r>
              <a:rPr lang="ja-JP" altLang="en-US" sz="2500" dirty="0">
                <a:ea typeface="游ゴシック" panose="020B0400000000000000" pitchFamily="50" charset="-128"/>
              </a:rPr>
              <a:t>（９世紀ころから明治時代まで）</a:t>
            </a:r>
          </a:p>
          <a:p>
            <a:pPr marL="0" indent="0" algn="ctr" fontAlgn="b">
              <a:lnSpc>
                <a:spcPct val="140000"/>
              </a:lnSpc>
              <a:spcBef>
                <a:spcPts val="0"/>
              </a:spcBef>
              <a:spcAft>
                <a:spcPts val="0"/>
              </a:spcAft>
            </a:pPr>
            <a:r>
              <a:rPr lang="ja-JP" altLang="en-US" sz="2500" dirty="0">
                <a:ea typeface="游ゴシック" panose="020B0400000000000000" pitchFamily="50" charset="-128"/>
              </a:rPr>
              <a:t>領主や幕府等が決定していた。</a:t>
            </a:r>
          </a:p>
        </p:txBody>
      </p:sp>
      <p:sp>
        <p:nvSpPr>
          <p:cNvPr id="8" name="コンテンツ プレースホルダー 2">
            <a:extLst>
              <a:ext uri="{FF2B5EF4-FFF2-40B4-BE49-F238E27FC236}">
                <a16:creationId xmlns:a16="http://schemas.microsoft.com/office/drawing/2014/main" id="{7585FD4C-7143-433D-BBE9-FF64E8CD79FC}"/>
              </a:ext>
            </a:extLst>
          </p:cNvPr>
          <p:cNvSpPr txBox="1">
            <a:spLocks/>
          </p:cNvSpPr>
          <p:nvPr/>
        </p:nvSpPr>
        <p:spPr>
          <a:xfrm>
            <a:off x="1259632" y="4944075"/>
            <a:ext cx="5328592" cy="1913641"/>
          </a:xfrm>
          <a:prstGeom prst="rect">
            <a:avLst/>
          </a:prstGeom>
          <a:noFill/>
          <a:ln w="6350" cap="sq">
            <a:noFill/>
            <a:miter lim="800000"/>
          </a:ln>
        </p:spPr>
        <p:txBody>
          <a:bodyPr vert="horz" lIns="108000" tIns="45720" rIns="91440" bIns="4572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spcBef>
                <a:spcPts val="0"/>
              </a:spcBef>
              <a:spcAft>
                <a:spcPts val="600"/>
              </a:spcAft>
            </a:pPr>
            <a:r>
              <a:rPr lang="ja-JP" altLang="en-US" sz="2700" dirty="0">
                <a:ea typeface="游ゴシック" panose="020B0400000000000000" pitchFamily="50" charset="-128"/>
              </a:rPr>
              <a:t>「年貢の納め時」</a:t>
            </a:r>
            <a:endParaRPr lang="en-US" altLang="ja-JP" sz="2700" dirty="0">
              <a:ea typeface="游ゴシック" panose="020B0400000000000000" pitchFamily="50" charset="-128"/>
            </a:endParaRPr>
          </a:p>
          <a:p>
            <a:pPr marL="0" indent="0" algn="ctr">
              <a:spcBef>
                <a:spcPts val="0"/>
              </a:spcBef>
              <a:spcAft>
                <a:spcPts val="0"/>
              </a:spcAft>
            </a:pPr>
            <a:r>
              <a:rPr lang="ja-JP" altLang="en-US" sz="2500" dirty="0">
                <a:ea typeface="游ゴシック" panose="020B0400000000000000" pitchFamily="50" charset="-128"/>
              </a:rPr>
              <a:t>諦めなくてはならない時のこと</a:t>
            </a:r>
          </a:p>
        </p:txBody>
      </p:sp>
      <p:grpSp>
        <p:nvGrpSpPr>
          <p:cNvPr id="14" name="グループ化 13">
            <a:extLst>
              <a:ext uri="{FF2B5EF4-FFF2-40B4-BE49-F238E27FC236}">
                <a16:creationId xmlns:a16="http://schemas.microsoft.com/office/drawing/2014/main" id="{D11682A8-EBF9-49BD-B610-34F6D2C01ED1}"/>
              </a:ext>
            </a:extLst>
          </p:cNvPr>
          <p:cNvGrpSpPr/>
          <p:nvPr/>
        </p:nvGrpSpPr>
        <p:grpSpPr>
          <a:xfrm>
            <a:off x="6322456" y="5179061"/>
            <a:ext cx="1561912" cy="1446711"/>
            <a:chOff x="7038051" y="4790601"/>
            <a:chExt cx="1561912" cy="1446711"/>
          </a:xfrm>
        </p:grpSpPr>
        <p:sp>
          <p:nvSpPr>
            <p:cNvPr id="15" name="楕円 14">
              <a:extLst>
                <a:ext uri="{FF2B5EF4-FFF2-40B4-BE49-F238E27FC236}">
                  <a16:creationId xmlns:a16="http://schemas.microsoft.com/office/drawing/2014/main" id="{88B5E871-545D-4A61-915A-853131AD9E72}"/>
                </a:ext>
              </a:extLst>
            </p:cNvPr>
            <p:cNvSpPr/>
            <p:nvPr/>
          </p:nvSpPr>
          <p:spPr>
            <a:xfrm rot="21125605">
              <a:off x="7050514" y="5559425"/>
              <a:ext cx="1514480" cy="544353"/>
            </a:xfrm>
            <a:prstGeom prst="ellipse">
              <a:avLst/>
            </a:prstGeom>
            <a:solidFill>
              <a:schemeClr val="bg2">
                <a:lumMod val="75000"/>
                <a:alpha val="45000"/>
              </a:schemeClr>
            </a:solidFill>
            <a:ln w="25400" cap="sq" cmpd="sng">
              <a:noFill/>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600" dirty="0">
                <a:solidFill>
                  <a:schemeClr val="tx1"/>
                </a:solidFill>
                <a:latin typeface="ＭＳ Ｐ明朝" panose="02020600040205080304" pitchFamily="18" charset="-128"/>
                <a:ea typeface="ＭＳ Ｐ明朝" panose="02020600040205080304" pitchFamily="18" charset="-128"/>
              </a:endParaRPr>
            </a:p>
          </p:txBody>
        </p:sp>
        <p:pic>
          <p:nvPicPr>
            <p:cNvPr id="16" name="Picture 2">
              <a:extLst>
                <a:ext uri="{FF2B5EF4-FFF2-40B4-BE49-F238E27FC236}">
                  <a16:creationId xmlns:a16="http://schemas.microsoft.com/office/drawing/2014/main" id="{BFA7DC78-FDDE-460D-9264-32BA576FBC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38051" y="4790601"/>
              <a:ext cx="1561912" cy="144671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テキスト ボックス 4">
            <a:extLst>
              <a:ext uri="{FF2B5EF4-FFF2-40B4-BE49-F238E27FC236}">
                <a16:creationId xmlns:a16="http://schemas.microsoft.com/office/drawing/2014/main" id="{602C4FCA-E824-4229-9696-FABCE1EC22FE}"/>
              </a:ext>
            </a:extLst>
          </p:cNvPr>
          <p:cNvSpPr txBox="1"/>
          <p:nvPr/>
        </p:nvSpPr>
        <p:spPr>
          <a:xfrm>
            <a:off x="0" y="3684077"/>
            <a:ext cx="9144000" cy="126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600"/>
              </a:spcAft>
              <a:defRPr/>
            </a:pPr>
            <a:r>
              <a:rPr lang="ja-JP" altLang="en-US" sz="2600" dirty="0">
                <a:solidFill>
                  <a:prstClr val="black"/>
                </a:solidFill>
                <a:latin typeface="游ゴシック" panose="020B0400000000000000" pitchFamily="50" charset="-128"/>
                <a:ea typeface="游ゴシック" panose="020B0400000000000000" pitchFamily="50" charset="-128"/>
              </a:rPr>
              <a:t>　税金は強制的に</a:t>
            </a:r>
            <a:r>
              <a:rPr lang="ja-JP" altLang="en-US" sz="3200" dirty="0">
                <a:solidFill>
                  <a:prstClr val="black"/>
                </a:solidFill>
                <a:latin typeface="游ゴシック" panose="020B0400000000000000" pitchFamily="50" charset="-128"/>
                <a:ea typeface="游ゴシック" panose="020B0400000000000000" pitchFamily="50" charset="-128"/>
              </a:rPr>
              <a:t>「取られる」</a:t>
            </a:r>
            <a:r>
              <a:rPr lang="ja-JP" altLang="en-US" sz="2600" dirty="0">
                <a:solidFill>
                  <a:prstClr val="black"/>
                </a:solidFill>
                <a:latin typeface="游ゴシック" panose="020B0400000000000000" pitchFamily="50" charset="-128"/>
                <a:ea typeface="游ゴシック" panose="020B0400000000000000" pitchFamily="50" charset="-128"/>
              </a:rPr>
              <a:t>ものであった。</a:t>
            </a:r>
          </a:p>
        </p:txBody>
      </p:sp>
      <p:pic>
        <p:nvPicPr>
          <p:cNvPr id="2050" name="Picture 2">
            <a:extLst>
              <a:ext uri="{FF2B5EF4-FFF2-40B4-BE49-F238E27FC236}">
                <a16:creationId xmlns:a16="http://schemas.microsoft.com/office/drawing/2014/main" id="{794F0022-5DCB-4D77-93BE-4F27C0195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686" y="1711540"/>
            <a:ext cx="2092360" cy="184476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24ECE582-EA0C-40F6-8943-9E9A7DCD8C99}"/>
              </a:ext>
            </a:extLst>
          </p:cNvPr>
          <p:cNvGrpSpPr/>
          <p:nvPr/>
        </p:nvGrpSpPr>
        <p:grpSpPr>
          <a:xfrm>
            <a:off x="359999" y="1711539"/>
            <a:ext cx="1510673" cy="1711541"/>
            <a:chOff x="359999" y="1711539"/>
            <a:chExt cx="1510673" cy="1711541"/>
          </a:xfrm>
        </p:grpSpPr>
        <p:pic>
          <p:nvPicPr>
            <p:cNvPr id="2052" name="Picture 4">
              <a:extLst>
                <a:ext uri="{FF2B5EF4-FFF2-40B4-BE49-F238E27FC236}">
                  <a16:creationId xmlns:a16="http://schemas.microsoft.com/office/drawing/2014/main" id="{D9A64D43-9462-41F4-AC93-D900BEEF8DE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59999" y="1711539"/>
              <a:ext cx="1510673" cy="17115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75209B87-CE44-44D2-A1F1-51FBC86116F4}"/>
                </a:ext>
              </a:extLst>
            </p:cNvPr>
            <p:cNvGrpSpPr>
              <a:grpSpLocks noChangeAspect="1"/>
            </p:cNvGrpSpPr>
            <p:nvPr/>
          </p:nvGrpSpPr>
          <p:grpSpPr>
            <a:xfrm>
              <a:off x="441093" y="2204864"/>
              <a:ext cx="389572" cy="368007"/>
              <a:chOff x="398232" y="2169940"/>
              <a:chExt cx="469404" cy="443419"/>
            </a:xfrm>
          </p:grpSpPr>
          <p:sp>
            <p:nvSpPr>
              <p:cNvPr id="4" name="ひし形 3">
                <a:extLst>
                  <a:ext uri="{FF2B5EF4-FFF2-40B4-BE49-F238E27FC236}">
                    <a16:creationId xmlns:a16="http://schemas.microsoft.com/office/drawing/2014/main" id="{580DF318-C7E1-48D6-8A12-463D5DD78BD9}"/>
                  </a:ext>
                </a:extLst>
              </p:cNvPr>
              <p:cNvSpPr/>
              <p:nvPr/>
            </p:nvSpPr>
            <p:spPr>
              <a:xfrm rot="19142693">
                <a:off x="537992" y="2287453"/>
                <a:ext cx="179553" cy="198134"/>
              </a:xfrm>
              <a:custGeom>
                <a:avLst/>
                <a:gdLst>
                  <a:gd name="connsiteX0" fmla="*/ 0 w 179553"/>
                  <a:gd name="connsiteY0" fmla="*/ 99067 h 198134"/>
                  <a:gd name="connsiteX1" fmla="*/ 89777 w 179553"/>
                  <a:gd name="connsiteY1" fmla="*/ 0 h 198134"/>
                  <a:gd name="connsiteX2" fmla="*/ 179553 w 179553"/>
                  <a:gd name="connsiteY2" fmla="*/ 99067 h 198134"/>
                  <a:gd name="connsiteX3" fmla="*/ 89777 w 179553"/>
                  <a:gd name="connsiteY3" fmla="*/ 198134 h 198134"/>
                  <a:gd name="connsiteX4" fmla="*/ 0 w 179553"/>
                  <a:gd name="connsiteY4" fmla="*/ 99067 h 19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53" h="198134" fill="none" extrusionOk="0">
                    <a:moveTo>
                      <a:pt x="0" y="99067"/>
                    </a:moveTo>
                    <a:cubicBezTo>
                      <a:pt x="37114" y="54194"/>
                      <a:pt x="49952" y="36660"/>
                      <a:pt x="89777" y="0"/>
                    </a:cubicBezTo>
                    <a:cubicBezTo>
                      <a:pt x="103128" y="24259"/>
                      <a:pt x="155784" y="82663"/>
                      <a:pt x="179553" y="99067"/>
                    </a:cubicBezTo>
                    <a:cubicBezTo>
                      <a:pt x="146186" y="126646"/>
                      <a:pt x="122896" y="166808"/>
                      <a:pt x="89777" y="198134"/>
                    </a:cubicBezTo>
                    <a:cubicBezTo>
                      <a:pt x="51358" y="147543"/>
                      <a:pt x="41869" y="135620"/>
                      <a:pt x="0" y="99067"/>
                    </a:cubicBezTo>
                    <a:close/>
                  </a:path>
                  <a:path w="179553" h="198134" stroke="0" extrusionOk="0">
                    <a:moveTo>
                      <a:pt x="0" y="99067"/>
                    </a:moveTo>
                    <a:cubicBezTo>
                      <a:pt x="38778" y="59864"/>
                      <a:pt x="54488" y="37006"/>
                      <a:pt x="89777" y="0"/>
                    </a:cubicBezTo>
                    <a:cubicBezTo>
                      <a:pt x="133165" y="46244"/>
                      <a:pt x="161057" y="73102"/>
                      <a:pt x="179553" y="99067"/>
                    </a:cubicBezTo>
                    <a:cubicBezTo>
                      <a:pt x="145495" y="146567"/>
                      <a:pt x="125177" y="168060"/>
                      <a:pt x="89777" y="198134"/>
                    </a:cubicBezTo>
                    <a:cubicBezTo>
                      <a:pt x="47938" y="153135"/>
                      <a:pt x="35517" y="133592"/>
                      <a:pt x="0" y="99067"/>
                    </a:cubicBezTo>
                    <a:close/>
                  </a:path>
                </a:pathLst>
              </a:custGeom>
              <a:solidFill>
                <a:srgbClr val="FF0000"/>
              </a:solidFill>
              <a:ln w="25400" cap="rnd">
                <a:solidFill>
                  <a:srgbClr val="FF0000"/>
                </a:solidFill>
                <a:round/>
                <a:extLst>
                  <a:ext uri="{C807C97D-BFC1-408E-A445-0C87EB9F89A2}">
                    <ask:lineSketchStyleProps xmlns:ask="http://schemas.microsoft.com/office/drawing/2018/sketchyshapes" xmlns="" sd="1219033472">
                      <a:prstGeom prst="diamon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ひし形 23">
                <a:extLst>
                  <a:ext uri="{FF2B5EF4-FFF2-40B4-BE49-F238E27FC236}">
                    <a16:creationId xmlns:a16="http://schemas.microsoft.com/office/drawing/2014/main" id="{BCF499B9-17BF-48F9-8317-504155F485C8}"/>
                  </a:ext>
                </a:extLst>
              </p:cNvPr>
              <p:cNvSpPr/>
              <p:nvPr/>
            </p:nvSpPr>
            <p:spPr>
              <a:xfrm rot="19142693">
                <a:off x="688083" y="2169940"/>
                <a:ext cx="179553" cy="198134"/>
              </a:xfrm>
              <a:custGeom>
                <a:avLst/>
                <a:gdLst>
                  <a:gd name="connsiteX0" fmla="*/ 0 w 179553"/>
                  <a:gd name="connsiteY0" fmla="*/ 99067 h 198134"/>
                  <a:gd name="connsiteX1" fmla="*/ 89777 w 179553"/>
                  <a:gd name="connsiteY1" fmla="*/ 0 h 198134"/>
                  <a:gd name="connsiteX2" fmla="*/ 179553 w 179553"/>
                  <a:gd name="connsiteY2" fmla="*/ 99067 h 198134"/>
                  <a:gd name="connsiteX3" fmla="*/ 89777 w 179553"/>
                  <a:gd name="connsiteY3" fmla="*/ 198134 h 198134"/>
                  <a:gd name="connsiteX4" fmla="*/ 0 w 179553"/>
                  <a:gd name="connsiteY4" fmla="*/ 99067 h 19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53" h="198134" fill="none" extrusionOk="0">
                    <a:moveTo>
                      <a:pt x="0" y="99067"/>
                    </a:moveTo>
                    <a:cubicBezTo>
                      <a:pt x="37114" y="54194"/>
                      <a:pt x="49952" y="36660"/>
                      <a:pt x="89777" y="0"/>
                    </a:cubicBezTo>
                    <a:cubicBezTo>
                      <a:pt x="103128" y="24259"/>
                      <a:pt x="155784" y="82663"/>
                      <a:pt x="179553" y="99067"/>
                    </a:cubicBezTo>
                    <a:cubicBezTo>
                      <a:pt x="146186" y="126646"/>
                      <a:pt x="122896" y="166808"/>
                      <a:pt x="89777" y="198134"/>
                    </a:cubicBezTo>
                    <a:cubicBezTo>
                      <a:pt x="51358" y="147543"/>
                      <a:pt x="41869" y="135620"/>
                      <a:pt x="0" y="99067"/>
                    </a:cubicBezTo>
                    <a:close/>
                  </a:path>
                  <a:path w="179553" h="198134" stroke="0" extrusionOk="0">
                    <a:moveTo>
                      <a:pt x="0" y="99067"/>
                    </a:moveTo>
                    <a:cubicBezTo>
                      <a:pt x="38778" y="59864"/>
                      <a:pt x="54488" y="37006"/>
                      <a:pt x="89777" y="0"/>
                    </a:cubicBezTo>
                    <a:cubicBezTo>
                      <a:pt x="133165" y="46244"/>
                      <a:pt x="161057" y="73102"/>
                      <a:pt x="179553" y="99067"/>
                    </a:cubicBezTo>
                    <a:cubicBezTo>
                      <a:pt x="145495" y="146567"/>
                      <a:pt x="125177" y="168060"/>
                      <a:pt x="89777" y="198134"/>
                    </a:cubicBezTo>
                    <a:cubicBezTo>
                      <a:pt x="47938" y="153135"/>
                      <a:pt x="35517" y="133592"/>
                      <a:pt x="0" y="99067"/>
                    </a:cubicBezTo>
                    <a:close/>
                  </a:path>
                </a:pathLst>
              </a:custGeom>
              <a:solidFill>
                <a:srgbClr val="FF0000"/>
              </a:solidFill>
              <a:ln w="25400" cap="rnd">
                <a:solidFill>
                  <a:srgbClr val="FF0000"/>
                </a:solidFill>
                <a:round/>
                <a:extLst>
                  <a:ext uri="{C807C97D-BFC1-408E-A445-0C87EB9F89A2}">
                    <ask:lineSketchStyleProps xmlns:ask="http://schemas.microsoft.com/office/drawing/2018/sketchyshapes" xmlns="" sd="1219033472">
                      <a:prstGeom prst="diamon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ひし形 24">
                <a:extLst>
                  <a:ext uri="{FF2B5EF4-FFF2-40B4-BE49-F238E27FC236}">
                    <a16:creationId xmlns:a16="http://schemas.microsoft.com/office/drawing/2014/main" id="{56A9E691-534C-44B5-8723-6C85959C00A9}"/>
                  </a:ext>
                </a:extLst>
              </p:cNvPr>
              <p:cNvSpPr/>
              <p:nvPr/>
            </p:nvSpPr>
            <p:spPr>
              <a:xfrm rot="19142693">
                <a:off x="398232" y="2415225"/>
                <a:ext cx="179553" cy="198134"/>
              </a:xfrm>
              <a:custGeom>
                <a:avLst/>
                <a:gdLst>
                  <a:gd name="connsiteX0" fmla="*/ 0 w 179553"/>
                  <a:gd name="connsiteY0" fmla="*/ 99067 h 198134"/>
                  <a:gd name="connsiteX1" fmla="*/ 89777 w 179553"/>
                  <a:gd name="connsiteY1" fmla="*/ 0 h 198134"/>
                  <a:gd name="connsiteX2" fmla="*/ 179553 w 179553"/>
                  <a:gd name="connsiteY2" fmla="*/ 99067 h 198134"/>
                  <a:gd name="connsiteX3" fmla="*/ 89777 w 179553"/>
                  <a:gd name="connsiteY3" fmla="*/ 198134 h 198134"/>
                  <a:gd name="connsiteX4" fmla="*/ 0 w 179553"/>
                  <a:gd name="connsiteY4" fmla="*/ 99067 h 19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53" h="198134" fill="none" extrusionOk="0">
                    <a:moveTo>
                      <a:pt x="0" y="99067"/>
                    </a:moveTo>
                    <a:cubicBezTo>
                      <a:pt x="37114" y="54194"/>
                      <a:pt x="49952" y="36660"/>
                      <a:pt x="89777" y="0"/>
                    </a:cubicBezTo>
                    <a:cubicBezTo>
                      <a:pt x="103128" y="24259"/>
                      <a:pt x="155784" y="82663"/>
                      <a:pt x="179553" y="99067"/>
                    </a:cubicBezTo>
                    <a:cubicBezTo>
                      <a:pt x="146186" y="126646"/>
                      <a:pt x="122896" y="166808"/>
                      <a:pt x="89777" y="198134"/>
                    </a:cubicBezTo>
                    <a:cubicBezTo>
                      <a:pt x="51358" y="147543"/>
                      <a:pt x="41869" y="135620"/>
                      <a:pt x="0" y="99067"/>
                    </a:cubicBezTo>
                    <a:close/>
                  </a:path>
                  <a:path w="179553" h="198134" stroke="0" extrusionOk="0">
                    <a:moveTo>
                      <a:pt x="0" y="99067"/>
                    </a:moveTo>
                    <a:cubicBezTo>
                      <a:pt x="38778" y="59864"/>
                      <a:pt x="54488" y="37006"/>
                      <a:pt x="89777" y="0"/>
                    </a:cubicBezTo>
                    <a:cubicBezTo>
                      <a:pt x="133165" y="46244"/>
                      <a:pt x="161057" y="73102"/>
                      <a:pt x="179553" y="99067"/>
                    </a:cubicBezTo>
                    <a:cubicBezTo>
                      <a:pt x="145495" y="146567"/>
                      <a:pt x="125177" y="168060"/>
                      <a:pt x="89777" y="198134"/>
                    </a:cubicBezTo>
                    <a:cubicBezTo>
                      <a:pt x="47938" y="153135"/>
                      <a:pt x="35517" y="133592"/>
                      <a:pt x="0" y="99067"/>
                    </a:cubicBezTo>
                    <a:close/>
                  </a:path>
                </a:pathLst>
              </a:custGeom>
              <a:solidFill>
                <a:srgbClr val="FF0000"/>
              </a:solidFill>
              <a:ln w="25400" cap="rnd">
                <a:solidFill>
                  <a:srgbClr val="FF0000"/>
                </a:solidFill>
                <a:round/>
                <a:extLst>
                  <a:ext uri="{C807C97D-BFC1-408E-A445-0C87EB9F89A2}">
                    <ask:lineSketchStyleProps xmlns:ask="http://schemas.microsoft.com/office/drawing/2018/sketchyshapes" xmlns="" sd="1219033472">
                      <a:prstGeom prst="diamon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45390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4741B0F-55D6-4891-9DB5-E3260F85ED22}"/>
              </a:ext>
            </a:extLst>
          </p:cNvPr>
          <p:cNvSpPr>
            <a:spLocks noGrp="1"/>
          </p:cNvSpPr>
          <p:nvPr>
            <p:ph type="body" sz="quarter" idx="13"/>
          </p:nvPr>
        </p:nvSpPr>
        <p:spPr/>
        <p:txBody>
          <a:bodyPr/>
          <a:lstStyle/>
          <a:p>
            <a:r>
              <a:rPr lang="ja-JP" altLang="en-US" sz="4000" dirty="0"/>
              <a:t>税と民主主義</a:t>
            </a:r>
            <a:endParaRPr kumimoji="1" lang="ja-JP" altLang="en-US" sz="4000" dirty="0"/>
          </a:p>
        </p:txBody>
      </p:sp>
      <p:pic>
        <p:nvPicPr>
          <p:cNvPr id="3" name="Picture 4">
            <a:extLst>
              <a:ext uri="{FF2B5EF4-FFF2-40B4-BE49-F238E27FC236}">
                <a16:creationId xmlns:a16="http://schemas.microsoft.com/office/drawing/2014/main" id="{54F3A57A-5C38-4E1D-BD86-459DD326F279}"/>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489701" y="1458905"/>
            <a:ext cx="8164599" cy="461299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F2D27E0D-5038-44AF-AF81-44465F455A80}"/>
              </a:ext>
            </a:extLst>
          </p:cNvPr>
          <p:cNvGrpSpPr/>
          <p:nvPr/>
        </p:nvGrpSpPr>
        <p:grpSpPr>
          <a:xfrm>
            <a:off x="2826000" y="1860242"/>
            <a:ext cx="3492000" cy="2957233"/>
            <a:chOff x="3202245" y="1844824"/>
            <a:chExt cx="3492000" cy="2957233"/>
          </a:xfrm>
        </p:grpSpPr>
        <p:sp>
          <p:nvSpPr>
            <p:cNvPr id="5" name="コンテンツ プレースホルダー 2">
              <a:extLst>
                <a:ext uri="{FF2B5EF4-FFF2-40B4-BE49-F238E27FC236}">
                  <a16:creationId xmlns:a16="http://schemas.microsoft.com/office/drawing/2014/main" id="{98163F4A-8DBE-478D-AD5F-256829CEEE32}"/>
                </a:ext>
              </a:extLst>
            </p:cNvPr>
            <p:cNvSpPr txBox="1">
              <a:spLocks/>
            </p:cNvSpPr>
            <p:nvPr/>
          </p:nvSpPr>
          <p:spPr>
            <a:xfrm>
              <a:off x="3202245" y="1844824"/>
              <a:ext cx="3492000" cy="396000"/>
            </a:xfrm>
            <a:prstGeom prst="rect">
              <a:avLst/>
            </a:prstGeom>
            <a:noFill/>
          </p:spPr>
          <p:txBody>
            <a:bodyPr vert="horz" lIns="0" tIns="45720" rIns="0" bIns="4572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spcBef>
                  <a:spcPts val="0"/>
                </a:spcBef>
                <a:spcAft>
                  <a:spcPts val="0"/>
                </a:spcAft>
              </a:pPr>
              <a:r>
                <a:rPr lang="ja-JP" altLang="en-US" sz="3600" dirty="0">
                  <a:latin typeface="游ゴシック" panose="020B0400000000000000" pitchFamily="50" charset="-128"/>
                  <a:ea typeface="游ゴシック" panose="020B0400000000000000" pitchFamily="50" charset="-128"/>
                </a:rPr>
                <a:t>アメリカ合衆国</a:t>
              </a:r>
            </a:p>
          </p:txBody>
        </p:sp>
        <p:sp>
          <p:nvSpPr>
            <p:cNvPr id="6" name="コンテンツ プレースホルダー 2">
              <a:extLst>
                <a:ext uri="{FF2B5EF4-FFF2-40B4-BE49-F238E27FC236}">
                  <a16:creationId xmlns:a16="http://schemas.microsoft.com/office/drawing/2014/main" id="{AAD5E51F-6F21-4E6F-9F2A-42EA039BA04A}"/>
                </a:ext>
              </a:extLst>
            </p:cNvPr>
            <p:cNvSpPr txBox="1">
              <a:spLocks/>
            </p:cNvSpPr>
            <p:nvPr/>
          </p:nvSpPr>
          <p:spPr>
            <a:xfrm>
              <a:off x="3202245" y="4406057"/>
              <a:ext cx="3492000" cy="396000"/>
            </a:xfrm>
            <a:prstGeom prst="rect">
              <a:avLst/>
            </a:prstGeom>
            <a:noFill/>
          </p:spPr>
          <p:txBody>
            <a:bodyPr vert="horz" lIns="0" tIns="0" rIns="0" bIns="0" rtlCol="0" anchor="ctr">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spcBef>
                  <a:spcPts val="0"/>
                </a:spcBef>
                <a:spcAft>
                  <a:spcPts val="0"/>
                </a:spcAft>
              </a:pPr>
              <a:r>
                <a:rPr lang="ja-JP" altLang="en-US" sz="3200" dirty="0">
                  <a:latin typeface="游ゴシック" panose="020B0400000000000000" pitchFamily="50" charset="-128"/>
                  <a:ea typeface="游ゴシック" panose="020B0400000000000000" pitchFamily="50" charset="-128"/>
                </a:rPr>
                <a:t>ボストン茶会事件</a:t>
              </a:r>
            </a:p>
          </p:txBody>
        </p:sp>
        <p:pic>
          <p:nvPicPr>
            <p:cNvPr id="7" name="Picture 2">
              <a:extLst>
                <a:ext uri="{FF2B5EF4-FFF2-40B4-BE49-F238E27FC236}">
                  <a16:creationId xmlns:a16="http://schemas.microsoft.com/office/drawing/2014/main" id="{08D86C6A-BA26-4BD2-A64D-3354E1842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736" y="2307419"/>
              <a:ext cx="2995018" cy="203796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テキスト ボックス 10">
            <a:extLst>
              <a:ext uri="{FF2B5EF4-FFF2-40B4-BE49-F238E27FC236}">
                <a16:creationId xmlns:a16="http://schemas.microsoft.com/office/drawing/2014/main" id="{5870C9D8-4E0A-4CDB-88DC-98ECA8FDBBD1}"/>
              </a:ext>
            </a:extLst>
          </p:cNvPr>
          <p:cNvSpPr txBox="1"/>
          <p:nvPr/>
        </p:nvSpPr>
        <p:spPr>
          <a:xfrm>
            <a:off x="0" y="5238000"/>
            <a:ext cx="9144000" cy="126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税をきっかけに</a:t>
            </a:r>
            <a:r>
              <a:rPr lang="en-US" altLang="ja-JP" sz="3200" dirty="0">
                <a:solidFill>
                  <a:prstClr val="black"/>
                </a:solidFill>
                <a:latin typeface="游ゴシック" panose="020B0400000000000000" pitchFamily="50" charset="-128"/>
                <a:ea typeface="游ゴシック" panose="020B0400000000000000" pitchFamily="50" charset="-128"/>
              </a:rPr>
              <a:t/>
            </a:r>
            <a:br>
              <a:rPr lang="en-US" altLang="ja-JP" sz="3200" dirty="0">
                <a:solidFill>
                  <a:prstClr val="black"/>
                </a:solidFill>
                <a:latin typeface="游ゴシック" panose="020B0400000000000000" pitchFamily="50" charset="-128"/>
                <a:ea typeface="游ゴシック" panose="020B0400000000000000" pitchFamily="50" charset="-128"/>
              </a:rPr>
            </a:br>
            <a:r>
              <a:rPr lang="ja-JP" altLang="en-US" sz="3200" dirty="0">
                <a:solidFill>
                  <a:prstClr val="black"/>
                </a:solidFill>
                <a:latin typeface="游ゴシック" panose="020B0400000000000000" pitchFamily="50" charset="-128"/>
                <a:ea typeface="游ゴシック" panose="020B0400000000000000" pitchFamily="50" charset="-128"/>
              </a:rPr>
              <a:t>民主主義国家に移行しています。</a:t>
            </a:r>
          </a:p>
        </p:txBody>
      </p:sp>
    </p:spTree>
    <p:extLst>
      <p:ext uri="{BB962C8B-B14F-4D97-AF65-F5344CB8AC3E}">
        <p14:creationId xmlns:p14="http://schemas.microsoft.com/office/powerpoint/2010/main" val="29526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1B89E7C-4E7C-4EA8-8AD1-3659E18DFA58}"/>
              </a:ext>
            </a:extLst>
          </p:cNvPr>
          <p:cNvSpPr>
            <a:spLocks noGrp="1"/>
          </p:cNvSpPr>
          <p:nvPr>
            <p:ph type="body" sz="quarter" idx="13"/>
          </p:nvPr>
        </p:nvSpPr>
        <p:spPr/>
        <p:txBody>
          <a:bodyPr/>
          <a:lstStyle/>
          <a:p>
            <a:r>
              <a:rPr lang="ja-JP" altLang="en-US" sz="3600" dirty="0"/>
              <a:t>アメリカ・ボストン茶会事件</a:t>
            </a:r>
            <a:r>
              <a:rPr lang="ja-JP" altLang="en-US" sz="2200" dirty="0"/>
              <a:t> </a:t>
            </a:r>
            <a:r>
              <a:rPr lang="en-US" altLang="ja-JP" sz="2200" dirty="0"/>
              <a:t>(1773</a:t>
            </a:r>
            <a:r>
              <a:rPr lang="ja-JP" altLang="en-US" sz="2200" dirty="0"/>
              <a:t>年</a:t>
            </a:r>
            <a:r>
              <a:rPr lang="en-US" altLang="ja-JP" sz="2200" dirty="0"/>
              <a:t>12</a:t>
            </a:r>
            <a:r>
              <a:rPr lang="ja-JP" altLang="en-US" sz="2200" dirty="0"/>
              <a:t>月</a:t>
            </a:r>
            <a:r>
              <a:rPr lang="en-US" altLang="ja-JP" sz="2200" dirty="0"/>
              <a:t>16</a:t>
            </a:r>
            <a:r>
              <a:rPr lang="ja-JP" altLang="en-US" sz="2200" dirty="0"/>
              <a:t>日</a:t>
            </a:r>
            <a:r>
              <a:rPr lang="en-US" altLang="ja-JP" sz="2200" dirty="0"/>
              <a:t>)</a:t>
            </a:r>
            <a:endParaRPr kumimoji="1" lang="ja-JP" altLang="en-US" sz="2200" dirty="0"/>
          </a:p>
        </p:txBody>
      </p:sp>
      <p:pic>
        <p:nvPicPr>
          <p:cNvPr id="5" name="Picture 2">
            <a:extLst>
              <a:ext uri="{FF2B5EF4-FFF2-40B4-BE49-F238E27FC236}">
                <a16:creationId xmlns:a16="http://schemas.microsoft.com/office/drawing/2014/main" id="{B6C94C07-6B1A-4FB8-B7EE-28A18E9BED62}"/>
              </a:ext>
            </a:extLst>
          </p:cNvPr>
          <p:cNvPicPr>
            <a:picLocks noChangeAspect="1" noChangeArrowheads="1"/>
          </p:cNvPicPr>
          <p:nvPr/>
        </p:nvPicPr>
        <p:blipFill>
          <a:blip r:embed="rId3" cstate="print">
            <a:alphaModFix amt="20000"/>
            <a:extLst>
              <a:ext uri="{28A0092B-C50C-407E-A947-70E740481C1C}">
                <a14:useLocalDpi xmlns:a14="http://schemas.microsoft.com/office/drawing/2010/main" val="0"/>
              </a:ext>
            </a:extLst>
          </a:blip>
          <a:srcRect/>
          <a:stretch>
            <a:fillRect/>
          </a:stretch>
        </p:blipFill>
        <p:spPr bwMode="auto">
          <a:xfrm>
            <a:off x="214888" y="3753923"/>
            <a:ext cx="1944217" cy="13229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40B774A-8E50-4273-BBD4-E8D71480D05F}"/>
              </a:ext>
            </a:extLst>
          </p:cNvPr>
          <p:cNvPicPr>
            <a:picLocks noChangeAspect="1" noChangeArrowheads="1"/>
          </p:cNvPicPr>
          <p:nvPr/>
        </p:nvPicPr>
        <p:blipFill>
          <a:blip r:embed="rId4" cstate="print">
            <a:alphaModFix amt="20000"/>
            <a:extLst>
              <a:ext uri="{28A0092B-C50C-407E-A947-70E740481C1C}">
                <a14:useLocalDpi xmlns:a14="http://schemas.microsoft.com/office/drawing/2010/main" val="0"/>
              </a:ext>
            </a:extLst>
          </a:blip>
          <a:srcRect/>
          <a:stretch>
            <a:fillRect/>
          </a:stretch>
        </p:blipFill>
        <p:spPr bwMode="auto">
          <a:xfrm>
            <a:off x="6984896" y="1367828"/>
            <a:ext cx="1944216" cy="1322945"/>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B4779BE9-235C-48FE-B0B7-6729820AB954}"/>
              </a:ext>
            </a:extLst>
          </p:cNvPr>
          <p:cNvSpPr txBox="1">
            <a:spLocks/>
          </p:cNvSpPr>
          <p:nvPr/>
        </p:nvSpPr>
        <p:spPr>
          <a:xfrm>
            <a:off x="360000" y="1440610"/>
            <a:ext cx="8424000" cy="3423738"/>
          </a:xfrm>
          <a:prstGeom prst="rect">
            <a:avLst/>
          </a:prstGeom>
        </p:spPr>
        <p:txBody>
          <a:bodyPr vert="horz" lIns="360000" tIns="324000" rIns="91440" bIns="3600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b">
              <a:lnSpc>
                <a:spcPct val="110000"/>
              </a:lnSpc>
              <a:spcBef>
                <a:spcPts val="0"/>
              </a:spcBef>
              <a:spcAft>
                <a:spcPts val="0"/>
              </a:spcAft>
            </a:pPr>
            <a:r>
              <a:rPr lang="ja-JP" altLang="en-US" sz="2400" dirty="0">
                <a:ea typeface="游ゴシック" panose="020B0400000000000000" pitchFamily="50" charset="-128"/>
              </a:rPr>
              <a:t>イギリスのマサチューセッツ植民地において、</a:t>
            </a:r>
            <a:r>
              <a:rPr lang="en-US" altLang="ja-JP" sz="2400" dirty="0">
                <a:ea typeface="游ゴシック" panose="020B0400000000000000" pitchFamily="50" charset="-128"/>
              </a:rPr>
              <a:t/>
            </a:r>
            <a:br>
              <a:rPr lang="en-US" altLang="ja-JP" sz="2400" dirty="0">
                <a:ea typeface="游ゴシック" panose="020B0400000000000000" pitchFamily="50" charset="-128"/>
              </a:rPr>
            </a:br>
            <a:r>
              <a:rPr lang="ja-JP" altLang="en-US" sz="2400" dirty="0">
                <a:ea typeface="游ゴシック" panose="020B0400000000000000" pitchFamily="50" charset="-128"/>
              </a:rPr>
              <a:t>本国議会の植民地政策に反対した人々が</a:t>
            </a:r>
            <a:r>
              <a:rPr lang="en-US" altLang="ja-JP" sz="2400" dirty="0">
                <a:ea typeface="游ゴシック" panose="020B0400000000000000" pitchFamily="50" charset="-128"/>
              </a:rPr>
              <a:t/>
            </a:r>
            <a:br>
              <a:rPr lang="en-US" altLang="ja-JP" sz="2400" dirty="0">
                <a:ea typeface="游ゴシック" panose="020B0400000000000000" pitchFamily="50" charset="-128"/>
              </a:rPr>
            </a:br>
            <a:r>
              <a:rPr lang="ja-JP" altLang="en-US" sz="2400" dirty="0">
                <a:ea typeface="游ゴシック" panose="020B0400000000000000" pitchFamily="50" charset="-128"/>
              </a:rPr>
              <a:t>貨物輸送船からイギリス東インド会社の</a:t>
            </a:r>
            <a:r>
              <a:rPr lang="en-US" altLang="ja-JP" sz="2400" dirty="0">
                <a:ea typeface="游ゴシック" panose="020B0400000000000000" pitchFamily="50" charset="-128"/>
              </a:rPr>
              <a:t/>
            </a:r>
            <a:br>
              <a:rPr lang="en-US" altLang="ja-JP" sz="2400" dirty="0">
                <a:ea typeface="游ゴシック" panose="020B0400000000000000" pitchFamily="50" charset="-128"/>
              </a:rPr>
            </a:br>
            <a:r>
              <a:rPr lang="ja-JP" altLang="en-US" sz="2400" dirty="0">
                <a:ea typeface="游ゴシック" panose="020B0400000000000000" pitchFamily="50" charset="-128"/>
              </a:rPr>
              <a:t>船荷の紅茶を海に投棄した事件</a:t>
            </a:r>
          </a:p>
        </p:txBody>
      </p:sp>
      <p:pic>
        <p:nvPicPr>
          <p:cNvPr id="8" name="Picture 2">
            <a:extLst>
              <a:ext uri="{FF2B5EF4-FFF2-40B4-BE49-F238E27FC236}">
                <a16:creationId xmlns:a16="http://schemas.microsoft.com/office/drawing/2014/main" id="{04FAA4E6-21B8-4CF0-A10F-54B147114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539" y="2266120"/>
            <a:ext cx="3433461" cy="2821254"/>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18D7C6AF-E02E-4782-B831-A7F85CAE73BE}"/>
              </a:ext>
            </a:extLst>
          </p:cNvPr>
          <p:cNvSpPr txBox="1">
            <a:spLocks/>
          </p:cNvSpPr>
          <p:nvPr/>
        </p:nvSpPr>
        <p:spPr>
          <a:xfrm>
            <a:off x="1043608" y="3674456"/>
            <a:ext cx="7740392" cy="1482736"/>
          </a:xfrm>
          <a:prstGeom prst="rect">
            <a:avLst/>
          </a:prstGeom>
        </p:spPr>
        <p:txBody>
          <a:bodyPr vert="horz" lIns="360000" tIns="324000" rIns="91440" bIns="36000" rtlCol="0" anchor="t">
            <a:noAutofit/>
          </a:bodyPr>
          <a:lstStyle>
            <a:lvl1pPr marL="342900" indent="-342900" algn="l" defTabSz="914400" rtl="0" eaLnBrk="1" fontAlgn="ctr" latinLnBrk="0" hangingPunct="1">
              <a:spcBef>
                <a:spcPts val="1000"/>
              </a:spcBef>
              <a:spcAft>
                <a:spcPts val="1000"/>
              </a:spcAft>
              <a:buFont typeface="Arial" pitchFamily="34" charset="0"/>
              <a:buNone/>
              <a:defRPr kumimoji="1" sz="2800" kern="1200" baseline="0">
                <a:solidFill>
                  <a:schemeClr val="tx1"/>
                </a:solidFill>
                <a:latin typeface="ＭＳ Ｐ明朝" pitchFamily="18" charset="-128"/>
                <a:ea typeface="ＭＳ Ｐ明朝" pitchFamily="18" charset="-128"/>
                <a:cs typeface="+mn-cs"/>
              </a:defRPr>
            </a:lvl1pPr>
            <a:lvl2pPr marL="633413" indent="-269875"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2pPr>
            <a:lvl3pPr marL="977900" indent="-261938"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3pPr>
            <a:lvl4pPr marL="1258888"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4pPr>
            <a:lvl5pPr marL="1616075" indent="-228600" algn="l" defTabSz="914400" rtl="0" eaLnBrk="1" fontAlgn="ctr" latinLnBrk="0" hangingPunct="1">
              <a:spcBef>
                <a:spcPts val="600"/>
              </a:spcBef>
              <a:spcAft>
                <a:spcPts val="600"/>
              </a:spcAft>
              <a:buFont typeface="Arial" pitchFamily="34" charset="0"/>
              <a:buNone/>
              <a:defRPr kumimoji="1" sz="2600" kern="1200" baseline="0">
                <a:solidFill>
                  <a:schemeClr val="tx1"/>
                </a:solidFill>
                <a:latin typeface="ＭＳ Ｐ明朝" pitchFamily="18" charset="-128"/>
                <a:ea typeface="ＭＳ Ｐ明朝" pitchFamily="18"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b">
              <a:lnSpc>
                <a:spcPct val="110000"/>
              </a:lnSpc>
              <a:spcBef>
                <a:spcPts val="0"/>
              </a:spcBef>
              <a:spcAft>
                <a:spcPts val="0"/>
              </a:spcAft>
            </a:pPr>
            <a:r>
              <a:rPr lang="ja-JP" altLang="en-US" sz="2700" dirty="0">
                <a:ea typeface="游ゴシック" panose="020B0400000000000000" pitchFamily="50" charset="-128"/>
              </a:rPr>
              <a:t>アメリカ独立戦争の</a:t>
            </a:r>
            <a:r>
              <a:rPr lang="en-US" altLang="ja-JP" sz="2700" dirty="0">
                <a:ea typeface="游ゴシック" panose="020B0400000000000000" pitchFamily="50" charset="-128"/>
              </a:rPr>
              <a:t/>
            </a:r>
            <a:br>
              <a:rPr lang="en-US" altLang="ja-JP" sz="2700" dirty="0">
                <a:ea typeface="游ゴシック" panose="020B0400000000000000" pitchFamily="50" charset="-128"/>
              </a:rPr>
            </a:br>
            <a:r>
              <a:rPr lang="ja-JP" altLang="en-US" sz="2700" dirty="0">
                <a:ea typeface="游ゴシック" panose="020B0400000000000000" pitchFamily="50" charset="-128"/>
              </a:rPr>
              <a:t>引き金になった事件です。</a:t>
            </a:r>
          </a:p>
        </p:txBody>
      </p:sp>
      <p:sp>
        <p:nvSpPr>
          <p:cNvPr id="10" name="テキスト ボックス 9">
            <a:extLst>
              <a:ext uri="{FF2B5EF4-FFF2-40B4-BE49-F238E27FC236}">
                <a16:creationId xmlns:a16="http://schemas.microsoft.com/office/drawing/2014/main" id="{E627E58F-9A78-4621-94DD-FACFA8C6A61F}"/>
              </a:ext>
            </a:extLst>
          </p:cNvPr>
          <p:cNvSpPr txBox="1"/>
          <p:nvPr/>
        </p:nvSpPr>
        <p:spPr>
          <a:xfrm>
            <a:off x="0" y="5238000"/>
            <a:ext cx="9144000" cy="1260000"/>
          </a:xfrm>
          <a:prstGeom prst="rect">
            <a:avLst/>
          </a:prstGeom>
          <a:solidFill>
            <a:schemeClr val="accent5">
              <a:lumMod val="20000"/>
              <a:lumOff val="80000"/>
            </a:schemeClr>
          </a:solidFill>
          <a:ln w="3175">
            <a:noFill/>
          </a:ln>
        </p:spPr>
        <p:txBody>
          <a:bodyPr wrap="square" tIns="0" bIns="0" rtlCol="0" anchor="ctr">
            <a:noAutofit/>
          </a:bodyPr>
          <a:lstStyle/>
          <a:p>
            <a:pPr lvl="0" algn="ctr" defTabSz="457200" eaLnBrk="1" fontAlgn="ctr" hangingPunct="1">
              <a:spcBef>
                <a:spcPts val="0"/>
              </a:spcBef>
              <a:spcAft>
                <a:spcPts val="600"/>
              </a:spcAft>
              <a:defRPr/>
            </a:pPr>
            <a:r>
              <a:rPr lang="ja-JP" altLang="en-US" dirty="0">
                <a:solidFill>
                  <a:prstClr val="black"/>
                </a:solidFill>
                <a:latin typeface="游ゴシック" panose="020B0400000000000000" pitchFamily="50" charset="-128"/>
                <a:ea typeface="游ゴシック" panose="020B0400000000000000" pitchFamily="50" charset="-128"/>
              </a:rPr>
              <a:t>代表なくして課税なし</a:t>
            </a:r>
          </a:p>
          <a:p>
            <a:pPr lvl="0" algn="ctr" defTabSz="457200" eaLnBrk="1" fontAlgn="ctr"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 </a:t>
            </a:r>
            <a:r>
              <a:rPr lang="en-US" altLang="ja-JP" sz="3200" dirty="0">
                <a:solidFill>
                  <a:prstClr val="black"/>
                </a:solidFill>
                <a:latin typeface="游ゴシック" panose="020B0400000000000000" pitchFamily="50" charset="-128"/>
                <a:ea typeface="游ゴシック" panose="020B0400000000000000" pitchFamily="50" charset="-128"/>
              </a:rPr>
              <a:t>No Taxation without</a:t>
            </a:r>
            <a:r>
              <a:rPr lang="ja-JP" altLang="en-US" sz="3200" dirty="0">
                <a:solidFill>
                  <a:prstClr val="black"/>
                </a:solidFill>
                <a:latin typeface="游ゴシック" panose="020B0400000000000000" pitchFamily="50" charset="-128"/>
                <a:ea typeface="游ゴシック" panose="020B0400000000000000" pitchFamily="50" charset="-128"/>
              </a:rPr>
              <a:t> </a:t>
            </a:r>
            <a:r>
              <a:rPr lang="en-US" altLang="ja-JP" sz="3200" dirty="0">
                <a:solidFill>
                  <a:prstClr val="black"/>
                </a:solidFill>
                <a:latin typeface="游ゴシック" panose="020B0400000000000000" pitchFamily="50" charset="-128"/>
                <a:ea typeface="游ゴシック" panose="020B0400000000000000" pitchFamily="50" charset="-128"/>
              </a:rPr>
              <a:t>Representation </a:t>
            </a:r>
            <a:r>
              <a:rPr lang="ja-JP" altLang="en-US" sz="3200" dirty="0">
                <a:solidFill>
                  <a:prstClr val="black"/>
                </a:solidFill>
                <a:latin typeface="游ゴシック" panose="020B0400000000000000" pitchFamily="50" charset="-128"/>
                <a:ea typeface="游ゴシック" panose="020B0400000000000000" pitchFamily="50" charset="-128"/>
              </a:rPr>
              <a:t>」</a:t>
            </a:r>
          </a:p>
        </p:txBody>
      </p:sp>
    </p:spTree>
    <p:extLst>
      <p:ext uri="{BB962C8B-B14F-4D97-AF65-F5344CB8AC3E}">
        <p14:creationId xmlns:p14="http://schemas.microsoft.com/office/powerpoint/2010/main" val="425824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ppt_x</p:attrName>
                                        </p:attrNameLst>
                                      </p:cBhvr>
                                      <p:tavLst>
                                        <p:tav tm="0">
                                          <p:val>
                                            <p:strVal val="#ppt_x+#ppt_w*1.125000"/>
                                          </p:val>
                                        </p:tav>
                                        <p:tav tm="100000">
                                          <p:val>
                                            <p:strVal val="#ppt_x"/>
                                          </p:val>
                                        </p:tav>
                                      </p:tavLst>
                                    </p:anim>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out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F2A5B240-DB49-47B8-BB1E-E44701165E42}"/>
              </a:ext>
            </a:extLst>
          </p:cNvPr>
          <p:cNvSpPr>
            <a:spLocks noGrp="1"/>
          </p:cNvSpPr>
          <p:nvPr>
            <p:ph type="body" sz="quarter" idx="13"/>
          </p:nvPr>
        </p:nvSpPr>
        <p:spPr/>
        <p:txBody>
          <a:bodyPr/>
          <a:lstStyle/>
          <a:p>
            <a:r>
              <a:rPr kumimoji="1" lang="ja-JP" altLang="en-US" dirty="0"/>
              <a:t>私たちの税</a:t>
            </a:r>
          </a:p>
        </p:txBody>
      </p:sp>
      <p:sp>
        <p:nvSpPr>
          <p:cNvPr id="33" name="テキスト ボックス 32">
            <a:extLst>
              <a:ext uri="{FF2B5EF4-FFF2-40B4-BE49-F238E27FC236}">
                <a16:creationId xmlns:a16="http://schemas.microsoft.com/office/drawing/2014/main" id="{D74A7EEE-E8F4-422F-B387-4F24A3E0C526}"/>
              </a:ext>
            </a:extLst>
          </p:cNvPr>
          <p:cNvSpPr txBox="1"/>
          <p:nvPr/>
        </p:nvSpPr>
        <p:spPr>
          <a:xfrm>
            <a:off x="360000" y="2330404"/>
            <a:ext cx="8424000" cy="2826787"/>
          </a:xfrm>
          <a:prstGeom prst="rect">
            <a:avLst/>
          </a:prstGeom>
          <a:noFill/>
          <a:ln w="3175">
            <a:noFill/>
          </a:ln>
        </p:spPr>
        <p:txBody>
          <a:bodyPr wrap="square" lIns="0" tIns="0" rIns="0" bIns="36000" rtlCol="0" anchor="ctr">
            <a:noAutofit/>
          </a:bodyPr>
          <a:lstStyle/>
          <a:p>
            <a:pPr lvl="0" algn="ctr" defTabSz="457200" eaLnBrk="1" fontAlgn="auto" hangingPunct="1">
              <a:lnSpc>
                <a:spcPct val="170000"/>
              </a:lnSpc>
              <a:spcBef>
                <a:spcPts val="0"/>
              </a:spcBef>
              <a:spcAft>
                <a:spcPts val="0"/>
              </a:spcAft>
              <a:defRPr/>
            </a:pPr>
            <a:r>
              <a:rPr lang="ja-JP" altLang="en-US" sz="2400" dirty="0">
                <a:solidFill>
                  <a:prstClr val="black"/>
                </a:solidFill>
                <a:latin typeface="游ゴシック" panose="020B0400000000000000" pitchFamily="50" charset="-128"/>
                <a:ea typeface="游ゴシック" panose="020B0400000000000000" pitchFamily="50" charset="-128"/>
              </a:rPr>
              <a:t>　太平洋戦争の後、</a:t>
            </a:r>
            <a:r>
              <a:rPr lang="en-US" altLang="ja-JP" sz="2400" dirty="0">
                <a:solidFill>
                  <a:prstClr val="black"/>
                </a:solidFill>
                <a:latin typeface="游ゴシック" panose="020B0400000000000000" pitchFamily="50" charset="-128"/>
                <a:ea typeface="游ゴシック" panose="020B0400000000000000" pitchFamily="50" charset="-128"/>
              </a:rPr>
              <a:t/>
            </a:r>
            <a:br>
              <a:rPr lang="en-US" altLang="ja-JP" sz="2400" dirty="0">
                <a:solidFill>
                  <a:prstClr val="black"/>
                </a:solidFill>
                <a:latin typeface="游ゴシック" panose="020B0400000000000000" pitchFamily="50" charset="-128"/>
                <a:ea typeface="游ゴシック" panose="020B0400000000000000" pitchFamily="50" charset="-128"/>
              </a:rPr>
            </a:br>
            <a:r>
              <a:rPr lang="ja-JP" altLang="en-US" sz="2400" dirty="0">
                <a:solidFill>
                  <a:prstClr val="black"/>
                </a:solidFill>
                <a:latin typeface="游ゴシック" panose="020B0400000000000000" pitchFamily="50" charset="-128"/>
                <a:ea typeface="游ゴシック" panose="020B0400000000000000" pitchFamily="50" charset="-128"/>
              </a:rPr>
              <a:t>　民主化がすすめられ、</a:t>
            </a:r>
            <a:r>
              <a:rPr lang="en-US" altLang="ja-JP" sz="2400" dirty="0">
                <a:solidFill>
                  <a:prstClr val="black"/>
                </a:solidFill>
                <a:latin typeface="游ゴシック" panose="020B0400000000000000" pitchFamily="50" charset="-128"/>
                <a:ea typeface="游ゴシック" panose="020B0400000000000000" pitchFamily="50" charset="-128"/>
              </a:rPr>
              <a:t/>
            </a:r>
            <a:br>
              <a:rPr lang="en-US" altLang="ja-JP" sz="2400" dirty="0">
                <a:solidFill>
                  <a:prstClr val="black"/>
                </a:solidFill>
                <a:latin typeface="游ゴシック" panose="020B0400000000000000" pitchFamily="50" charset="-128"/>
                <a:ea typeface="游ゴシック" panose="020B0400000000000000" pitchFamily="50" charset="-128"/>
              </a:rPr>
            </a:br>
            <a:r>
              <a:rPr lang="ja-JP" altLang="en-US" sz="2400" dirty="0">
                <a:solidFill>
                  <a:prstClr val="black"/>
                </a:solidFill>
                <a:latin typeface="游ゴシック" panose="020B0400000000000000" pitchFamily="50" charset="-128"/>
                <a:ea typeface="游ゴシック" panose="020B0400000000000000" pitchFamily="50" charset="-128"/>
              </a:rPr>
              <a:t>　国民に選挙権が与えられ、</a:t>
            </a:r>
            <a:r>
              <a:rPr lang="en-US" altLang="ja-JP" sz="2400" dirty="0">
                <a:solidFill>
                  <a:prstClr val="black"/>
                </a:solidFill>
                <a:latin typeface="游ゴシック" panose="020B0400000000000000" pitchFamily="50" charset="-128"/>
                <a:ea typeface="游ゴシック" panose="020B0400000000000000" pitchFamily="50" charset="-128"/>
              </a:rPr>
              <a:t/>
            </a:r>
            <a:br>
              <a:rPr lang="en-US" altLang="ja-JP" sz="2400" dirty="0">
                <a:solidFill>
                  <a:prstClr val="black"/>
                </a:solidFill>
                <a:latin typeface="游ゴシック" panose="020B0400000000000000" pitchFamily="50" charset="-128"/>
                <a:ea typeface="游ゴシック" panose="020B0400000000000000" pitchFamily="50" charset="-128"/>
              </a:rPr>
            </a:br>
            <a:r>
              <a:rPr lang="ja-JP" altLang="en-US" sz="2400" dirty="0">
                <a:solidFill>
                  <a:prstClr val="black"/>
                </a:solidFill>
                <a:latin typeface="游ゴシック" panose="020B0400000000000000" pitchFamily="50" charset="-128"/>
                <a:ea typeface="游ゴシック" panose="020B0400000000000000" pitchFamily="50" charset="-128"/>
              </a:rPr>
              <a:t> </a:t>
            </a:r>
            <a:r>
              <a:rPr lang="ja-JP" altLang="en-US" dirty="0">
                <a:solidFill>
                  <a:prstClr val="black"/>
                </a:solidFill>
                <a:latin typeface="游ゴシック" panose="020B0400000000000000" pitchFamily="50" charset="-128"/>
                <a:ea typeface="游ゴシック" panose="020B0400000000000000" pitchFamily="50" charset="-128"/>
              </a:rPr>
              <a:t>国のことは主権者である国民が決めることになった。</a:t>
            </a:r>
          </a:p>
        </p:txBody>
      </p:sp>
      <p:sp>
        <p:nvSpPr>
          <p:cNvPr id="13" name="テキスト ボックス 12">
            <a:extLst>
              <a:ext uri="{FF2B5EF4-FFF2-40B4-BE49-F238E27FC236}">
                <a16:creationId xmlns:a16="http://schemas.microsoft.com/office/drawing/2014/main" id="{0FFEECA4-41C3-4F34-948A-815294BC0E50}"/>
              </a:ext>
            </a:extLst>
          </p:cNvPr>
          <p:cNvSpPr txBox="1"/>
          <p:nvPr/>
        </p:nvSpPr>
        <p:spPr>
          <a:xfrm>
            <a:off x="0" y="5417999"/>
            <a:ext cx="9144000" cy="1080000"/>
          </a:xfrm>
          <a:prstGeom prst="rect">
            <a:avLst/>
          </a:prstGeom>
          <a:solidFill>
            <a:schemeClr val="accent5">
              <a:lumMod val="20000"/>
              <a:lumOff val="80000"/>
            </a:schemeClr>
          </a:solidFill>
          <a:ln w="3175">
            <a:noFill/>
          </a:ln>
        </p:spPr>
        <p:txBody>
          <a:bodyPr wrap="square" tIns="36000" bIns="0" rtlCol="0" anchor="ctr">
            <a:noAutofit/>
          </a:bodyPr>
          <a:lstStyle/>
          <a:p>
            <a:pPr lvl="0" algn="ctr" defTabSz="457200" eaLnBrk="1" fontAlgn="b" hangingPunct="1">
              <a:spcBef>
                <a:spcPts val="0"/>
              </a:spcBef>
              <a:spcAft>
                <a:spcPts val="0"/>
              </a:spcAft>
              <a:defRPr/>
            </a:pPr>
            <a:r>
              <a:rPr lang="ja-JP" altLang="en-US" sz="3200" dirty="0">
                <a:solidFill>
                  <a:prstClr val="black"/>
                </a:solidFill>
                <a:latin typeface="游ゴシック" panose="020B0400000000000000" pitchFamily="50" charset="-128"/>
                <a:ea typeface="游ゴシック" panose="020B0400000000000000" pitchFamily="50" charset="-128"/>
              </a:rPr>
              <a:t>「取られる税」から</a:t>
            </a:r>
            <a:r>
              <a:rPr lang="ja-JP" altLang="en-US" sz="4000" dirty="0">
                <a:solidFill>
                  <a:prstClr val="black"/>
                </a:solidFill>
                <a:latin typeface="游ゴシック" panose="020B0400000000000000" pitchFamily="50" charset="-128"/>
                <a:ea typeface="游ゴシック" panose="020B0400000000000000" pitchFamily="50" charset="-128"/>
              </a:rPr>
              <a:t>「私たちの税」へ</a:t>
            </a:r>
          </a:p>
        </p:txBody>
      </p:sp>
      <p:sp>
        <p:nvSpPr>
          <p:cNvPr id="15" name="テキスト ボックス 14">
            <a:extLst>
              <a:ext uri="{FF2B5EF4-FFF2-40B4-BE49-F238E27FC236}">
                <a16:creationId xmlns:a16="http://schemas.microsoft.com/office/drawing/2014/main" id="{46388897-4346-416B-B20A-29EBAE6985CD}"/>
              </a:ext>
            </a:extLst>
          </p:cNvPr>
          <p:cNvSpPr txBox="1"/>
          <p:nvPr/>
        </p:nvSpPr>
        <p:spPr>
          <a:xfrm>
            <a:off x="360000" y="1449141"/>
            <a:ext cx="8424000" cy="1080000"/>
          </a:xfrm>
          <a:prstGeom prst="rect">
            <a:avLst/>
          </a:prstGeom>
          <a:noFill/>
          <a:ln w="3175">
            <a:noFill/>
          </a:ln>
        </p:spPr>
        <p:txBody>
          <a:bodyPr wrap="square" tIns="0" bIns="0" rtlCol="0" anchor="ctr">
            <a:noAutofit/>
          </a:bodyPr>
          <a:lstStyle/>
          <a:p>
            <a:pPr lvl="0" algn="ctr" defTabSz="457200" eaLnBrk="1" fontAlgn="auto" hangingPunct="1">
              <a:spcBef>
                <a:spcPts val="0"/>
              </a:spcBef>
              <a:spcAft>
                <a:spcPts val="0"/>
              </a:spcAft>
              <a:defRPr/>
            </a:pPr>
            <a:r>
              <a:rPr lang="ja-JP" altLang="en-US" sz="3400" dirty="0">
                <a:solidFill>
                  <a:prstClr val="black"/>
                </a:solidFill>
                <a:latin typeface="游ゴシック" panose="020B0400000000000000" pitchFamily="50" charset="-128"/>
                <a:ea typeface="游ゴシック" panose="020B0400000000000000" pitchFamily="50" charset="-128"/>
              </a:rPr>
              <a:t>現代社会</a:t>
            </a:r>
          </a:p>
        </p:txBody>
      </p:sp>
      <p:sp>
        <p:nvSpPr>
          <p:cNvPr id="16" name="正方形/長方形 15">
            <a:extLst>
              <a:ext uri="{FF2B5EF4-FFF2-40B4-BE49-F238E27FC236}">
                <a16:creationId xmlns:a16="http://schemas.microsoft.com/office/drawing/2014/main" id="{635F9BB7-5AD1-4949-B9DD-3FDE2281116B}"/>
              </a:ext>
            </a:extLst>
          </p:cNvPr>
          <p:cNvSpPr/>
          <p:nvPr/>
        </p:nvSpPr>
        <p:spPr>
          <a:xfrm>
            <a:off x="0" y="2222405"/>
            <a:ext cx="6840000" cy="10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AF7C9FB5-F850-4FC2-99D0-59017F4233A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33553" y="2489227"/>
            <a:ext cx="1937792" cy="1625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3D4247-928E-408D-9E23-AACBC5BAA5B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72656" y="2620888"/>
            <a:ext cx="1706014" cy="16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EDT01_ABST_001D</Template>
  <TotalTime>0</TotalTime>
  <Words>3948</Words>
  <Application>Microsoft Office PowerPoint</Application>
  <PresentationFormat>画面に合わせる (4:3)</PresentationFormat>
  <Paragraphs>543</Paragraphs>
  <Slides>27</Slides>
  <Notes>27</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27</vt:i4>
      </vt:variant>
    </vt:vector>
  </HeadingPairs>
  <TitlesOfParts>
    <vt:vector size="37" baseType="lpstr">
      <vt:lpstr>Calibri</vt:lpstr>
      <vt:lpstr>HG創英角ｺﾞｼｯｸUB</vt:lpstr>
      <vt:lpstr>游ゴシック Medium</vt:lpstr>
      <vt:lpstr>ＭＳ Ｐ明朝</vt:lpstr>
      <vt:lpstr>Arial</vt:lpstr>
      <vt:lpstr>ＭＳ Ｐゴシック</vt:lpstr>
      <vt:lpstr>游ゴシック</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2013-08-14T05:25:09Z</dcterms:created>
  <dcterms:modified xsi:type="dcterms:W3CDTF">2020-08-07T01:10:09Z</dcterms:modified>
</cp:coreProperties>
</file>