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0.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 id="2147483670" r:id="rId2"/>
  </p:sldMasterIdLst>
  <p:notesMasterIdLst>
    <p:notesMasterId r:id="rId27"/>
  </p:notesMasterIdLst>
  <p:handoutMasterIdLst>
    <p:handoutMasterId r:id="rId28"/>
  </p:handoutMasterIdLst>
  <p:sldIdLst>
    <p:sldId id="399" r:id="rId3"/>
    <p:sldId id="505" r:id="rId4"/>
    <p:sldId id="522" r:id="rId5"/>
    <p:sldId id="503" r:id="rId6"/>
    <p:sldId id="476" r:id="rId7"/>
    <p:sldId id="490" r:id="rId8"/>
    <p:sldId id="347" r:id="rId9"/>
    <p:sldId id="523" r:id="rId10"/>
    <p:sldId id="362" r:id="rId11"/>
    <p:sldId id="479" r:id="rId12"/>
    <p:sldId id="519" r:id="rId13"/>
    <p:sldId id="520" r:id="rId14"/>
    <p:sldId id="521" r:id="rId15"/>
    <p:sldId id="524" r:id="rId16"/>
    <p:sldId id="466" r:id="rId17"/>
    <p:sldId id="424" r:id="rId18"/>
    <p:sldId id="413" r:id="rId19"/>
    <p:sldId id="513" r:id="rId20"/>
    <p:sldId id="515" r:id="rId21"/>
    <p:sldId id="502" r:id="rId22"/>
    <p:sldId id="507" r:id="rId23"/>
    <p:sldId id="508" r:id="rId24"/>
    <p:sldId id="456" r:id="rId25"/>
    <p:sldId id="392" r:id="rId26"/>
  </p:sldIdLst>
  <p:sldSz cx="9144000" cy="6858000" type="screen4x3"/>
  <p:notesSz cx="7104063" cy="10234613"/>
  <p:embeddedFontLst>
    <p:embeddedFont>
      <p:font typeface="Calibri" panose="020F0502020204030204" pitchFamily="34" charset="0"/>
      <p:regular r:id="rId29"/>
      <p:bold r:id="rId30"/>
      <p:italic r:id="rId31"/>
      <p:boldItalic r:id="rId32"/>
    </p:embeddedFont>
    <p:embeddedFont>
      <p:font typeface="游ゴシック Medium" panose="020B0500000000000000" pitchFamily="50" charset="-128"/>
      <p:regular r:id="rId33"/>
    </p:embeddedFont>
    <p:embeddedFont>
      <p:font typeface="HG創英角ｺﾞｼｯｸUB" panose="020B0909000000000000" pitchFamily="49" charset="-128"/>
      <p:regular r:id="rId34"/>
    </p:embeddedFont>
    <p:embeddedFont>
      <p:font typeface="游ゴシック" panose="020B0400000000000000" pitchFamily="50" charset="-128"/>
      <p:regular r:id="rId35"/>
      <p:bold r:id="rId36"/>
    </p:embeddedFont>
  </p:embeddedFontLst>
  <p:defaultTextStyle>
    <a:defPPr>
      <a:defRPr lang="ja-JP"/>
    </a:defPPr>
    <a:lvl1pPr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1pPr>
    <a:lvl2pPr marL="4572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2pPr>
    <a:lvl3pPr marL="9144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3pPr>
    <a:lvl4pPr marL="13716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4pPr>
    <a:lvl5pPr marL="1828800" algn="l" rtl="0" eaLnBrk="0" fontAlgn="base" hangingPunct="0">
      <a:spcBef>
        <a:spcPct val="0"/>
      </a:spcBef>
      <a:spcAft>
        <a:spcPct val="0"/>
      </a:spcAft>
      <a:defRPr kumimoji="1" sz="2800" kern="1200">
        <a:solidFill>
          <a:schemeClr val="tx1"/>
        </a:solidFill>
        <a:latin typeface="Arial" panose="020B0604020202020204" pitchFamily="34" charset="0"/>
        <a:ea typeface="HG創英角ｺﾞｼｯｸUB" panose="020B0909000000000000" pitchFamily="49" charset="-128"/>
        <a:cs typeface="+mn-cs"/>
      </a:defRPr>
    </a:lvl5pPr>
    <a:lvl6pPr marL="22860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6pPr>
    <a:lvl7pPr marL="27432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7pPr>
    <a:lvl8pPr marL="32004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8pPr>
    <a:lvl9pPr marL="3657600" algn="l" defTabSz="914400" rtl="0" eaLnBrk="1" latinLnBrk="0" hangingPunct="1">
      <a:defRPr kumimoji="1" sz="2800" kern="1200">
        <a:solidFill>
          <a:schemeClr val="tx1"/>
        </a:solidFill>
        <a:latin typeface="Arial" panose="020B0604020202020204" pitchFamily="34" charset="0"/>
        <a:ea typeface="HG創英角ｺﾞｼｯｸUB" panose="020B0909000000000000" pitchFamily="49"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7EC"/>
    <a:srgbClr val="F6FAFD"/>
    <a:srgbClr val="FEF8F4"/>
    <a:srgbClr val="FEF6F1"/>
    <a:srgbClr val="FBE5D6"/>
    <a:srgbClr val="FDEFE6"/>
    <a:srgbClr val="FFCCCC"/>
    <a:srgbClr val="F8CBAD"/>
    <a:srgbClr val="F4B183"/>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32" autoAdjust="0"/>
    <p:restoredTop sz="70565" autoAdjust="0"/>
  </p:normalViewPr>
  <p:slideViewPr>
    <p:cSldViewPr>
      <p:cViewPr varScale="1">
        <p:scale>
          <a:sx n="52" d="100"/>
          <a:sy n="52" d="100"/>
        </p:scale>
        <p:origin x="1626" y="6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50" d="100"/>
          <a:sy n="50" d="100"/>
        </p:scale>
        <p:origin x="2600" y="56"/>
      </p:cViewPr>
      <p:guideLst>
        <p:guide orient="horz" pos="3224"/>
        <p:guide pos="22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歳入(外)</c:v>
                </c:pt>
              </c:strCache>
            </c:strRef>
          </c:tx>
          <c:spPr>
            <a:ln>
              <a:noFill/>
            </a:ln>
          </c:spPr>
          <c:dPt>
            <c:idx val="0"/>
            <c:bubble3D val="0"/>
            <c:spPr>
              <a:solidFill>
                <a:srgbClr val="5B9BD5"/>
              </a:solidFill>
              <a:ln w="19050">
                <a:noFill/>
              </a:ln>
              <a:effectLst/>
            </c:spPr>
            <c:extLst>
              <c:ext xmlns:c16="http://schemas.microsoft.com/office/drawing/2014/chart" uri="{C3380CC4-5D6E-409C-BE32-E72D297353CC}">
                <c16:uniqueId val="{00000001-F2DF-4BD3-B0D8-9793A826D9F1}"/>
              </c:ext>
            </c:extLst>
          </c:dPt>
          <c:dPt>
            <c:idx val="1"/>
            <c:bubble3D val="0"/>
            <c:spPr>
              <a:solidFill>
                <a:srgbClr val="9DC3E6"/>
              </a:solidFill>
              <a:ln w="19050">
                <a:noFill/>
              </a:ln>
              <a:effectLst/>
            </c:spPr>
            <c:extLst>
              <c:ext xmlns:c16="http://schemas.microsoft.com/office/drawing/2014/chart" uri="{C3380CC4-5D6E-409C-BE32-E72D297353CC}">
                <c16:uniqueId val="{00000002-F2DF-4BD3-B0D8-9793A826D9F1}"/>
              </c:ext>
            </c:extLst>
          </c:dPt>
          <c:dPt>
            <c:idx val="2"/>
            <c:bubble3D val="0"/>
            <c:spPr>
              <a:solidFill>
                <a:srgbClr val="BDD7EE"/>
              </a:solidFill>
              <a:ln w="19050">
                <a:noFill/>
              </a:ln>
              <a:effectLst/>
            </c:spPr>
            <c:extLst>
              <c:ext xmlns:c16="http://schemas.microsoft.com/office/drawing/2014/chart" uri="{C3380CC4-5D6E-409C-BE32-E72D297353CC}">
                <c16:uniqueId val="{00000003-F2DF-4BD3-B0D8-9793A826D9F1}"/>
              </c:ext>
            </c:extLst>
          </c:dPt>
          <c:dPt>
            <c:idx val="3"/>
            <c:bubble3D val="0"/>
            <c:spPr>
              <a:solidFill>
                <a:srgbClr val="D7E7F5"/>
              </a:solidFill>
              <a:ln w="19050">
                <a:noFill/>
              </a:ln>
              <a:effectLst/>
            </c:spPr>
            <c:extLst>
              <c:ext xmlns:c16="http://schemas.microsoft.com/office/drawing/2014/chart" uri="{C3380CC4-5D6E-409C-BE32-E72D297353CC}">
                <c16:uniqueId val="{00000004-F2DF-4BD3-B0D8-9793A826D9F1}"/>
              </c:ext>
            </c:extLst>
          </c:dPt>
          <c:dPt>
            <c:idx val="4"/>
            <c:bubble3D val="0"/>
            <c:spPr>
              <a:solidFill>
                <a:schemeClr val="accent6">
                  <a:lumMod val="20000"/>
                  <a:lumOff val="80000"/>
                </a:schemeClr>
              </a:solidFill>
              <a:ln w="19050">
                <a:noFill/>
              </a:ln>
              <a:effectLst/>
            </c:spPr>
            <c:extLst>
              <c:ext xmlns:c16="http://schemas.microsoft.com/office/drawing/2014/chart" uri="{C3380CC4-5D6E-409C-BE32-E72D297353CC}">
                <c16:uniqueId val="{00000005-F2DF-4BD3-B0D8-9793A826D9F1}"/>
              </c:ext>
            </c:extLst>
          </c:dPt>
          <c:dPt>
            <c:idx val="5"/>
            <c:bubble3D val="0"/>
            <c:spPr>
              <a:solidFill>
                <a:schemeClr val="accent6">
                  <a:lumMod val="20000"/>
                  <a:lumOff val="80000"/>
                </a:schemeClr>
              </a:solidFill>
              <a:ln w="19050">
                <a:noFill/>
              </a:ln>
              <a:effectLst/>
            </c:spPr>
            <c:extLst>
              <c:ext xmlns:c16="http://schemas.microsoft.com/office/drawing/2014/chart" uri="{C3380CC4-5D6E-409C-BE32-E72D297353CC}">
                <c16:uniqueId val="{00000006-F2DF-4BD3-B0D8-9793A826D9F1}"/>
              </c:ext>
            </c:extLst>
          </c:dPt>
          <c:dPt>
            <c:idx val="6"/>
            <c:bubble3D val="0"/>
            <c:spPr>
              <a:solidFill>
                <a:schemeClr val="tx2">
                  <a:lumMod val="20000"/>
                  <a:lumOff val="80000"/>
                </a:schemeClr>
              </a:solidFill>
              <a:ln w="19050">
                <a:noFill/>
              </a:ln>
              <a:effectLst/>
            </c:spPr>
            <c:extLst>
              <c:ext xmlns:c16="http://schemas.microsoft.com/office/drawing/2014/chart" uri="{C3380CC4-5D6E-409C-BE32-E72D297353CC}">
                <c16:uniqueId val="{00000007-F2DF-4BD3-B0D8-9793A826D9F1}"/>
              </c:ext>
            </c:extLst>
          </c:dPt>
          <c:dLbls>
            <c:dLbl>
              <c:idx val="1"/>
              <c:layout>
                <c:manualLayout>
                  <c:x val="-0.130429749390647"/>
                  <c:y val="3.405292762266196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F2DF-4BD3-B0D8-9793A826D9F1}"/>
                </c:ext>
              </c:extLst>
            </c:dLbl>
            <c:dLbl>
              <c:idx val="3"/>
              <c:layout>
                <c:manualLayout>
                  <c:x val="0.109947287256878"/>
                  <c:y val="-9.957153022499322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F2DF-4BD3-B0D8-9793A826D9F1}"/>
                </c:ext>
              </c:extLst>
            </c:dLbl>
            <c:dLbl>
              <c:idx val="4"/>
              <c:delete val="1"/>
              <c:extLst>
                <c:ext xmlns:c15="http://schemas.microsoft.com/office/drawing/2012/chart" uri="{CE6537A1-D6FC-4f65-9D91-7224C49458BB}"/>
                <c:ext xmlns:c16="http://schemas.microsoft.com/office/drawing/2014/chart" uri="{C3380CC4-5D6E-409C-BE32-E72D297353CC}">
                  <c16:uniqueId val="{00000005-F2DF-4BD3-B0D8-9793A826D9F1}"/>
                </c:ext>
              </c:extLst>
            </c:dLbl>
            <c:dLbl>
              <c:idx val="5"/>
              <c:delete val="1"/>
              <c:extLst>
                <c:ext xmlns:c15="http://schemas.microsoft.com/office/drawing/2012/chart" uri="{CE6537A1-D6FC-4f65-9D91-7224C49458BB}"/>
                <c:ext xmlns:c16="http://schemas.microsoft.com/office/drawing/2014/chart" uri="{C3380CC4-5D6E-409C-BE32-E72D297353CC}">
                  <c16:uniqueId val="{00000006-F2DF-4BD3-B0D8-9793A826D9F1}"/>
                </c:ext>
              </c:extLst>
            </c:dLbl>
            <c:dLbl>
              <c:idx val="6"/>
              <c:layout>
                <c:manualLayout>
                  <c:x val="3.1936731972938476E-2"/>
                  <c:y val="0.17159545269720791"/>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F2DF-4BD3-B0D8-9793A826D9F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19兆9,340</c:v>
                </c:pt>
                <c:pt idx="1">
                  <c:v>12兆8,580</c:v>
                </c:pt>
                <c:pt idx="2">
                  <c:v>19兆3,920</c:v>
                </c:pt>
                <c:pt idx="3">
                  <c:v>10兆3,110</c:v>
                </c:pt>
                <c:pt idx="4">
                  <c:v>6兆3,016</c:v>
                </c:pt>
                <c:pt idx="5">
                  <c:v>25兆7,085</c:v>
                </c:pt>
                <c:pt idx="6">
                  <c:v>6兆9,520</c:v>
                </c:pt>
              </c:strCache>
            </c:strRef>
          </c:cat>
          <c:val>
            <c:numRef>
              <c:f>Sheet1!$B$2:$B$8</c:f>
              <c:numCache>
                <c:formatCode>0.0%</c:formatCode>
                <c:ptCount val="7"/>
                <c:pt idx="0">
                  <c:v>0.19600000000000001</c:v>
                </c:pt>
                <c:pt idx="1">
                  <c:v>0.127</c:v>
                </c:pt>
                <c:pt idx="2">
                  <c:v>0.191</c:v>
                </c:pt>
                <c:pt idx="3">
                  <c:v>0.10199999999999999</c:v>
                </c:pt>
                <c:pt idx="4">
                  <c:v>6.2E-2</c:v>
                </c:pt>
                <c:pt idx="5">
                  <c:v>0.253</c:v>
                </c:pt>
                <c:pt idx="6">
                  <c:v>6.2E-2</c:v>
                </c:pt>
              </c:numCache>
            </c:numRef>
          </c:val>
          <c:extLst>
            <c:ext xmlns:c16="http://schemas.microsoft.com/office/drawing/2014/chart" uri="{C3380CC4-5D6E-409C-BE32-E72D297353CC}">
              <c16:uniqueId val="{00000000-F2DF-4BD3-B0D8-9793A826D9F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歳入</c:v>
                </c:pt>
              </c:strCache>
            </c:strRef>
          </c:tx>
          <c:spPr>
            <a:ln>
              <a:noFill/>
            </a:ln>
          </c:spPr>
          <c:dPt>
            <c:idx val="0"/>
            <c:bubble3D val="0"/>
            <c:spPr>
              <a:solidFill>
                <a:schemeClr val="accent5">
                  <a:lumMod val="20000"/>
                  <a:lumOff val="80000"/>
                </a:schemeClr>
              </a:solidFill>
              <a:ln w="19050">
                <a:noFill/>
              </a:ln>
              <a:effectLst/>
            </c:spPr>
            <c:extLst>
              <c:ext xmlns:c16="http://schemas.microsoft.com/office/drawing/2014/chart" uri="{C3380CC4-5D6E-409C-BE32-E72D297353CC}">
                <c16:uniqueId val="{00000001-F9C7-4B34-98A7-0C3FD8903B7C}"/>
              </c:ext>
            </c:extLst>
          </c:dPt>
          <c:dPt>
            <c:idx val="1"/>
            <c:bubble3D val="0"/>
            <c:spPr>
              <a:noFill/>
              <a:ln w="19050">
                <a:noFill/>
              </a:ln>
              <a:effectLst/>
            </c:spPr>
            <c:extLst>
              <c:ext xmlns:c16="http://schemas.microsoft.com/office/drawing/2014/chart" uri="{C3380CC4-5D6E-409C-BE32-E72D297353CC}">
                <c16:uniqueId val="{00000002-F9C7-4B34-98A7-0C3FD8903B7C}"/>
              </c:ext>
            </c:extLst>
          </c:dPt>
          <c:dPt>
            <c:idx val="2"/>
            <c:bubble3D val="0"/>
            <c:spPr>
              <a:noFill/>
              <a:ln w="19050">
                <a:noFill/>
              </a:ln>
              <a:effectLst/>
            </c:spPr>
            <c:extLst>
              <c:ext xmlns:c16="http://schemas.microsoft.com/office/drawing/2014/chart" uri="{C3380CC4-5D6E-409C-BE32-E72D297353CC}">
                <c16:uniqueId val="{00000003-F9C7-4B34-98A7-0C3FD8903B7C}"/>
              </c:ext>
            </c:extLst>
          </c:dPt>
          <c:dLbls>
            <c:dLbl>
              <c:idx val="0"/>
              <c:layout>
                <c:manualLayout>
                  <c:x val="-0.22487859008594779"/>
                  <c:y val="-0.1243007279022691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9C7-4B34-98A7-0C3FD8903B7C}"/>
                </c:ext>
              </c:extLst>
            </c:dLbl>
            <c:dLbl>
              <c:idx val="1"/>
              <c:layout>
                <c:manualLayout>
                  <c:x val="0.13552889701854767"/>
                  <c:y val="0.1938183247748044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F9C7-4B34-98A7-0C3FD8903B7C}"/>
                </c:ext>
              </c:extLst>
            </c:dLbl>
            <c:dLbl>
              <c:idx val="2"/>
              <c:delete val="1"/>
              <c:extLst>
                <c:ext xmlns:c15="http://schemas.microsoft.com/office/drawing/2012/chart" uri="{CE6537A1-D6FC-4f65-9D91-7224C49458BB}"/>
                <c:ext xmlns:c16="http://schemas.microsoft.com/office/drawing/2014/chart" uri="{C3380CC4-5D6E-409C-BE32-E72D297353CC}">
                  <c16:uniqueId val="{00000003-F9C7-4B34-98A7-0C3FD8903B7C}"/>
                </c:ext>
              </c:extLst>
            </c:dLbl>
            <c:spPr>
              <a:noFill/>
              <a:ln>
                <a:noFill/>
              </a:ln>
              <a:effectLst/>
            </c:spPr>
            <c:txPr>
              <a:bodyPr rot="0" spcFirstLastPara="1" vertOverflow="ellipsis" vert="horz" wrap="none" lIns="38100" tIns="19050" rIns="38100" bIns="19050" anchor="ctr" anchorCtr="1">
                <a:spAutoFit/>
              </a:bodyPr>
              <a:lstStyle/>
              <a:p>
                <a:pPr>
                  <a:defRPr sz="20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62兆4,950</c:v>
                </c:pt>
                <c:pt idx="1">
                  <c:v>32兆0,101</c:v>
                </c:pt>
                <c:pt idx="2">
                  <c:v>6兆9,520</c:v>
                </c:pt>
              </c:strCache>
            </c:strRef>
          </c:cat>
          <c:val>
            <c:numRef>
              <c:f>Sheet1!$B$2:$B$4</c:f>
              <c:numCache>
                <c:formatCode>0.0%</c:formatCode>
                <c:ptCount val="3"/>
                <c:pt idx="0">
                  <c:v>0.61599999999999999</c:v>
                </c:pt>
                <c:pt idx="1">
                  <c:v>0.32200000000000001</c:v>
                </c:pt>
                <c:pt idx="2">
                  <c:v>6.2E-2</c:v>
                </c:pt>
              </c:numCache>
            </c:numRef>
          </c:val>
          <c:extLst>
            <c:ext xmlns:c16="http://schemas.microsoft.com/office/drawing/2014/chart" uri="{C3380CC4-5D6E-409C-BE32-E72D297353CC}">
              <c16:uniqueId val="{00000000-F9C7-4B34-98A7-0C3FD8903B7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歳出(外側)</c:v>
                </c:pt>
              </c:strCache>
            </c:strRef>
          </c:tx>
          <c:spPr>
            <a:ln>
              <a:noFill/>
            </a:ln>
          </c:spPr>
          <c:dPt>
            <c:idx val="0"/>
            <c:bubble3D val="0"/>
            <c:spPr>
              <a:solidFill>
                <a:srgbClr val="ED7D31"/>
              </a:solidFill>
              <a:ln w="19050">
                <a:noFill/>
              </a:ln>
              <a:effectLst/>
            </c:spPr>
            <c:extLst>
              <c:ext xmlns:c16="http://schemas.microsoft.com/office/drawing/2014/chart" uri="{C3380CC4-5D6E-409C-BE32-E72D297353CC}">
                <c16:uniqueId val="{00000001-28A1-419A-BFC0-B6A276C0FE32}"/>
              </c:ext>
            </c:extLst>
          </c:dPt>
          <c:dPt>
            <c:idx val="1"/>
            <c:bubble3D val="0"/>
            <c:spPr>
              <a:solidFill>
                <a:srgbClr val="F4B183"/>
              </a:solidFill>
              <a:ln w="19050">
                <a:noFill/>
              </a:ln>
              <a:effectLst/>
            </c:spPr>
            <c:extLst>
              <c:ext xmlns:c16="http://schemas.microsoft.com/office/drawing/2014/chart" uri="{C3380CC4-5D6E-409C-BE32-E72D297353CC}">
                <c16:uniqueId val="{00000002-28A1-419A-BFC0-B6A276C0FE32}"/>
              </c:ext>
            </c:extLst>
          </c:dPt>
          <c:dPt>
            <c:idx val="2"/>
            <c:bubble3D val="0"/>
            <c:spPr>
              <a:solidFill>
                <a:srgbClr val="F8CBAD"/>
              </a:solidFill>
              <a:ln w="19050">
                <a:noFill/>
              </a:ln>
              <a:effectLst/>
            </c:spPr>
            <c:extLst>
              <c:ext xmlns:c16="http://schemas.microsoft.com/office/drawing/2014/chart" uri="{C3380CC4-5D6E-409C-BE32-E72D297353CC}">
                <c16:uniqueId val="{00000003-28A1-419A-BFC0-B6A276C0FE32}"/>
              </c:ext>
            </c:extLst>
          </c:dPt>
          <c:dPt>
            <c:idx val="3"/>
            <c:bubble3D val="0"/>
            <c:spPr>
              <a:solidFill>
                <a:srgbClr val="FBE5D6"/>
              </a:solidFill>
              <a:ln w="19050">
                <a:noFill/>
              </a:ln>
              <a:effectLst/>
            </c:spPr>
            <c:extLst>
              <c:ext xmlns:c16="http://schemas.microsoft.com/office/drawing/2014/chart" uri="{C3380CC4-5D6E-409C-BE32-E72D297353CC}">
                <c16:uniqueId val="{00000004-28A1-419A-BFC0-B6A276C0FE32}"/>
              </c:ext>
            </c:extLst>
          </c:dPt>
          <c:dPt>
            <c:idx val="4"/>
            <c:bubble3D val="0"/>
            <c:spPr>
              <a:solidFill>
                <a:srgbClr val="FDEFE6"/>
              </a:solidFill>
              <a:ln w="19050">
                <a:noFill/>
              </a:ln>
              <a:effectLst/>
            </c:spPr>
            <c:extLst>
              <c:ext xmlns:c16="http://schemas.microsoft.com/office/drawing/2014/chart" uri="{C3380CC4-5D6E-409C-BE32-E72D297353CC}">
                <c16:uniqueId val="{00000005-28A1-419A-BFC0-B6A276C0FE32}"/>
              </c:ext>
            </c:extLst>
          </c:dPt>
          <c:dPt>
            <c:idx val="5"/>
            <c:bubble3D val="0"/>
            <c:spPr>
              <a:solidFill>
                <a:srgbClr val="FEF6F1"/>
              </a:solidFill>
              <a:ln w="19050">
                <a:noFill/>
              </a:ln>
              <a:effectLst/>
            </c:spPr>
            <c:extLst>
              <c:ext xmlns:c16="http://schemas.microsoft.com/office/drawing/2014/chart" uri="{C3380CC4-5D6E-409C-BE32-E72D297353CC}">
                <c16:uniqueId val="{00000006-28A1-419A-BFC0-B6A276C0FE32}"/>
              </c:ext>
            </c:extLst>
          </c:dPt>
          <c:dPt>
            <c:idx val="6"/>
            <c:bubble3D val="0"/>
            <c:spPr>
              <a:solidFill>
                <a:srgbClr val="FFCCCC"/>
              </a:solidFill>
              <a:ln w="19050">
                <a:noFill/>
              </a:ln>
              <a:effectLst/>
            </c:spPr>
            <c:extLst>
              <c:ext xmlns:c16="http://schemas.microsoft.com/office/drawing/2014/chart" uri="{C3380CC4-5D6E-409C-BE32-E72D297353CC}">
                <c16:uniqueId val="{00000007-28A1-419A-BFC0-B6A276C0FE32}"/>
              </c:ext>
            </c:extLst>
          </c:dPt>
          <c:dLbls>
            <c:dLbl>
              <c:idx val="0"/>
              <c:layout>
                <c:manualLayout>
                  <c:x val="-0.10103426854612813"/>
                  <c:y val="0.18647770398481975"/>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28A1-419A-BFC0-B6A276C0FE32}"/>
                </c:ext>
              </c:extLst>
            </c:dLbl>
            <c:dLbl>
              <c:idx val="1"/>
              <c:layout>
                <c:manualLayout>
                  <c:x val="-5.230618053673082E-2"/>
                  <c:y val="-0.177843080780699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28A1-419A-BFC0-B6A276C0FE32}"/>
                </c:ext>
              </c:extLst>
            </c:dLbl>
            <c:dLbl>
              <c:idx val="2"/>
              <c:layout>
                <c:manualLayout>
                  <c:x val="4.0164565826330531E-2"/>
                  <c:y val="-8.4783477907291946E-2"/>
                </c:manualLayout>
              </c:layout>
              <c:spPr>
                <a:noFill/>
                <a:ln>
                  <a:noFill/>
                </a:ln>
                <a:effectLst/>
              </c:spPr>
              <c:txPr>
                <a:bodyPr rot="0" spcFirstLastPara="1" vertOverflow="ellipsis" vert="horz" wrap="none" lIns="38100" tIns="19050" rIns="38100" bIns="19050" anchor="ctr" anchorCtr="1">
                  <a:spAutoFit/>
                </a:bodyPr>
                <a:lstStyle/>
                <a:p>
                  <a:pPr>
                    <a:defRPr sz="12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12381370290051505"/>
                      <c:h val="0.12286510571970724"/>
                    </c:manualLayout>
                  </c15:layout>
                </c:ext>
                <c:ext xmlns:c16="http://schemas.microsoft.com/office/drawing/2014/chart" uri="{C3380CC4-5D6E-409C-BE32-E72D297353CC}">
                  <c16:uniqueId val="{00000003-28A1-419A-BFC0-B6A276C0FE32}"/>
                </c:ext>
              </c:extLst>
            </c:dLbl>
            <c:dLbl>
              <c:idx val="3"/>
              <c:spPr>
                <a:noFill/>
                <a:ln>
                  <a:noFill/>
                </a:ln>
                <a:effectLst/>
              </c:spPr>
              <c:txPr>
                <a:bodyPr rot="0" spcFirstLastPara="1" vertOverflow="ellipsis" vert="horz" wrap="none" lIns="38100" tIns="19050" rIns="38100" bIns="19050" anchor="ctr" anchorCtr="1">
                  <a:spAutoFit/>
                </a:bodyPr>
                <a:lstStyle/>
                <a:p>
                  <a:pPr>
                    <a:defRPr sz="12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8A1-419A-BFC0-B6A276C0FE32}"/>
                </c:ext>
              </c:extLst>
            </c:dLbl>
            <c:dLbl>
              <c:idx val="4"/>
              <c:spPr>
                <a:noFill/>
                <a:ln>
                  <a:noFill/>
                </a:ln>
                <a:effectLst/>
              </c:spPr>
              <c:txPr>
                <a:bodyPr rot="0" spcFirstLastPara="1" vertOverflow="ellipsis" vert="horz" wrap="none" lIns="38100" tIns="19050" rIns="38100" bIns="19050" anchor="ctr" anchorCtr="1">
                  <a:spAutoFit/>
                </a:bodyPr>
                <a:lstStyle/>
                <a:p>
                  <a:pPr>
                    <a:defRPr sz="12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8A1-419A-BFC0-B6A276C0FE32}"/>
                </c:ext>
              </c:extLst>
            </c:dLbl>
            <c:dLbl>
              <c:idx val="5"/>
              <c:layout>
                <c:manualLayout>
                  <c:x val="0.10839172765880546"/>
                  <c:y val="3.6483464353483327E-3"/>
                </c:manualLayout>
              </c:layout>
              <c:spPr>
                <a:noFill/>
                <a:ln>
                  <a:noFill/>
                </a:ln>
                <a:effectLst/>
              </c:spPr>
              <c:txPr>
                <a:bodyPr rot="0" spcFirstLastPara="1" vertOverflow="ellipsis" vert="horz" wrap="none" lIns="38100" tIns="19050" rIns="38100" bIns="19050" anchor="ctr" anchorCtr="1">
                  <a:spAutoFit/>
                </a:bodyPr>
                <a:lstStyle/>
                <a:p>
                  <a:pPr>
                    <a:defRPr sz="12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8A1-419A-BFC0-B6A276C0FE32}"/>
                </c:ext>
              </c:extLst>
            </c:dLbl>
            <c:dLbl>
              <c:idx val="6"/>
              <c:delete val="1"/>
              <c:extLst>
                <c:ext xmlns:c15="http://schemas.microsoft.com/office/drawing/2012/chart" uri="{CE6537A1-D6FC-4f65-9D91-7224C49458BB}"/>
                <c:ext xmlns:c16="http://schemas.microsoft.com/office/drawing/2014/chart" uri="{C3380CC4-5D6E-409C-BE32-E72D297353CC}">
                  <c16:uniqueId val="{00000007-28A1-419A-BFC0-B6A276C0FE32}"/>
                </c:ext>
              </c:extLst>
            </c:dLbl>
            <c:spPr>
              <a:noFill/>
              <a:ln>
                <a:noFill/>
              </a:ln>
              <a:effectLst/>
            </c:spPr>
            <c:txPr>
              <a:bodyPr rot="0" spcFirstLastPara="1" vertOverflow="ellipsis" vert="horz" wrap="none" lIns="38100" tIns="19050" rIns="38100" bIns="19050" anchor="ctr" anchorCtr="1">
                <a:spAutoFit/>
              </a:bodyPr>
              <a:lstStyle/>
              <a:p>
                <a:pPr>
                  <a:defRPr sz="16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Sheet1!$A$2:$A$8</c:f>
              <c:strCache>
                <c:ptCount val="7"/>
                <c:pt idx="0">
                  <c:v>34兆0,593</c:v>
                </c:pt>
                <c:pt idx="1">
                  <c:v>15兆9,850</c:v>
                </c:pt>
                <c:pt idx="2">
                  <c:v>6兆9,099</c:v>
                </c:pt>
                <c:pt idx="3">
                  <c:v>5兆6,025</c:v>
                </c:pt>
                <c:pt idx="4">
                  <c:v>5兆2,574</c:v>
                </c:pt>
                <c:pt idx="5">
                  <c:v>10兆1,347</c:v>
                </c:pt>
                <c:pt idx="6">
                  <c:v>23兆5,082</c:v>
                </c:pt>
              </c:strCache>
            </c:strRef>
          </c:cat>
          <c:val>
            <c:numRef>
              <c:f>Sheet1!$B$2:$B$8</c:f>
              <c:numCache>
                <c:formatCode>0.0%</c:formatCode>
                <c:ptCount val="7"/>
                <c:pt idx="0">
                  <c:v>0.33600000000000002</c:v>
                </c:pt>
                <c:pt idx="1">
                  <c:v>0.158</c:v>
                </c:pt>
                <c:pt idx="2">
                  <c:v>6.8000000000000005E-2</c:v>
                </c:pt>
                <c:pt idx="3">
                  <c:v>5.5E-2</c:v>
                </c:pt>
                <c:pt idx="4">
                  <c:v>5.1999999999999998E-2</c:v>
                </c:pt>
                <c:pt idx="5">
                  <c:v>0.1</c:v>
                </c:pt>
                <c:pt idx="6">
                  <c:v>0.23200000000000001</c:v>
                </c:pt>
              </c:numCache>
            </c:numRef>
          </c:val>
          <c:extLst>
            <c:ext xmlns:c16="http://schemas.microsoft.com/office/drawing/2014/chart" uri="{C3380CC4-5D6E-409C-BE32-E72D297353CC}">
              <c16:uniqueId val="{00000000-28A1-419A-BFC0-B6A276C0FE32}"/>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歳出(内側)</c:v>
                </c:pt>
              </c:strCache>
            </c:strRef>
          </c:tx>
          <c:spPr>
            <a:noFill/>
            <a:ln>
              <a:noFill/>
            </a:ln>
          </c:spPr>
          <c:dPt>
            <c:idx val="0"/>
            <c:bubble3D val="0"/>
            <c:spPr>
              <a:solidFill>
                <a:srgbClr val="FFDF7F"/>
              </a:solidFill>
              <a:ln w="19050">
                <a:noFill/>
              </a:ln>
              <a:effectLst/>
            </c:spPr>
            <c:extLst>
              <c:ext xmlns:c16="http://schemas.microsoft.com/office/drawing/2014/chart" uri="{C3380CC4-5D6E-409C-BE32-E72D297353CC}">
                <c16:uniqueId val="{00000001-6493-471C-924E-5950F2F3C4B0}"/>
              </c:ext>
            </c:extLst>
          </c:dPt>
          <c:dPt>
            <c:idx val="1"/>
            <c:bubble3D val="0"/>
            <c:spPr>
              <a:noFill/>
              <a:ln w="19050">
                <a:noFill/>
              </a:ln>
              <a:effectLst/>
            </c:spPr>
            <c:extLst>
              <c:ext xmlns:c16="http://schemas.microsoft.com/office/drawing/2014/chart" uri="{C3380CC4-5D6E-409C-BE32-E72D297353CC}">
                <c16:uniqueId val="{00000002-6493-471C-924E-5950F2F3C4B0}"/>
              </c:ext>
            </c:extLst>
          </c:dPt>
          <c:dLbls>
            <c:dLbl>
              <c:idx val="0"/>
              <c:layout>
                <c:manualLayout>
                  <c:x val="-0.20593372083300218"/>
                  <c:y val="-0.39312973325993056"/>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6493-471C-924E-5950F2F3C4B0}"/>
                </c:ext>
              </c:extLst>
            </c:dLbl>
            <c:dLbl>
              <c:idx val="1"/>
              <c:layout>
                <c:manualLayout>
                  <c:x val="0.20593166127130152"/>
                  <c:y val="0.1773391116408304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6493-471C-924E-5950F2F3C4B0}"/>
                </c:ext>
              </c:extLst>
            </c:dLbl>
            <c:spPr>
              <a:noFill/>
              <a:ln>
                <a:noFill/>
              </a:ln>
              <a:effectLst/>
            </c:spPr>
            <c:txPr>
              <a:bodyPr rot="0" spcFirstLastPara="1" vertOverflow="ellipsis" vert="horz" wrap="none" lIns="38100" tIns="19050" rIns="38100" bIns="19050" anchor="ctr" anchorCtr="1">
                <a:spAutoFit/>
              </a:bodyPr>
              <a:lstStyle/>
              <a:p>
                <a:pPr>
                  <a:defRPr sz="20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Sheet1!$A$2:$A$3</c:f>
              <c:strCache>
                <c:ptCount val="2"/>
                <c:pt idx="0">
                  <c:v>77兆9,489</c:v>
                </c:pt>
                <c:pt idx="1">
                  <c:v>23兆5,082</c:v>
                </c:pt>
              </c:strCache>
            </c:strRef>
          </c:cat>
          <c:val>
            <c:numRef>
              <c:f>Sheet1!$B$2:$B$3</c:f>
              <c:numCache>
                <c:formatCode>0.0%</c:formatCode>
                <c:ptCount val="2"/>
                <c:pt idx="0">
                  <c:v>0.76800000000000002</c:v>
                </c:pt>
                <c:pt idx="1">
                  <c:v>0.23200000000000001</c:v>
                </c:pt>
              </c:numCache>
            </c:numRef>
          </c:val>
          <c:extLst>
            <c:ext xmlns:c16="http://schemas.microsoft.com/office/drawing/2014/chart" uri="{C3380CC4-5D6E-409C-BE32-E72D297353CC}">
              <c16:uniqueId val="{00000000-6493-471C-924E-5950F2F3C4B0}"/>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特例公債残高</c:v>
                </c:pt>
              </c:strCache>
            </c:strRef>
          </c:tx>
          <c:spPr>
            <a:solidFill>
              <a:schemeClr val="accent5">
                <a:lumMod val="40000"/>
                <a:lumOff val="6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A186-4FAB-BBCE-B4F2CD86663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昭和45</c:v>
                </c:pt>
                <c:pt idx="1">
                  <c:v>昭和50</c:v>
                </c:pt>
                <c:pt idx="2">
                  <c:v>昭和55</c:v>
                </c:pt>
                <c:pt idx="3">
                  <c:v>昭和60</c:v>
                </c:pt>
                <c:pt idx="4">
                  <c:v>平成元</c:v>
                </c:pt>
                <c:pt idx="5">
                  <c:v>平成5</c:v>
                </c:pt>
                <c:pt idx="6">
                  <c:v>平成10</c:v>
                </c:pt>
                <c:pt idx="7">
                  <c:v>平成15</c:v>
                </c:pt>
                <c:pt idx="8">
                  <c:v>平成20</c:v>
                </c:pt>
                <c:pt idx="9">
                  <c:v>平成25</c:v>
                </c:pt>
                <c:pt idx="10">
                  <c:v>平成30</c:v>
                </c:pt>
              </c:strCache>
            </c:strRef>
          </c:cat>
          <c:val>
            <c:numRef>
              <c:f>Sheet1!$B$2:$B$12</c:f>
              <c:numCache>
                <c:formatCode>General</c:formatCode>
                <c:ptCount val="11"/>
                <c:pt idx="0">
                  <c:v>0</c:v>
                </c:pt>
                <c:pt idx="1">
                  <c:v>2</c:v>
                </c:pt>
                <c:pt idx="2">
                  <c:v>28</c:v>
                </c:pt>
                <c:pt idx="3">
                  <c:v>59</c:v>
                </c:pt>
                <c:pt idx="4">
                  <c:v>64</c:v>
                </c:pt>
                <c:pt idx="5">
                  <c:v>61</c:v>
                </c:pt>
                <c:pt idx="6">
                  <c:v>108</c:v>
                </c:pt>
                <c:pt idx="7">
                  <c:v>231</c:v>
                </c:pt>
                <c:pt idx="8">
                  <c:v>321</c:v>
                </c:pt>
                <c:pt idx="9">
                  <c:v>477</c:v>
                </c:pt>
                <c:pt idx="10">
                  <c:v>604</c:v>
                </c:pt>
              </c:numCache>
            </c:numRef>
          </c:val>
          <c:extLst>
            <c:ext xmlns:c16="http://schemas.microsoft.com/office/drawing/2014/chart" uri="{C3380CC4-5D6E-409C-BE32-E72D297353CC}">
              <c16:uniqueId val="{00000000-D6C5-411A-A815-D28926854BEF}"/>
            </c:ext>
          </c:extLst>
        </c:ser>
        <c:ser>
          <c:idx val="1"/>
          <c:order val="1"/>
          <c:tx>
            <c:strRef>
              <c:f>Sheet1!$C$1</c:f>
              <c:strCache>
                <c:ptCount val="1"/>
                <c:pt idx="0">
                  <c:v>建設公債残高</c:v>
                </c:pt>
              </c:strCache>
            </c:strRef>
          </c:tx>
          <c:spPr>
            <a:solidFill>
              <a:schemeClr val="accent6">
                <a:lumMod val="40000"/>
                <a:lumOff val="60000"/>
              </a:schemeClr>
            </a:solidFill>
            <a:ln>
              <a:noFill/>
            </a:ln>
            <a:effectLst/>
          </c:spPr>
          <c:invertIfNegative val="0"/>
          <c:dLbls>
            <c:dLbl>
              <c:idx val="1"/>
              <c:layout>
                <c:manualLayout>
                  <c:x val="0"/>
                  <c:y val="-3.28824104289731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186-4FAB-BBCE-B4F2CD86663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昭和45</c:v>
                </c:pt>
                <c:pt idx="1">
                  <c:v>昭和50</c:v>
                </c:pt>
                <c:pt idx="2">
                  <c:v>昭和55</c:v>
                </c:pt>
                <c:pt idx="3">
                  <c:v>昭和60</c:v>
                </c:pt>
                <c:pt idx="4">
                  <c:v>平成元</c:v>
                </c:pt>
                <c:pt idx="5">
                  <c:v>平成5</c:v>
                </c:pt>
                <c:pt idx="6">
                  <c:v>平成10</c:v>
                </c:pt>
                <c:pt idx="7">
                  <c:v>平成15</c:v>
                </c:pt>
                <c:pt idx="8">
                  <c:v>平成20</c:v>
                </c:pt>
                <c:pt idx="9">
                  <c:v>平成25</c:v>
                </c:pt>
                <c:pt idx="10">
                  <c:v>平成30</c:v>
                </c:pt>
              </c:strCache>
            </c:strRef>
          </c:cat>
          <c:val>
            <c:numRef>
              <c:f>Sheet1!$C$2:$C$12</c:f>
              <c:numCache>
                <c:formatCode>General</c:formatCode>
                <c:ptCount val="11"/>
                <c:pt idx="0">
                  <c:v>3</c:v>
                </c:pt>
                <c:pt idx="1">
                  <c:v>13</c:v>
                </c:pt>
                <c:pt idx="2">
                  <c:v>42</c:v>
                </c:pt>
                <c:pt idx="3">
                  <c:v>75</c:v>
                </c:pt>
                <c:pt idx="4">
                  <c:v>97</c:v>
                </c:pt>
                <c:pt idx="5">
                  <c:v>131</c:v>
                </c:pt>
                <c:pt idx="6">
                  <c:v>187</c:v>
                </c:pt>
                <c:pt idx="7">
                  <c:v>226</c:v>
                </c:pt>
                <c:pt idx="8">
                  <c:v>225</c:v>
                </c:pt>
                <c:pt idx="9">
                  <c:v>258</c:v>
                </c:pt>
                <c:pt idx="10">
                  <c:v>273</c:v>
                </c:pt>
              </c:numCache>
            </c:numRef>
          </c:val>
          <c:extLst>
            <c:ext xmlns:c16="http://schemas.microsoft.com/office/drawing/2014/chart" uri="{C3380CC4-5D6E-409C-BE32-E72D297353CC}">
              <c16:uniqueId val="{00000001-D6C5-411A-A815-D28926854BEF}"/>
            </c:ext>
          </c:extLst>
        </c:ser>
        <c:ser>
          <c:idx val="2"/>
          <c:order val="2"/>
          <c:tx>
            <c:strRef>
              <c:f>Sheet1!$D$1</c:f>
              <c:strCache>
                <c:ptCount val="1"/>
                <c:pt idx="0">
                  <c:v>復興債残高</c:v>
                </c:pt>
              </c:strCache>
            </c:strRef>
          </c:tx>
          <c:spPr>
            <a:solidFill>
              <a:schemeClr val="accent2">
                <a:lumMod val="60000"/>
                <a:lumOff val="40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B-A186-4FAB-BBCE-B4F2CD866635}"/>
                </c:ext>
              </c:extLst>
            </c:dLbl>
            <c:dLbl>
              <c:idx val="1"/>
              <c:delete val="1"/>
              <c:extLst>
                <c:ext xmlns:c15="http://schemas.microsoft.com/office/drawing/2012/chart" uri="{CE6537A1-D6FC-4f65-9D91-7224C49458BB}"/>
                <c:ext xmlns:c16="http://schemas.microsoft.com/office/drawing/2014/chart" uri="{C3380CC4-5D6E-409C-BE32-E72D297353CC}">
                  <c16:uniqueId val="{00000007-A186-4FAB-BBCE-B4F2CD866635}"/>
                </c:ext>
              </c:extLst>
            </c:dLbl>
            <c:dLbl>
              <c:idx val="2"/>
              <c:delete val="1"/>
              <c:extLst>
                <c:ext xmlns:c15="http://schemas.microsoft.com/office/drawing/2012/chart" uri="{CE6537A1-D6FC-4f65-9D91-7224C49458BB}"/>
                <c:ext xmlns:c16="http://schemas.microsoft.com/office/drawing/2014/chart" uri="{C3380CC4-5D6E-409C-BE32-E72D297353CC}">
                  <c16:uniqueId val="{00000006-A186-4FAB-BBCE-B4F2CD866635}"/>
                </c:ext>
              </c:extLst>
            </c:dLbl>
            <c:dLbl>
              <c:idx val="3"/>
              <c:delete val="1"/>
              <c:extLst>
                <c:ext xmlns:c15="http://schemas.microsoft.com/office/drawing/2012/chart" uri="{CE6537A1-D6FC-4f65-9D91-7224C49458BB}"/>
                <c:ext xmlns:c16="http://schemas.microsoft.com/office/drawing/2014/chart" uri="{C3380CC4-5D6E-409C-BE32-E72D297353CC}">
                  <c16:uniqueId val="{00000005-A186-4FAB-BBCE-B4F2CD866635}"/>
                </c:ext>
              </c:extLst>
            </c:dLbl>
            <c:dLbl>
              <c:idx val="4"/>
              <c:delete val="1"/>
              <c:extLst>
                <c:ext xmlns:c15="http://schemas.microsoft.com/office/drawing/2012/chart" uri="{CE6537A1-D6FC-4f65-9D91-7224C49458BB}"/>
                <c:ext xmlns:c16="http://schemas.microsoft.com/office/drawing/2014/chart" uri="{C3380CC4-5D6E-409C-BE32-E72D297353CC}">
                  <c16:uniqueId val="{00000004-A186-4FAB-BBCE-B4F2CD866635}"/>
                </c:ext>
              </c:extLst>
            </c:dLbl>
            <c:dLbl>
              <c:idx val="5"/>
              <c:delete val="1"/>
              <c:extLst>
                <c:ext xmlns:c15="http://schemas.microsoft.com/office/drawing/2012/chart" uri="{CE6537A1-D6FC-4f65-9D91-7224C49458BB}"/>
                <c:ext xmlns:c16="http://schemas.microsoft.com/office/drawing/2014/chart" uri="{C3380CC4-5D6E-409C-BE32-E72D297353CC}">
                  <c16:uniqueId val="{00000003-A186-4FAB-BBCE-B4F2CD866635}"/>
                </c:ext>
              </c:extLst>
            </c:dLbl>
            <c:dLbl>
              <c:idx val="6"/>
              <c:delete val="1"/>
              <c:extLst>
                <c:ext xmlns:c15="http://schemas.microsoft.com/office/drawing/2012/chart" uri="{CE6537A1-D6FC-4f65-9D91-7224C49458BB}"/>
                <c:ext xmlns:c16="http://schemas.microsoft.com/office/drawing/2014/chart" uri="{C3380CC4-5D6E-409C-BE32-E72D297353CC}">
                  <c16:uniqueId val="{00000002-A186-4FAB-BBCE-B4F2CD866635}"/>
                </c:ext>
              </c:extLst>
            </c:dLbl>
            <c:dLbl>
              <c:idx val="7"/>
              <c:delete val="1"/>
              <c:extLst>
                <c:ext xmlns:c15="http://schemas.microsoft.com/office/drawing/2012/chart" uri="{CE6537A1-D6FC-4f65-9D91-7224C49458BB}"/>
                <c:ext xmlns:c16="http://schemas.microsoft.com/office/drawing/2014/chart" uri="{C3380CC4-5D6E-409C-BE32-E72D297353CC}">
                  <c16:uniqueId val="{00000001-A186-4FAB-BBCE-B4F2CD866635}"/>
                </c:ext>
              </c:extLst>
            </c:dLbl>
            <c:dLbl>
              <c:idx val="8"/>
              <c:delete val="1"/>
              <c:extLst>
                <c:ext xmlns:c15="http://schemas.microsoft.com/office/drawing/2012/chart" uri="{CE6537A1-D6FC-4f65-9D91-7224C49458BB}"/>
                <c:ext xmlns:c16="http://schemas.microsoft.com/office/drawing/2014/chart" uri="{C3380CC4-5D6E-409C-BE32-E72D297353CC}">
                  <c16:uniqueId val="{00000000-A186-4FAB-BBCE-B4F2CD86663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昭和45</c:v>
                </c:pt>
                <c:pt idx="1">
                  <c:v>昭和50</c:v>
                </c:pt>
                <c:pt idx="2">
                  <c:v>昭和55</c:v>
                </c:pt>
                <c:pt idx="3">
                  <c:v>昭和60</c:v>
                </c:pt>
                <c:pt idx="4">
                  <c:v>平成元</c:v>
                </c:pt>
                <c:pt idx="5">
                  <c:v>平成5</c:v>
                </c:pt>
                <c:pt idx="6">
                  <c:v>平成10</c:v>
                </c:pt>
                <c:pt idx="7">
                  <c:v>平成15</c:v>
                </c:pt>
                <c:pt idx="8">
                  <c:v>平成20</c:v>
                </c:pt>
                <c:pt idx="9">
                  <c:v>平成25</c:v>
                </c:pt>
                <c:pt idx="10">
                  <c:v>平成30</c:v>
                </c:pt>
              </c:strCache>
            </c:strRef>
          </c:cat>
          <c:val>
            <c:numRef>
              <c:f>Sheet1!$D$2:$D$12</c:f>
              <c:numCache>
                <c:formatCode>General</c:formatCode>
                <c:ptCount val="11"/>
                <c:pt idx="0">
                  <c:v>0</c:v>
                </c:pt>
                <c:pt idx="1">
                  <c:v>0</c:v>
                </c:pt>
                <c:pt idx="2">
                  <c:v>0</c:v>
                </c:pt>
                <c:pt idx="3">
                  <c:v>0</c:v>
                </c:pt>
                <c:pt idx="4">
                  <c:v>0</c:v>
                </c:pt>
                <c:pt idx="5">
                  <c:v>0</c:v>
                </c:pt>
                <c:pt idx="6">
                  <c:v>0</c:v>
                </c:pt>
                <c:pt idx="7">
                  <c:v>0</c:v>
                </c:pt>
                <c:pt idx="8">
                  <c:v>0</c:v>
                </c:pt>
                <c:pt idx="9">
                  <c:v>9</c:v>
                </c:pt>
                <c:pt idx="10">
                  <c:v>6</c:v>
                </c:pt>
              </c:numCache>
            </c:numRef>
          </c:val>
          <c:extLst>
            <c:ext xmlns:c16="http://schemas.microsoft.com/office/drawing/2014/chart" uri="{C3380CC4-5D6E-409C-BE32-E72D297353CC}">
              <c16:uniqueId val="{00000002-D6C5-411A-A815-D28926854BEF}"/>
            </c:ext>
          </c:extLst>
        </c:ser>
        <c:dLbls>
          <c:showLegendKey val="0"/>
          <c:showVal val="0"/>
          <c:showCatName val="0"/>
          <c:showSerName val="0"/>
          <c:showPercent val="0"/>
          <c:showBubbleSize val="0"/>
        </c:dLbls>
        <c:gapWidth val="45"/>
        <c:overlap val="100"/>
        <c:axId val="433490400"/>
        <c:axId val="433491384"/>
      </c:barChart>
      <c:catAx>
        <c:axId val="433490400"/>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433491384"/>
        <c:crosses val="autoZero"/>
        <c:auto val="1"/>
        <c:lblAlgn val="ctr"/>
        <c:lblOffset val="100"/>
        <c:noMultiLvlLbl val="0"/>
      </c:catAx>
      <c:valAx>
        <c:axId val="433491384"/>
        <c:scaling>
          <c:orientation val="minMax"/>
          <c:max val="900"/>
        </c:scaling>
        <c:delete val="0"/>
        <c:axPos val="l"/>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crossAx val="433490400"/>
        <c:crosses val="autoZero"/>
        <c:crossBetween val="between"/>
      </c:valAx>
      <c:spPr>
        <a:noFill/>
        <a:ln>
          <a:noFill/>
        </a:ln>
        <a:effectLst/>
      </c:spPr>
    </c:plotArea>
    <c:legend>
      <c:legendPos val="l"/>
      <c:layout>
        <c:manualLayout>
          <c:xMode val="edge"/>
          <c:yMode val="edge"/>
          <c:x val="8.9555758977293842E-2"/>
          <c:y val="7.3092631892124976E-2"/>
          <c:w val="0.15742508535466182"/>
          <c:h val="0.21379262944418606"/>
        </c:manualLayout>
      </c:layout>
      <c:overlay val="1"/>
      <c:spPr>
        <a:solidFill>
          <a:schemeClr val="bg1"/>
        </a:solidFill>
        <a:ln>
          <a:solidFill>
            <a:schemeClr val="bg2">
              <a:lumMod val="90000"/>
            </a:schemeClr>
          </a:solid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游ゴシック" panose="020B0400000000000000" pitchFamily="50" charset="-128"/>
              <a:ea typeface="游ゴシック" panose="020B0400000000000000" pitchFamily="50" charset="-128"/>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798883B6-AE63-45D0-A97F-9AF20020FD3A}"/>
              </a:ext>
            </a:extLst>
          </p:cNvPr>
          <p:cNvSpPr>
            <a:spLocks noGrp="1" noChangeArrowheads="1"/>
          </p:cNvSpPr>
          <p:nvPr>
            <p:ph type="hdr" sz="quarter"/>
          </p:nvPr>
        </p:nvSpPr>
        <p:spPr bwMode="auto">
          <a:xfrm>
            <a:off x="0" y="2"/>
            <a:ext cx="3078640" cy="512763"/>
          </a:xfrm>
          <a:prstGeom prst="rect">
            <a:avLst/>
          </a:prstGeom>
          <a:noFill/>
          <a:ln>
            <a:noFill/>
          </a:ln>
          <a:effectLst/>
        </p:spPr>
        <p:txBody>
          <a:bodyPr vert="horz" wrap="square" lIns="95478" tIns="47740" rIns="95478" bIns="47740" numCol="1" anchor="t" anchorCtr="0" compatLnSpc="1">
            <a:prstTxWarp prst="textNoShape">
              <a:avLst/>
            </a:prstTxWarp>
          </a:bodyPr>
          <a:lstStyle>
            <a:lvl1pPr algn="l" eaLnBrk="1" hangingPunct="1">
              <a:defRPr sz="1300">
                <a:latin typeface="Arial" charset="0"/>
                <a:ea typeface="ＭＳ Ｐゴシック" pitchFamily="50" charset="-128"/>
              </a:defRPr>
            </a:lvl1pPr>
          </a:lstStyle>
          <a:p>
            <a:pPr>
              <a:defRPr/>
            </a:pPr>
            <a:r>
              <a:rPr lang="ja-JP" altLang="en-US"/>
              <a:t>中学生用モデルテキスト</a:t>
            </a:r>
            <a:r>
              <a:rPr lang="en-US" altLang="ja-JP"/>
              <a:t>Ⅰ</a:t>
            </a:r>
          </a:p>
        </p:txBody>
      </p:sp>
      <p:sp>
        <p:nvSpPr>
          <p:cNvPr id="93187" name="Rectangle 3">
            <a:extLst>
              <a:ext uri="{FF2B5EF4-FFF2-40B4-BE49-F238E27FC236}">
                <a16:creationId xmlns:a16="http://schemas.microsoft.com/office/drawing/2014/main" id="{27BE059D-2641-4EDF-A142-5B77512BD8F2}"/>
              </a:ext>
            </a:extLst>
          </p:cNvPr>
          <p:cNvSpPr>
            <a:spLocks noGrp="1" noChangeArrowheads="1"/>
          </p:cNvSpPr>
          <p:nvPr>
            <p:ph type="dt" sz="quarter" idx="1"/>
          </p:nvPr>
        </p:nvSpPr>
        <p:spPr bwMode="auto">
          <a:xfrm>
            <a:off x="4023836" y="2"/>
            <a:ext cx="3078640" cy="512763"/>
          </a:xfrm>
          <a:prstGeom prst="rect">
            <a:avLst/>
          </a:prstGeom>
          <a:noFill/>
          <a:ln>
            <a:noFill/>
          </a:ln>
          <a:effectLst/>
        </p:spPr>
        <p:txBody>
          <a:bodyPr vert="horz" wrap="square" lIns="95478" tIns="47740" rIns="95478" bIns="47740" numCol="1" anchor="t" anchorCtr="0" compatLnSpc="1">
            <a:prstTxWarp prst="textNoShape">
              <a:avLst/>
            </a:prstTxWarp>
          </a:bodyPr>
          <a:lstStyle>
            <a:lvl1pPr algn="r" eaLnBrk="1" hangingPunct="1">
              <a:defRPr sz="1300">
                <a:latin typeface="Arial" charset="0"/>
                <a:ea typeface="ＭＳ Ｐゴシック" pitchFamily="50" charset="-128"/>
              </a:defRPr>
            </a:lvl1pPr>
          </a:lstStyle>
          <a:p>
            <a:pPr>
              <a:defRPr/>
            </a:pPr>
            <a:endParaRPr lang="en-US" altLang="ja-JP"/>
          </a:p>
        </p:txBody>
      </p:sp>
      <p:sp>
        <p:nvSpPr>
          <p:cNvPr id="93188" name="Rectangle 4">
            <a:extLst>
              <a:ext uri="{FF2B5EF4-FFF2-40B4-BE49-F238E27FC236}">
                <a16:creationId xmlns:a16="http://schemas.microsoft.com/office/drawing/2014/main" id="{5AB494D0-EE22-4E74-A50F-7CADCF069E17}"/>
              </a:ext>
            </a:extLst>
          </p:cNvPr>
          <p:cNvSpPr>
            <a:spLocks noGrp="1" noChangeArrowheads="1"/>
          </p:cNvSpPr>
          <p:nvPr>
            <p:ph type="ftr" sz="quarter" idx="2"/>
          </p:nvPr>
        </p:nvSpPr>
        <p:spPr bwMode="auto">
          <a:xfrm>
            <a:off x="0" y="9720264"/>
            <a:ext cx="3078640" cy="512761"/>
          </a:xfrm>
          <a:prstGeom prst="rect">
            <a:avLst/>
          </a:prstGeom>
          <a:noFill/>
          <a:ln>
            <a:noFill/>
          </a:ln>
          <a:effectLst/>
        </p:spPr>
        <p:txBody>
          <a:bodyPr vert="horz" wrap="square" lIns="95478" tIns="47740" rIns="95478" bIns="47740" numCol="1" anchor="b" anchorCtr="0" compatLnSpc="1">
            <a:prstTxWarp prst="textNoShape">
              <a:avLst/>
            </a:prstTxWarp>
          </a:bodyPr>
          <a:lstStyle>
            <a:lvl1pPr algn="l" eaLnBrk="1" hangingPunct="1">
              <a:defRPr sz="1300">
                <a:latin typeface="Arial" charset="0"/>
                <a:ea typeface="ＭＳ Ｐゴシック" pitchFamily="50" charset="-128"/>
              </a:defRPr>
            </a:lvl1pPr>
          </a:lstStyle>
          <a:p>
            <a:pPr>
              <a:defRPr/>
            </a:pPr>
            <a:endParaRPr lang="en-US" altLang="ja-JP"/>
          </a:p>
        </p:txBody>
      </p:sp>
      <p:sp>
        <p:nvSpPr>
          <p:cNvPr id="93189" name="Rectangle 5">
            <a:extLst>
              <a:ext uri="{FF2B5EF4-FFF2-40B4-BE49-F238E27FC236}">
                <a16:creationId xmlns:a16="http://schemas.microsoft.com/office/drawing/2014/main" id="{76C2CAF8-13F1-4391-8D1C-CDE5752B9E63}"/>
              </a:ext>
            </a:extLst>
          </p:cNvPr>
          <p:cNvSpPr>
            <a:spLocks noGrp="1" noChangeArrowheads="1"/>
          </p:cNvSpPr>
          <p:nvPr>
            <p:ph type="sldNum" sz="quarter" idx="3"/>
          </p:nvPr>
        </p:nvSpPr>
        <p:spPr bwMode="auto">
          <a:xfrm>
            <a:off x="4023836" y="9720264"/>
            <a:ext cx="3078640" cy="512761"/>
          </a:xfrm>
          <a:prstGeom prst="rect">
            <a:avLst/>
          </a:prstGeom>
          <a:noFill/>
          <a:ln>
            <a:noFill/>
          </a:ln>
          <a:effectLst/>
        </p:spPr>
        <p:txBody>
          <a:bodyPr vert="horz" wrap="square" lIns="95478" tIns="47740" rIns="95478" bIns="47740" numCol="1" anchor="b" anchorCtr="0" compatLnSpc="1">
            <a:prstTxWarp prst="textNoShape">
              <a:avLst/>
            </a:prstTxWarp>
          </a:bodyPr>
          <a:lstStyle>
            <a:lvl1pPr algn="r" eaLnBrk="1" hangingPunct="1">
              <a:defRPr sz="1300" smtClean="0">
                <a:ea typeface="ＭＳ Ｐゴシック" panose="020B0600070205080204" pitchFamily="50" charset="-128"/>
              </a:defRPr>
            </a:lvl1pPr>
          </a:lstStyle>
          <a:p>
            <a:pPr>
              <a:defRPr/>
            </a:pPr>
            <a:fld id="{59A62660-A0A0-48F3-8F3A-AD01031B9773}"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62D766B-47F0-434A-8A9B-9E97AE3F9E35}"/>
              </a:ext>
            </a:extLst>
          </p:cNvPr>
          <p:cNvSpPr>
            <a:spLocks noGrp="1" noChangeArrowheads="1"/>
          </p:cNvSpPr>
          <p:nvPr>
            <p:ph type="hdr" sz="quarter"/>
          </p:nvPr>
        </p:nvSpPr>
        <p:spPr bwMode="auto">
          <a:xfrm>
            <a:off x="0" y="2"/>
            <a:ext cx="3078640" cy="512763"/>
          </a:xfrm>
          <a:prstGeom prst="rect">
            <a:avLst/>
          </a:prstGeom>
          <a:noFill/>
          <a:ln>
            <a:noFill/>
          </a:ln>
          <a:effectLst/>
        </p:spPr>
        <p:txBody>
          <a:bodyPr vert="horz" wrap="square" lIns="95478" tIns="47740" rIns="95478" bIns="47740" numCol="1" anchor="t" anchorCtr="0" compatLnSpc="1">
            <a:prstTxWarp prst="textNoShape">
              <a:avLst/>
            </a:prstTxWarp>
          </a:bodyPr>
          <a:lstStyle>
            <a:lvl1pPr algn="l" eaLnBrk="1" hangingPunct="1">
              <a:defRPr sz="1300">
                <a:latin typeface="Arial" charset="0"/>
                <a:ea typeface="ＭＳ Ｐゴシック" pitchFamily="50" charset="-128"/>
              </a:defRPr>
            </a:lvl1pPr>
          </a:lstStyle>
          <a:p>
            <a:pPr>
              <a:defRPr/>
            </a:pPr>
            <a:r>
              <a:rPr lang="ja-JP" altLang="en-US"/>
              <a:t>中学生用モデルテキスト</a:t>
            </a:r>
            <a:r>
              <a:rPr lang="en-US" altLang="ja-JP"/>
              <a:t>Ⅰ</a:t>
            </a:r>
          </a:p>
        </p:txBody>
      </p:sp>
      <p:sp>
        <p:nvSpPr>
          <p:cNvPr id="34819" name="Rectangle 3">
            <a:extLst>
              <a:ext uri="{FF2B5EF4-FFF2-40B4-BE49-F238E27FC236}">
                <a16:creationId xmlns:a16="http://schemas.microsoft.com/office/drawing/2014/main" id="{628865BF-DA78-476D-AC6E-ED8EF33E2E53}"/>
              </a:ext>
            </a:extLst>
          </p:cNvPr>
          <p:cNvSpPr>
            <a:spLocks noGrp="1" noChangeArrowheads="1"/>
          </p:cNvSpPr>
          <p:nvPr>
            <p:ph type="dt" idx="1"/>
          </p:nvPr>
        </p:nvSpPr>
        <p:spPr bwMode="auto">
          <a:xfrm>
            <a:off x="4023836" y="2"/>
            <a:ext cx="3078640" cy="512763"/>
          </a:xfrm>
          <a:prstGeom prst="rect">
            <a:avLst/>
          </a:prstGeom>
          <a:noFill/>
          <a:ln>
            <a:noFill/>
          </a:ln>
          <a:effectLst/>
        </p:spPr>
        <p:txBody>
          <a:bodyPr vert="horz" wrap="square" lIns="95478" tIns="47740" rIns="95478" bIns="47740" numCol="1" anchor="t" anchorCtr="0" compatLnSpc="1">
            <a:prstTxWarp prst="textNoShape">
              <a:avLst/>
            </a:prstTxWarp>
          </a:bodyPr>
          <a:lstStyle>
            <a:lvl1pPr algn="r" eaLnBrk="1" hangingPunct="1">
              <a:defRPr sz="1300">
                <a:latin typeface="Arial" charset="0"/>
                <a:ea typeface="ＭＳ Ｐゴシック" pitchFamily="50" charset="-128"/>
              </a:defRPr>
            </a:lvl1pPr>
          </a:lstStyle>
          <a:p>
            <a:pPr>
              <a:defRPr/>
            </a:pPr>
            <a:endParaRPr lang="en-US" altLang="ja-JP"/>
          </a:p>
        </p:txBody>
      </p:sp>
      <p:sp>
        <p:nvSpPr>
          <p:cNvPr id="2052" name="Rectangle 4">
            <a:extLst>
              <a:ext uri="{FF2B5EF4-FFF2-40B4-BE49-F238E27FC236}">
                <a16:creationId xmlns:a16="http://schemas.microsoft.com/office/drawing/2014/main" id="{699E322D-9765-474B-AAF7-03C82B00AAD0}"/>
              </a:ext>
            </a:extLst>
          </p:cNvPr>
          <p:cNvSpPr>
            <a:spLocks noGrp="1" noRot="1" noChangeAspect="1" noChangeArrowheads="1" noTextEdit="1"/>
          </p:cNvSpPr>
          <p:nvPr>
            <p:ph type="sldImg" idx="2"/>
          </p:nvPr>
        </p:nvSpPr>
        <p:spPr bwMode="auto">
          <a:xfrm>
            <a:off x="990600" y="766763"/>
            <a:ext cx="5122863" cy="384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1" name="Rectangle 5">
            <a:extLst>
              <a:ext uri="{FF2B5EF4-FFF2-40B4-BE49-F238E27FC236}">
                <a16:creationId xmlns:a16="http://schemas.microsoft.com/office/drawing/2014/main" id="{56D2DB0B-92D1-4811-BF85-9872F72F269F}"/>
              </a:ext>
            </a:extLst>
          </p:cNvPr>
          <p:cNvSpPr>
            <a:spLocks noGrp="1" noChangeArrowheads="1"/>
          </p:cNvSpPr>
          <p:nvPr>
            <p:ph type="body" sz="quarter" idx="3"/>
          </p:nvPr>
        </p:nvSpPr>
        <p:spPr bwMode="auto">
          <a:xfrm>
            <a:off x="710090" y="4860926"/>
            <a:ext cx="5683886" cy="4606926"/>
          </a:xfrm>
          <a:prstGeom prst="rect">
            <a:avLst/>
          </a:prstGeom>
          <a:noFill/>
          <a:ln>
            <a:noFill/>
          </a:ln>
          <a:effectLst/>
        </p:spPr>
        <p:txBody>
          <a:bodyPr vert="horz" wrap="square" lIns="95478" tIns="47740" rIns="95478" bIns="47740"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34822" name="Rectangle 6">
            <a:extLst>
              <a:ext uri="{FF2B5EF4-FFF2-40B4-BE49-F238E27FC236}">
                <a16:creationId xmlns:a16="http://schemas.microsoft.com/office/drawing/2014/main" id="{433FDCF2-B99C-42E1-B6B1-6AAD9D8F08A0}"/>
              </a:ext>
            </a:extLst>
          </p:cNvPr>
          <p:cNvSpPr>
            <a:spLocks noGrp="1" noChangeArrowheads="1"/>
          </p:cNvSpPr>
          <p:nvPr>
            <p:ph type="ftr" sz="quarter" idx="4"/>
          </p:nvPr>
        </p:nvSpPr>
        <p:spPr bwMode="auto">
          <a:xfrm>
            <a:off x="0" y="9720264"/>
            <a:ext cx="3078640" cy="512761"/>
          </a:xfrm>
          <a:prstGeom prst="rect">
            <a:avLst/>
          </a:prstGeom>
          <a:noFill/>
          <a:ln>
            <a:noFill/>
          </a:ln>
          <a:effectLst/>
        </p:spPr>
        <p:txBody>
          <a:bodyPr vert="horz" wrap="square" lIns="95478" tIns="47740" rIns="95478" bIns="47740" numCol="1" anchor="b" anchorCtr="0" compatLnSpc="1">
            <a:prstTxWarp prst="textNoShape">
              <a:avLst/>
            </a:prstTxWarp>
          </a:bodyPr>
          <a:lstStyle>
            <a:lvl1pPr algn="l" eaLnBrk="1" hangingPunct="1">
              <a:defRPr sz="1300">
                <a:latin typeface="Arial" charset="0"/>
                <a:ea typeface="ＭＳ Ｐゴシック" pitchFamily="50" charset="-128"/>
              </a:defRPr>
            </a:lvl1pPr>
          </a:lstStyle>
          <a:p>
            <a:pPr>
              <a:defRPr/>
            </a:pPr>
            <a:endParaRPr lang="en-US" altLang="ja-JP"/>
          </a:p>
        </p:txBody>
      </p:sp>
      <p:sp>
        <p:nvSpPr>
          <p:cNvPr id="34823" name="Rectangle 7">
            <a:extLst>
              <a:ext uri="{FF2B5EF4-FFF2-40B4-BE49-F238E27FC236}">
                <a16:creationId xmlns:a16="http://schemas.microsoft.com/office/drawing/2014/main" id="{6AD4657E-74EE-491D-AA5E-849EEB35C5AA}"/>
              </a:ext>
            </a:extLst>
          </p:cNvPr>
          <p:cNvSpPr>
            <a:spLocks noGrp="1" noChangeArrowheads="1"/>
          </p:cNvSpPr>
          <p:nvPr>
            <p:ph type="sldNum" sz="quarter" idx="5"/>
          </p:nvPr>
        </p:nvSpPr>
        <p:spPr bwMode="auto">
          <a:xfrm>
            <a:off x="4023836" y="9720264"/>
            <a:ext cx="3078640" cy="512761"/>
          </a:xfrm>
          <a:prstGeom prst="rect">
            <a:avLst/>
          </a:prstGeom>
          <a:noFill/>
          <a:ln>
            <a:noFill/>
          </a:ln>
          <a:effectLst/>
        </p:spPr>
        <p:txBody>
          <a:bodyPr vert="horz" wrap="square" lIns="95478" tIns="47740" rIns="95478" bIns="47740" numCol="1" anchor="b" anchorCtr="0" compatLnSpc="1">
            <a:prstTxWarp prst="textNoShape">
              <a:avLst/>
            </a:prstTxWarp>
          </a:bodyPr>
          <a:lstStyle>
            <a:lvl1pPr algn="r" eaLnBrk="1" hangingPunct="1">
              <a:defRPr sz="1300" smtClean="0">
                <a:ea typeface="ＭＳ Ｐゴシック" panose="020B0600070205080204" pitchFamily="50" charset="-128"/>
              </a:defRPr>
            </a:lvl1pPr>
          </a:lstStyle>
          <a:p>
            <a:pPr>
              <a:defRPr/>
            </a:pPr>
            <a:fld id="{F287638C-EE3C-4613-9489-9E861D64744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a:t>このテキストでは、</a:t>
            </a:r>
            <a:r>
              <a:rPr lang="en-US" altLang="ja-JP" dirty="0"/>
              <a:t>『</a:t>
            </a:r>
            <a:r>
              <a:rPr lang="ja-JP" altLang="en-US" dirty="0"/>
              <a:t>納税者意識の醸成</a:t>
            </a:r>
            <a:r>
              <a:rPr lang="en-US" altLang="ja-JP" dirty="0"/>
              <a:t>』</a:t>
            </a:r>
            <a:r>
              <a:rPr lang="ja-JP" altLang="en-US" dirty="0"/>
              <a:t>を目標としています。</a:t>
            </a:r>
            <a:endParaRPr lang="en-US" altLang="ja-JP" dirty="0"/>
          </a:p>
          <a:p>
            <a:pPr eaLnBrk="1" hangingPunct="1"/>
            <a:r>
              <a:rPr lang="ja-JP" altLang="en-US" dirty="0"/>
              <a:t>納税の義務だけでなく、主権者として税金の使い道を考えられるような授業を目指しましょう。</a:t>
            </a:r>
            <a:endParaRPr lang="en-US" altLang="ja-JP" dirty="0"/>
          </a:p>
          <a:p>
            <a:pPr eaLnBrk="1" hangingPunct="1"/>
            <a:endParaRPr lang="en-US" altLang="ja-JP" dirty="0"/>
          </a:p>
          <a:p>
            <a:pPr eaLnBrk="1" hangingPunct="1"/>
            <a:r>
              <a:rPr lang="ja-JP" altLang="en-US" dirty="0"/>
              <a:t>内容にボリュームがあるため時間がないときは、何を省くのかあらかじめ予定しておきましょう。</a:t>
            </a:r>
            <a:endParaRPr lang="en-US" altLang="ja-JP" dirty="0"/>
          </a:p>
          <a:p>
            <a:pPr eaLnBrk="1" hangingPunct="1"/>
            <a:r>
              <a:rPr lang="ja-JP" altLang="en-US" dirty="0"/>
              <a:t>（例えば、日本の財政の部分）</a:t>
            </a:r>
            <a:endParaRPr lang="en-US" altLang="ja-JP" dirty="0"/>
          </a:p>
          <a:p>
            <a:pPr eaLnBrk="1" hangingPunct="1"/>
            <a:r>
              <a:rPr lang="ja-JP" altLang="en-US" dirty="0"/>
              <a:t>無理に全てを説明する必要はありませんので、時間に余裕を持った構成にしましょう。</a:t>
            </a:r>
            <a:endParaRPr lang="en-US" altLang="ja-JP" dirty="0"/>
          </a:p>
          <a:p>
            <a:pPr eaLnBrk="1" hangingPunct="1"/>
            <a:r>
              <a:rPr lang="ja-JP" altLang="en-US" dirty="0"/>
              <a:t>また、自分の言葉で伝えることで、子供たちに伝わります。</a:t>
            </a:r>
            <a:endParaRPr lang="en-US" altLang="ja-JP" dirty="0"/>
          </a:p>
          <a:p>
            <a:pPr eaLnBrk="1" hangingPunct="1"/>
            <a:endParaRPr lang="en-US" altLang="ja-JP" dirty="0"/>
          </a:p>
          <a:p>
            <a:pPr eaLnBrk="1" hangingPunct="1"/>
            <a:r>
              <a:rPr lang="en-US" altLang="ja-JP" dirty="0"/>
              <a:t>【</a:t>
            </a:r>
            <a:r>
              <a:rPr lang="ja-JP" altLang="en-US" dirty="0"/>
              <a:t>コメント例</a:t>
            </a:r>
            <a:r>
              <a:rPr lang="en-US" altLang="ja-JP" dirty="0"/>
              <a:t>】</a:t>
            </a:r>
          </a:p>
          <a:p>
            <a:pPr eaLnBrk="1" hangingPunct="1"/>
            <a:r>
              <a:rPr lang="ja-JP" altLang="en-US" dirty="0"/>
              <a:t>みなさん、こんにちは。</a:t>
            </a:r>
            <a:endParaRPr lang="en-US" altLang="ja-JP" dirty="0"/>
          </a:p>
          <a:p>
            <a:pPr eaLnBrk="1" hangingPunct="1"/>
            <a:r>
              <a:rPr lang="ja-JP" altLang="en-US" dirty="0"/>
              <a:t>私は、税理士の○○○○といいます。</a:t>
            </a:r>
            <a:endParaRPr lang="en-US" altLang="ja-JP" dirty="0"/>
          </a:p>
          <a:p>
            <a:pPr eaLnBrk="1" hangingPunct="1"/>
            <a:r>
              <a:rPr lang="ja-JP" altLang="en-US" dirty="0"/>
              <a:t>今日は、みなさんと一緒に税金について考えようと思い、近畿税理士会から来ました。</a:t>
            </a:r>
          </a:p>
        </p:txBody>
      </p:sp>
      <p:sp>
        <p:nvSpPr>
          <p:cNvPr id="4" name="スライド番号プレースホルダー 3"/>
          <p:cNvSpPr>
            <a:spLocks noGrp="1"/>
          </p:cNvSpPr>
          <p:nvPr>
            <p:ph type="sldNum" sz="quarter" idx="5"/>
          </p:nvPr>
        </p:nvSpPr>
        <p:spPr/>
        <p:txBody>
          <a:bodyPr/>
          <a:lstStyle/>
          <a:p>
            <a:pPr defTabSz="914543">
              <a:defRPr/>
            </a:pPr>
            <a:fld id="{F8167E46-508C-4F62-8925-0B78E27219D7}" type="slidenum">
              <a:rPr lang="en-US" altLang="ja-JP" sz="1200">
                <a:solidFill>
                  <a:srgbClr val="000000"/>
                </a:solidFill>
                <a:latin typeface="Arial" charset="0"/>
              </a:rPr>
              <a:pPr defTabSz="914543">
                <a:defRPr/>
              </a:pPr>
              <a:t>1</a:t>
            </a:fld>
            <a:endParaRPr lang="en-US" altLang="ja-JP" sz="1200">
              <a:solidFill>
                <a:srgbClr val="000000"/>
              </a:solidFill>
              <a:latin typeface="Arial" charset="0"/>
            </a:endParaRPr>
          </a:p>
        </p:txBody>
      </p:sp>
    </p:spTree>
    <p:extLst>
      <p:ext uri="{BB962C8B-B14F-4D97-AF65-F5344CB8AC3E}">
        <p14:creationId xmlns:p14="http://schemas.microsoft.com/office/powerpoint/2010/main" val="3514365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defRPr/>
            </a:pPr>
            <a:r>
              <a:rPr lang="ja-JP" altLang="en-US" u="sng" dirty="0">
                <a:effectLst>
                  <a:outerShdw blurRad="38100" dist="38100" dir="2700000" algn="tl">
                    <a:srgbClr val="000000">
                      <a:alpha val="43137"/>
                    </a:srgbClr>
                  </a:outerShdw>
                </a:effectLst>
              </a:rPr>
              <a:t>ここまでで</a:t>
            </a:r>
            <a:r>
              <a:rPr lang="en-US" altLang="ja-JP" u="sng" dirty="0">
                <a:effectLst>
                  <a:outerShdw blurRad="38100" dist="38100" dir="2700000" algn="tl">
                    <a:srgbClr val="000000">
                      <a:alpha val="43137"/>
                    </a:srgbClr>
                  </a:outerShdw>
                </a:effectLst>
              </a:rPr>
              <a:t>15</a:t>
            </a:r>
            <a:r>
              <a:rPr lang="ja-JP" altLang="en-US" u="sng" dirty="0">
                <a:effectLst>
                  <a:outerShdw blurRad="38100" dist="38100" dir="2700000" algn="tl">
                    <a:srgbClr val="000000">
                      <a:alpha val="43137"/>
                    </a:srgbClr>
                  </a:outerShdw>
                </a:effectLst>
              </a:rPr>
              <a:t>分経過</a:t>
            </a:r>
            <a:endParaRPr lang="en-US" altLang="ja-JP" u="sng" dirty="0">
              <a:effectLst>
                <a:outerShdw blurRad="38100" dist="38100" dir="2700000" algn="tl">
                  <a:srgbClr val="000000">
                    <a:alpha val="43137"/>
                  </a:srgbClr>
                </a:outerShdw>
              </a:effectLst>
            </a:endParaRPr>
          </a:p>
          <a:p>
            <a:pPr eaLnBrk="1" hangingPunct="1">
              <a:defRPr/>
            </a:pPr>
            <a:endParaRPr lang="en-US" altLang="ja-JP" u="sng" dirty="0">
              <a:effectLst>
                <a:outerShdw blurRad="38100" dist="38100" dir="2700000" algn="tl">
                  <a:srgbClr val="000000">
                    <a:alpha val="43137"/>
                  </a:srgbClr>
                </a:outerShdw>
              </a:effectLst>
            </a:endParaRPr>
          </a:p>
          <a:p>
            <a:pPr eaLnBrk="1" hangingPunct="1">
              <a:defRPr/>
            </a:pPr>
            <a:r>
              <a:rPr lang="en-US" altLang="ja-JP" dirty="0">
                <a:effectLst>
                  <a:outerShdw blurRad="38100" dist="38100" dir="2700000" algn="tl">
                    <a:srgbClr val="000000">
                      <a:alpha val="43137"/>
                    </a:srgbClr>
                  </a:outerShdw>
                </a:effectLst>
              </a:rPr>
              <a:t>【</a:t>
            </a:r>
            <a:r>
              <a:rPr lang="ja-JP" altLang="en-US" dirty="0">
                <a:effectLst>
                  <a:outerShdw blurRad="38100" dist="38100" dir="2700000" algn="tl">
                    <a:srgbClr val="000000">
                      <a:alpha val="43137"/>
                    </a:srgbClr>
                  </a:outerShdw>
                </a:effectLst>
              </a:rPr>
              <a:t>コメント例</a:t>
            </a:r>
            <a:r>
              <a:rPr lang="en-US" altLang="ja-JP" dirty="0">
                <a:effectLst>
                  <a:outerShdw blurRad="38100" dist="38100" dir="2700000" algn="tl">
                    <a:srgbClr val="000000">
                      <a:alpha val="43137"/>
                    </a:srgbClr>
                  </a:outerShdw>
                </a:effectLst>
              </a:rPr>
              <a:t>】</a:t>
            </a:r>
          </a:p>
          <a:p>
            <a:pPr eaLnBrk="1" hangingPunct="1">
              <a:defRPr/>
            </a:pPr>
            <a:r>
              <a:rPr lang="ja-JP" altLang="en-US" dirty="0">
                <a:effectLst>
                  <a:outerShdw blurRad="38100" dist="38100" dir="2700000" algn="tl">
                    <a:srgbClr val="000000">
                      <a:alpha val="43137"/>
                    </a:srgbClr>
                  </a:outerShdw>
                </a:effectLst>
              </a:rPr>
              <a:t>それでは、テーマ２「税金を</a:t>
            </a:r>
            <a:r>
              <a:rPr lang="ja-JP" altLang="en-US" b="0" dirty="0">
                <a:effectLst>
                  <a:outerShdw blurRad="38100" dist="38100" dir="2700000" algn="tl">
                    <a:srgbClr val="000000">
                      <a:alpha val="43137"/>
                    </a:srgbClr>
                  </a:outerShdw>
                </a:effectLst>
              </a:rPr>
              <a:t>体験しよう」に移ります。</a:t>
            </a:r>
          </a:p>
        </p:txBody>
      </p:sp>
      <p:sp>
        <p:nvSpPr>
          <p:cNvPr id="4" name="スライド番号プレースホルダー 3"/>
          <p:cNvSpPr>
            <a:spLocks noGrp="1"/>
          </p:cNvSpPr>
          <p:nvPr>
            <p:ph type="sldNum" sz="quarter" idx="5"/>
          </p:nvPr>
        </p:nvSpPr>
        <p:spPr/>
        <p:txBody>
          <a:bodyPr/>
          <a:lstStyle/>
          <a:p>
            <a:pPr defTabSz="914543">
              <a:defRPr/>
            </a:pPr>
            <a:fld id="{F8167E46-508C-4F62-8925-0B78E27219D7}" type="slidenum">
              <a:rPr lang="en-US" altLang="ja-JP" sz="1200">
                <a:solidFill>
                  <a:srgbClr val="000000"/>
                </a:solidFill>
                <a:latin typeface="Arial" charset="0"/>
              </a:rPr>
              <a:pPr defTabSz="914543">
                <a:defRPr/>
              </a:pPr>
              <a:t>10</a:t>
            </a:fld>
            <a:endParaRPr lang="en-US" altLang="ja-JP" sz="1200">
              <a:solidFill>
                <a:srgbClr val="000000"/>
              </a:solidFill>
              <a:latin typeface="Arial" charset="0"/>
            </a:endParaRPr>
          </a:p>
        </p:txBody>
      </p:sp>
    </p:spTree>
    <p:extLst>
      <p:ext uri="{BB962C8B-B14F-4D97-AF65-F5344CB8AC3E}">
        <p14:creationId xmlns:p14="http://schemas.microsoft.com/office/powerpoint/2010/main" val="27461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グループ分けはあらかじめ学校の先生にお願いしておくと時間が短縮できます。</a:t>
            </a:r>
            <a:endParaRPr kumimoji="1" lang="en-US" altLang="ja-JP" b="0" dirty="0"/>
          </a:p>
          <a:p>
            <a:r>
              <a:rPr kumimoji="1" lang="ja-JP" altLang="en-US" b="0" dirty="0"/>
              <a:t>また、その際には各グループの代表者も決めてもらうとスムーズに進めることができます。</a:t>
            </a:r>
            <a:endParaRPr kumimoji="1" lang="en-US" altLang="ja-JP" b="0" dirty="0"/>
          </a:p>
          <a:p>
            <a:r>
              <a:rPr kumimoji="1" lang="ja-JP" altLang="en-US" dirty="0"/>
              <a:t>後の民主主義につながるので、代表者の決め方についても余裕があれば質問しましょう。</a:t>
            </a:r>
            <a:endParaRPr kumimoji="1" lang="en-US" altLang="ja-JP" dirty="0"/>
          </a:p>
          <a:p>
            <a:endParaRPr kumimoji="1" lang="en-US" altLang="ja-JP" dirty="0"/>
          </a:p>
          <a:p>
            <a:r>
              <a:rPr kumimoji="1" lang="en-US" altLang="ja-JP" b="1" dirty="0"/>
              <a:t>※</a:t>
            </a:r>
            <a:r>
              <a:rPr kumimoji="1" lang="ja-JP" altLang="en-US" b="1" dirty="0"/>
              <a:t>グループ分けについて</a:t>
            </a:r>
            <a:endParaRPr kumimoji="1" lang="en-US" altLang="ja-JP" b="1" dirty="0"/>
          </a:p>
          <a:p>
            <a:pPr defTabSz="946678">
              <a:defRPr/>
            </a:pPr>
            <a:r>
              <a:rPr kumimoji="1" lang="ja-JP" altLang="en-US" b="1" dirty="0"/>
              <a:t>ここでは</a:t>
            </a:r>
            <a:r>
              <a:rPr kumimoji="1" lang="en-US" altLang="ja-JP" b="1" dirty="0"/>
              <a:t>3</a:t>
            </a:r>
            <a:r>
              <a:rPr kumimoji="1" lang="ja-JP" altLang="en-US" b="1" dirty="0"/>
              <a:t>つのグループとしていますが、授業を行う学校やクラスの状況に応じて自由にご変更いただいてもかまいません。</a:t>
            </a:r>
            <a:endParaRPr kumimoji="1" lang="en-US" altLang="ja-JP" b="1" dirty="0"/>
          </a:p>
          <a:p>
            <a:r>
              <a:rPr kumimoji="1" lang="ja-JP" altLang="en-US" b="1" dirty="0"/>
              <a:t>・クラスが元々</a:t>
            </a:r>
            <a:r>
              <a:rPr kumimoji="1" lang="en-US" altLang="ja-JP" b="1" dirty="0"/>
              <a:t>6</a:t>
            </a:r>
            <a:r>
              <a:rPr kumimoji="1" lang="ja-JP" altLang="en-US" b="1" dirty="0"/>
              <a:t>班（グループ）に分かれている場合など</a:t>
            </a:r>
            <a:endParaRPr kumimoji="1" lang="en-US" altLang="ja-JP" b="1" dirty="0"/>
          </a:p>
          <a:p>
            <a:r>
              <a:rPr kumimoji="1" lang="ja-JP" altLang="en-US" b="1" dirty="0"/>
              <a:t>　　　　　例</a:t>
            </a:r>
            <a:r>
              <a:rPr kumimoji="1" lang="en-US" altLang="ja-JP" b="1" dirty="0"/>
              <a:t>1</a:t>
            </a:r>
            <a:r>
              <a:rPr kumimoji="1" lang="ja-JP" altLang="en-US" b="1" dirty="0"/>
              <a:t>）　</a:t>
            </a:r>
            <a:r>
              <a:rPr kumimoji="1" lang="en-US" altLang="ja-JP" b="1" dirty="0"/>
              <a:t>1</a:t>
            </a:r>
            <a:r>
              <a:rPr kumimoji="1" lang="ja-JP" altLang="en-US" b="1" dirty="0"/>
              <a:t>グループを</a:t>
            </a:r>
            <a:r>
              <a:rPr kumimoji="1" lang="en-US" altLang="ja-JP" b="1" dirty="0"/>
              <a:t>2</a:t>
            </a:r>
            <a:r>
              <a:rPr kumimoji="1" lang="ja-JP" altLang="en-US" b="1" dirty="0"/>
              <a:t>つ、</a:t>
            </a:r>
            <a:r>
              <a:rPr kumimoji="1" lang="en-US" altLang="ja-JP" b="1" dirty="0"/>
              <a:t>2</a:t>
            </a:r>
            <a:r>
              <a:rPr kumimoji="1" lang="ja-JP" altLang="en-US" b="1" dirty="0"/>
              <a:t>グループを</a:t>
            </a:r>
            <a:r>
              <a:rPr kumimoji="1" lang="en-US" altLang="ja-JP" b="1" dirty="0"/>
              <a:t>2</a:t>
            </a:r>
            <a:r>
              <a:rPr kumimoji="1" lang="ja-JP" altLang="en-US" b="1" dirty="0"/>
              <a:t>つ、</a:t>
            </a:r>
            <a:r>
              <a:rPr kumimoji="1" lang="en-US" altLang="ja-JP" b="1" dirty="0"/>
              <a:t>3</a:t>
            </a:r>
            <a:r>
              <a:rPr kumimoji="1" lang="ja-JP" altLang="en-US" b="1" dirty="0"/>
              <a:t>グループを</a:t>
            </a:r>
            <a:r>
              <a:rPr kumimoji="1" lang="en-US" altLang="ja-JP" b="1" dirty="0"/>
              <a:t>2</a:t>
            </a:r>
            <a:r>
              <a:rPr kumimoji="1" lang="ja-JP" altLang="en-US" b="1" dirty="0"/>
              <a:t>つ作り、</a:t>
            </a:r>
            <a:r>
              <a:rPr kumimoji="1" lang="en-US" altLang="ja-JP" b="1" dirty="0"/>
              <a:t>1</a:t>
            </a:r>
            <a:r>
              <a:rPr kumimoji="1" lang="ja-JP" altLang="en-US" b="1" dirty="0"/>
              <a:t>の①、</a:t>
            </a:r>
            <a:r>
              <a:rPr kumimoji="1" lang="en-US" altLang="ja-JP" b="1" dirty="0"/>
              <a:t>1</a:t>
            </a:r>
            <a:r>
              <a:rPr kumimoji="1" lang="ja-JP" altLang="en-US" b="1" dirty="0"/>
              <a:t>の②、</a:t>
            </a:r>
            <a:r>
              <a:rPr kumimoji="1" lang="en-US" altLang="ja-JP" b="1" dirty="0"/>
              <a:t>2</a:t>
            </a:r>
            <a:r>
              <a:rPr kumimoji="1" lang="ja-JP" altLang="en-US" b="1" dirty="0"/>
              <a:t>の①、</a:t>
            </a:r>
            <a:r>
              <a:rPr kumimoji="1" lang="en-US" altLang="ja-JP" b="1" dirty="0"/>
              <a:t>2</a:t>
            </a:r>
            <a:r>
              <a:rPr kumimoji="1" lang="ja-JP" altLang="en-US" b="1" dirty="0"/>
              <a:t>の②、</a:t>
            </a:r>
            <a:r>
              <a:rPr kumimoji="1" lang="en-US" altLang="ja-JP" b="1" dirty="0"/>
              <a:t>3</a:t>
            </a:r>
            <a:r>
              <a:rPr kumimoji="1" lang="ja-JP" altLang="en-US" b="1" dirty="0"/>
              <a:t>の①、</a:t>
            </a:r>
            <a:r>
              <a:rPr kumimoji="1" lang="en-US" altLang="ja-JP" b="1" dirty="0"/>
              <a:t>3</a:t>
            </a:r>
            <a:r>
              <a:rPr kumimoji="1" lang="ja-JP" altLang="en-US" b="1" dirty="0"/>
              <a:t>の②とする。</a:t>
            </a:r>
            <a:endParaRPr kumimoji="1" lang="en-US" altLang="ja-JP" b="1" dirty="0"/>
          </a:p>
          <a:p>
            <a:r>
              <a:rPr kumimoji="1" lang="ja-JP" altLang="en-US" b="1" dirty="0"/>
              <a:t>　　　　　例</a:t>
            </a:r>
            <a:r>
              <a:rPr kumimoji="1" lang="en-US" altLang="ja-JP" b="1" dirty="0"/>
              <a:t>2</a:t>
            </a:r>
            <a:r>
              <a:rPr kumimoji="1" lang="ja-JP" altLang="en-US" b="1" dirty="0"/>
              <a:t>）　集める金額や収入金額を変更し、</a:t>
            </a:r>
            <a:r>
              <a:rPr kumimoji="1" lang="en-US" altLang="ja-JP" b="1" dirty="0"/>
              <a:t>6</a:t>
            </a:r>
            <a:r>
              <a:rPr kumimoji="1" lang="ja-JP" altLang="en-US" b="1" dirty="0"/>
              <a:t>グループで行う。</a:t>
            </a:r>
            <a:endParaRPr kumimoji="1" lang="en-US" altLang="ja-JP" b="1" dirty="0"/>
          </a:p>
          <a:p>
            <a:endParaRPr kumimoji="1" lang="en-US" altLang="ja-JP" b="1" dirty="0"/>
          </a:p>
          <a:p>
            <a:r>
              <a:rPr kumimoji="1" lang="ja-JP" altLang="en-US" b="1" dirty="0"/>
              <a:t>ここでの目的は計算することではなく、考え方を学ぶことなので出来るだけシンプルな数字を使用するほうがいいでしょう。</a:t>
            </a:r>
            <a:endParaRPr kumimoji="1" lang="en-US" altLang="ja-JP" b="1"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8167E46-508C-4F62-8925-0B78E27219D7}" type="slidenum">
              <a:rPr lang="en-US" altLang="ja-JP" smtClean="0"/>
              <a:pPr/>
              <a:t>11</a:t>
            </a:fld>
            <a:endParaRPr lang="en-US" altLang="ja-JP"/>
          </a:p>
        </p:txBody>
      </p:sp>
    </p:spTree>
    <p:extLst>
      <p:ext uri="{BB962C8B-B14F-4D97-AF65-F5344CB8AC3E}">
        <p14:creationId xmlns:p14="http://schemas.microsoft.com/office/powerpoint/2010/main" val="2319126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b="0" dirty="0"/>
              <a:t>・収入が同じならば支払う税金も同じであるという水平的公平を理解してもらいましょう。</a:t>
            </a:r>
          </a:p>
          <a:p>
            <a:pPr eaLnBrk="1" hangingPunct="1"/>
            <a:r>
              <a:rPr lang="ja-JP" altLang="en-US" b="0" dirty="0"/>
              <a:t>・グループで考えて、代表者に答えてもらいます。</a:t>
            </a:r>
            <a:endParaRPr lang="en-US" altLang="ja-JP" b="0" dirty="0"/>
          </a:p>
          <a:p>
            <a:pPr eaLnBrk="1" hangingPunct="1"/>
            <a:r>
              <a:rPr lang="ja-JP" altLang="en-US" b="0" dirty="0"/>
              <a:t>・実際の学校建設に</a:t>
            </a:r>
            <a:r>
              <a:rPr lang="en-US" altLang="ja-JP" b="0" dirty="0"/>
              <a:t>300</a:t>
            </a:r>
            <a:r>
              <a:rPr lang="ja-JP" altLang="en-US" b="0" dirty="0"/>
              <a:t>万円かかると考える児童もいるので、この金額は例えであることを伝えます。</a:t>
            </a:r>
            <a:endParaRPr lang="en-US" altLang="ja-JP" b="0" dirty="0"/>
          </a:p>
          <a:p>
            <a:pPr eaLnBrk="1" hangingPunct="1"/>
            <a:r>
              <a:rPr lang="ja-JP" altLang="en-US" b="0" dirty="0"/>
              <a:t>　（実際には</a:t>
            </a:r>
            <a:r>
              <a:rPr lang="en-US" altLang="ja-JP" b="0" dirty="0"/>
              <a:t>15</a:t>
            </a:r>
            <a:r>
              <a:rPr lang="ja-JP" altLang="en-US" b="0" dirty="0"/>
              <a:t>億～</a:t>
            </a:r>
            <a:r>
              <a:rPr lang="en-US" altLang="ja-JP" b="0" dirty="0"/>
              <a:t>20</a:t>
            </a:r>
            <a:r>
              <a:rPr lang="ja-JP" altLang="en-US" b="0" dirty="0"/>
              <a:t>億かかります）　</a:t>
            </a:r>
            <a:endParaRPr lang="en-US" altLang="ja-JP" b="0" dirty="0"/>
          </a:p>
          <a:p>
            <a:pPr eaLnBrk="1" hangingPunct="1"/>
            <a:r>
              <a:rPr lang="ja-JP" altLang="en-US" b="0" dirty="0"/>
              <a:t>・「収入」という言葉は、生徒たちが考えるのに分かりやすくするため便宜上使用していますが、本来は、「所得」です。</a:t>
            </a:r>
            <a:endParaRPr lang="en-US" altLang="ja-JP" b="0" dirty="0"/>
          </a:p>
          <a:p>
            <a:pPr eaLnBrk="1" hangingPunct="1"/>
            <a:endParaRPr lang="en-US" altLang="ja-JP" b="0" dirty="0"/>
          </a:p>
          <a:p>
            <a:pPr eaLnBrk="1" hangingPunct="1"/>
            <a:r>
              <a:rPr lang="en-US" altLang="ja-JP" b="0" dirty="0"/>
              <a:t>【</a:t>
            </a:r>
            <a:r>
              <a:rPr lang="ja-JP" altLang="en-US" b="0" dirty="0"/>
              <a:t>コメント例</a:t>
            </a:r>
            <a:r>
              <a:rPr lang="en-US" altLang="ja-JP" b="0" dirty="0"/>
              <a:t>】</a:t>
            </a:r>
          </a:p>
          <a:p>
            <a:pPr eaLnBrk="1" hangingPunct="1"/>
            <a:r>
              <a:rPr lang="en-US" altLang="ja-JP" b="0" dirty="0"/>
              <a:t>3</a:t>
            </a:r>
            <a:r>
              <a:rPr lang="ja-JP" altLang="en-US" b="0" dirty="0"/>
              <a:t>グループに分かれてもらった皆さんに、ここで問題です。</a:t>
            </a:r>
            <a:endParaRPr lang="en-US" altLang="ja-JP" b="0" dirty="0"/>
          </a:p>
          <a:p>
            <a:pPr eaLnBrk="1" hangingPunct="1"/>
            <a:r>
              <a:rPr lang="ja-JP" altLang="en-US" b="0" dirty="0"/>
              <a:t>各グループの</a:t>
            </a:r>
            <a:r>
              <a:rPr lang="en-US" altLang="ja-JP" b="0" dirty="0"/>
              <a:t>1</a:t>
            </a:r>
            <a:r>
              <a:rPr lang="ja-JP" altLang="en-US" b="0" dirty="0"/>
              <a:t>年間の収入は</a:t>
            </a:r>
            <a:r>
              <a:rPr lang="en-US" altLang="ja-JP" b="0" dirty="0"/>
              <a:t>300</a:t>
            </a:r>
            <a:r>
              <a:rPr lang="ja-JP" altLang="en-US" b="0" dirty="0"/>
              <a:t>万円とします。</a:t>
            </a:r>
            <a:endParaRPr lang="en-US" altLang="ja-JP" b="0" dirty="0"/>
          </a:p>
          <a:p>
            <a:pPr eaLnBrk="1" hangingPunct="1"/>
            <a:r>
              <a:rPr lang="ja-JP" altLang="en-US" b="0" dirty="0"/>
              <a:t>中学校を作るために、</a:t>
            </a:r>
            <a:r>
              <a:rPr lang="en-US" altLang="ja-JP" b="0" dirty="0"/>
              <a:t>300</a:t>
            </a:r>
            <a:r>
              <a:rPr lang="ja-JP" altLang="en-US" b="0" dirty="0"/>
              <a:t>万円が必要です。</a:t>
            </a:r>
            <a:endParaRPr lang="en-US" altLang="ja-JP" b="0" dirty="0"/>
          </a:p>
          <a:p>
            <a:pPr eaLnBrk="1" hangingPunct="1"/>
            <a:r>
              <a:rPr lang="en-US" altLang="ja-JP" b="0" dirty="0"/>
              <a:t>300</a:t>
            </a:r>
            <a:r>
              <a:rPr lang="ja-JP" altLang="en-US" b="0" dirty="0"/>
              <a:t>万円というのは実際の学校より安いですが、小さな国ということで、</a:t>
            </a:r>
            <a:r>
              <a:rPr lang="en-US" altLang="ja-JP" b="0" dirty="0"/>
              <a:t>300</a:t>
            </a:r>
            <a:r>
              <a:rPr lang="ja-JP" altLang="en-US" b="0" dirty="0"/>
              <a:t>万円としておきましょう。</a:t>
            </a:r>
            <a:endParaRPr lang="en-US" altLang="ja-JP" b="0" dirty="0"/>
          </a:p>
          <a:p>
            <a:pPr eaLnBrk="1" hangingPunct="1"/>
            <a:r>
              <a:rPr lang="ja-JP" altLang="en-US" b="0" dirty="0"/>
              <a:t>各グループがいくらずつ税金を払えば中学校を作ることができるでしょうか。</a:t>
            </a:r>
            <a:endParaRPr lang="en-US" altLang="ja-JP" b="0" dirty="0"/>
          </a:p>
          <a:p>
            <a:pPr eaLnBrk="1" hangingPunct="1"/>
            <a:endParaRPr lang="en-US" altLang="ja-JP" b="0" dirty="0"/>
          </a:p>
          <a:p>
            <a:pPr eaLnBrk="1" hangingPunct="1"/>
            <a:r>
              <a:rPr lang="ja-JP" altLang="en-US" b="0" dirty="0"/>
              <a:t>（解答と考え方を聞いて）</a:t>
            </a:r>
            <a:endParaRPr lang="en-US" altLang="ja-JP" b="0" dirty="0"/>
          </a:p>
          <a:p>
            <a:pPr eaLnBrk="1" hangingPunct="1"/>
            <a:r>
              <a:rPr lang="en-US" altLang="ja-JP" b="0" dirty="0"/>
              <a:t>3</a:t>
            </a:r>
            <a:r>
              <a:rPr lang="ja-JP" altLang="en-US" b="0" dirty="0"/>
              <a:t>００万円</a:t>
            </a:r>
            <a:r>
              <a:rPr lang="en-US" altLang="ja-JP" b="0" dirty="0"/>
              <a:t>÷</a:t>
            </a:r>
            <a:r>
              <a:rPr lang="ja-JP" altLang="en-US" b="0" dirty="0"/>
              <a:t>３グループで一グループあたり</a:t>
            </a:r>
            <a:r>
              <a:rPr lang="en-US" altLang="ja-JP" b="0" dirty="0"/>
              <a:t>1</a:t>
            </a:r>
            <a:r>
              <a:rPr lang="ja-JP" altLang="en-US" b="0" dirty="0"/>
              <a:t>００万円となります。</a:t>
            </a:r>
          </a:p>
          <a:p>
            <a:pPr eaLnBrk="1" hangingPunct="1"/>
            <a:r>
              <a:rPr lang="ja-JP" altLang="en-US" b="0" dirty="0"/>
              <a:t>みんなが同じ額を出し合おうと思ったわけですね。これは、「平等」な分け方ですね。</a:t>
            </a:r>
            <a:endParaRPr lang="en-US" altLang="ja-JP" b="0" dirty="0"/>
          </a:p>
          <a:p>
            <a:pPr eaLnBrk="1" hangingPunct="1"/>
            <a:endParaRPr lang="ja-JP" altLang="en-US" dirty="0"/>
          </a:p>
        </p:txBody>
      </p:sp>
      <p:sp>
        <p:nvSpPr>
          <p:cNvPr id="4" name="スライド番号プレースホルダー 3"/>
          <p:cNvSpPr>
            <a:spLocks noGrp="1"/>
          </p:cNvSpPr>
          <p:nvPr>
            <p:ph type="sldNum" sz="quarter" idx="5"/>
          </p:nvPr>
        </p:nvSpPr>
        <p:spPr/>
        <p:txBody>
          <a:bodyPr/>
          <a:lstStyle/>
          <a:p>
            <a:fld id="{F8167E46-508C-4F62-8925-0B78E27219D7}" type="slidenum">
              <a:rPr lang="en-US" altLang="ja-JP" smtClean="0"/>
              <a:pPr/>
              <a:t>12</a:t>
            </a:fld>
            <a:endParaRPr lang="en-US" altLang="ja-JP"/>
          </a:p>
        </p:txBody>
      </p:sp>
    </p:spTree>
    <p:extLst>
      <p:ext uri="{BB962C8B-B14F-4D97-AF65-F5344CB8AC3E}">
        <p14:creationId xmlns:p14="http://schemas.microsoft.com/office/powerpoint/2010/main" val="3852014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en-US" altLang="ja-JP" b="0" dirty="0"/>
              <a:t>【</a:t>
            </a:r>
            <a:r>
              <a:rPr lang="ja-JP" altLang="en-US" b="0" dirty="0"/>
              <a:t>コメント例</a:t>
            </a:r>
            <a:r>
              <a:rPr lang="en-US" altLang="ja-JP" b="0" dirty="0"/>
              <a:t>】</a:t>
            </a:r>
          </a:p>
          <a:p>
            <a:pPr eaLnBrk="1" hangingPunct="1"/>
            <a:r>
              <a:rPr lang="ja-JP" altLang="en-US" b="0" dirty="0"/>
              <a:t>では、レベルアップ問題です。</a:t>
            </a:r>
            <a:endParaRPr lang="en-US" altLang="ja-JP" b="0" dirty="0"/>
          </a:p>
          <a:p>
            <a:pPr eaLnBrk="1" hangingPunct="1"/>
            <a:r>
              <a:rPr lang="ja-JP" altLang="en-US" b="0" dirty="0"/>
              <a:t>今度は、各グループの収入が違う場合を考えてみましょう。</a:t>
            </a:r>
            <a:endParaRPr lang="en-US" altLang="ja-JP" b="0" dirty="0"/>
          </a:p>
          <a:p>
            <a:pPr eaLnBrk="1" hangingPunct="1"/>
            <a:r>
              <a:rPr lang="ja-JP" altLang="en-US" b="0" dirty="0"/>
              <a:t>①グループの収入は、</a:t>
            </a:r>
            <a:r>
              <a:rPr lang="en-US" altLang="ja-JP" b="0" dirty="0"/>
              <a:t>700</a:t>
            </a:r>
            <a:r>
              <a:rPr lang="ja-JP" altLang="en-US" b="0" dirty="0"/>
              <a:t>万円</a:t>
            </a:r>
            <a:endParaRPr lang="en-US" altLang="ja-JP" b="0" dirty="0"/>
          </a:p>
          <a:p>
            <a:pPr eaLnBrk="1" hangingPunct="1"/>
            <a:r>
              <a:rPr lang="ja-JP" altLang="en-US" b="0" dirty="0"/>
              <a:t>②グループの収入は、</a:t>
            </a:r>
            <a:r>
              <a:rPr lang="en-US" altLang="ja-JP" b="0" dirty="0"/>
              <a:t>250</a:t>
            </a:r>
            <a:r>
              <a:rPr lang="ja-JP" altLang="en-US" b="0" dirty="0"/>
              <a:t>万円</a:t>
            </a:r>
            <a:endParaRPr lang="en-US" altLang="ja-JP" b="0" dirty="0"/>
          </a:p>
          <a:p>
            <a:pPr eaLnBrk="1" hangingPunct="1"/>
            <a:r>
              <a:rPr lang="ja-JP" altLang="en-US" b="0" dirty="0"/>
              <a:t>③グループの収入は、</a:t>
            </a:r>
            <a:r>
              <a:rPr lang="en-US" altLang="ja-JP" b="0" dirty="0"/>
              <a:t>50</a:t>
            </a:r>
            <a:r>
              <a:rPr lang="ja-JP" altLang="en-US" b="0" dirty="0"/>
              <a:t>万円とします。</a:t>
            </a:r>
            <a:endParaRPr lang="en-US" altLang="ja-JP" b="0" dirty="0"/>
          </a:p>
          <a:p>
            <a:pPr eaLnBrk="1" hangingPunct="1"/>
            <a:r>
              <a:rPr lang="ja-JP" altLang="en-US" b="0" dirty="0"/>
              <a:t>各グループ、いくらずつ出し合って、学校を作ればいいでしょうか。</a:t>
            </a:r>
            <a:endParaRPr lang="en-US" altLang="ja-JP" b="0" dirty="0"/>
          </a:p>
          <a:p>
            <a:pPr eaLnBrk="1" hangingPunct="1"/>
            <a:endParaRPr lang="en-US" altLang="ja-JP" b="0" dirty="0"/>
          </a:p>
          <a:p>
            <a:pPr eaLnBrk="1" hangingPunct="1"/>
            <a:endParaRPr lang="en-US" altLang="ja-JP" b="0" dirty="0"/>
          </a:p>
          <a:p>
            <a:pPr eaLnBrk="1" hangingPunct="1"/>
            <a:endParaRPr lang="en-US" altLang="ja-JP" b="0" dirty="0"/>
          </a:p>
          <a:p>
            <a:pPr eaLnBrk="1" hangingPunct="1"/>
            <a:endParaRPr lang="en-US" altLang="ja-JP" b="0" dirty="0"/>
          </a:p>
          <a:p>
            <a:pPr eaLnBrk="1" hangingPunct="1"/>
            <a:r>
              <a:rPr lang="ja-JP" altLang="en-US" dirty="0"/>
              <a:t>・ディスカッションが進んでいない時は、ヒントを出しましょう。</a:t>
            </a:r>
            <a:endParaRPr lang="en-US" altLang="ja-JP" dirty="0"/>
          </a:p>
          <a:p>
            <a:pPr eaLnBrk="1" hangingPunct="1"/>
            <a:r>
              <a:rPr lang="ja-JP" altLang="en-US" dirty="0"/>
              <a:t>①収入が違っても同じ金額を出し合う？</a:t>
            </a:r>
            <a:endParaRPr lang="en-US" altLang="ja-JP" dirty="0"/>
          </a:p>
          <a:p>
            <a:pPr eaLnBrk="1" hangingPunct="1"/>
            <a:r>
              <a:rPr lang="ja-JP" altLang="en-US" dirty="0"/>
              <a:t>②収入の内、同じ割合の金額を出し合う？　　</a:t>
            </a:r>
            <a:endParaRPr lang="en-US" altLang="ja-JP" dirty="0"/>
          </a:p>
          <a:p>
            <a:pPr eaLnBrk="1" hangingPunct="1"/>
            <a:r>
              <a:rPr lang="ja-JP" altLang="en-US" dirty="0"/>
              <a:t>③収入が多い人は、大きい割合の金額を出す？　→所得税の考え方</a:t>
            </a:r>
            <a:endParaRPr lang="en-US" altLang="ja-JP" dirty="0"/>
          </a:p>
          <a:p>
            <a:pPr eaLnBrk="1" hangingPunct="1"/>
            <a:endParaRPr lang="en-US" altLang="ja-JP" dirty="0"/>
          </a:p>
          <a:p>
            <a:pPr eaLnBrk="1" hangingPunct="1"/>
            <a:r>
              <a:rPr lang="ja-JP" altLang="en-US" b="1" dirty="0"/>
              <a:t>他のグループがいくら出すかも考えてください。</a:t>
            </a:r>
            <a:endParaRPr lang="en-US" altLang="ja-JP" b="1" dirty="0"/>
          </a:p>
          <a:p>
            <a:pPr eaLnBrk="1" hangingPunct="1"/>
            <a:r>
              <a:rPr lang="ja-JP" altLang="en-US" dirty="0"/>
              <a:t>全員で３００万円になるようにかんがえてみよう！</a:t>
            </a:r>
            <a:endParaRPr lang="en-US" altLang="ja-JP" dirty="0"/>
          </a:p>
          <a:p>
            <a:pPr eaLnBrk="1" hangingPunct="1"/>
            <a:endParaRPr lang="en-US" altLang="ja-JP" dirty="0"/>
          </a:p>
          <a:p>
            <a:pPr eaLnBrk="1" hangingPunct="1"/>
            <a:r>
              <a:rPr lang="ja-JP" altLang="en-US" b="1" dirty="0"/>
              <a:t>（時間に余裕がある場合）</a:t>
            </a:r>
            <a:endParaRPr lang="en-US" altLang="ja-JP" b="1" dirty="0"/>
          </a:p>
          <a:p>
            <a:pPr eaLnBrk="1" hangingPunct="1"/>
            <a:r>
              <a:rPr lang="ja-JP" altLang="en-US" b="1" dirty="0"/>
              <a:t>①お金が足りない場合について話し合い、発表してもらいましょう。</a:t>
            </a:r>
            <a:endParaRPr lang="en-US" altLang="ja-JP" b="1" dirty="0"/>
          </a:p>
          <a:p>
            <a:pPr eaLnBrk="1" hangingPunct="1"/>
            <a:r>
              <a:rPr lang="ja-JP" altLang="en-US" b="1" dirty="0"/>
              <a:t>どんな意見も、否定せず、まず受け止めます。</a:t>
            </a:r>
            <a:endParaRPr lang="en-US" altLang="ja-JP" b="1" dirty="0"/>
          </a:p>
          <a:p>
            <a:pPr eaLnBrk="1" hangingPunct="1"/>
            <a:r>
              <a:rPr lang="ja-JP" altLang="en-US" b="1" dirty="0"/>
              <a:t>挙手による発表でもいいでしょう。</a:t>
            </a:r>
            <a:endParaRPr lang="en-US" altLang="ja-JP" b="1" dirty="0"/>
          </a:p>
          <a:p>
            <a:pPr eaLnBrk="1" hangingPunct="1"/>
            <a:r>
              <a:rPr lang="ja-JP" altLang="en-US" b="1" dirty="0"/>
              <a:t>（よく出る意見）</a:t>
            </a:r>
            <a:endParaRPr lang="en-US" altLang="ja-JP" b="1" dirty="0"/>
          </a:p>
          <a:p>
            <a:pPr eaLnBrk="1" hangingPunct="1"/>
            <a:r>
              <a:rPr lang="ja-JP" altLang="en-US" b="1" dirty="0"/>
              <a:t>・お金持ちにもっと出してもらう。　・借金する。　・小さい学校にする。　・お金をためる　など</a:t>
            </a:r>
            <a:endParaRPr lang="en-US" altLang="ja-JP" b="1" dirty="0"/>
          </a:p>
          <a:p>
            <a:pPr eaLnBrk="1" hangingPunct="1"/>
            <a:r>
              <a:rPr lang="en-US" altLang="ja-JP" b="1" dirty="0"/>
              <a:t>【</a:t>
            </a:r>
            <a:r>
              <a:rPr lang="ja-JP" altLang="en-US" b="1" dirty="0"/>
              <a:t>コメント例</a:t>
            </a:r>
            <a:r>
              <a:rPr lang="en-US" altLang="ja-JP" b="1" dirty="0"/>
              <a:t>】</a:t>
            </a:r>
          </a:p>
          <a:p>
            <a:pPr eaLnBrk="1" hangingPunct="1"/>
            <a:r>
              <a:rPr lang="ja-JP" altLang="en-US" b="1" dirty="0"/>
              <a:t>　今回は各グループ合わせて</a:t>
            </a:r>
            <a:r>
              <a:rPr lang="en-US" altLang="ja-JP" b="1" dirty="0"/>
              <a:t>300</a:t>
            </a:r>
            <a:r>
              <a:rPr lang="ja-JP" altLang="en-US" b="1" dirty="0"/>
              <a:t>万円ちょうどになるようにお金を出してもらいましたが、もし足りなかったときどうするか考えてみてください。</a:t>
            </a:r>
            <a:endParaRPr lang="en-US" altLang="ja-JP" b="1" dirty="0"/>
          </a:p>
          <a:p>
            <a:pPr eaLnBrk="1" hangingPunct="1"/>
            <a:r>
              <a:rPr lang="ja-JP" altLang="en-US" b="1" dirty="0"/>
              <a:t>（意見がなかなか出ない場合）難しかったら、買いたいものがあるけど、お小遣いでは足りないときどうするのか、で考えてみてくださいね。</a:t>
            </a:r>
            <a:endParaRPr lang="en-US" altLang="ja-JP" b="1" dirty="0"/>
          </a:p>
          <a:p>
            <a:pPr eaLnBrk="1" hangingPunct="1"/>
            <a:r>
              <a:rPr lang="ja-JP" altLang="en-US" b="1" dirty="0"/>
              <a:t>いろいろ、いい意見が出ましたね！</a:t>
            </a:r>
            <a:endParaRPr lang="en-US" altLang="ja-JP" b="1" dirty="0"/>
          </a:p>
          <a:p>
            <a:pPr eaLnBrk="1" hangingPunct="1"/>
            <a:r>
              <a:rPr lang="ja-JP" altLang="en-US" b="1" dirty="0"/>
              <a:t>皆さんに考えてもらったのは、実は国も直面している問題なのです。</a:t>
            </a:r>
            <a:endParaRPr lang="en-US" altLang="ja-JP" b="1" dirty="0"/>
          </a:p>
          <a:p>
            <a:pPr eaLnBrk="1" hangingPunct="1"/>
            <a:endParaRPr lang="en-US" altLang="ja-JP" b="1" dirty="0"/>
          </a:p>
          <a:p>
            <a:pPr defTabSz="946678" eaLnBrk="1" hangingPunct="1">
              <a:defRPr/>
            </a:pPr>
            <a:r>
              <a:rPr lang="ja-JP" altLang="en-US" b="1" dirty="0"/>
              <a:t>②お金が余った場合、その余ったお金の使いみちを児童たちに考えてもらいましょう。</a:t>
            </a:r>
            <a:endParaRPr lang="en-US" altLang="ja-JP" b="1" dirty="0"/>
          </a:p>
          <a:p>
            <a:pPr defTabSz="946678" eaLnBrk="1" hangingPunct="1">
              <a:defRPr/>
            </a:pPr>
            <a:r>
              <a:rPr lang="ja-JP" altLang="en-US" b="1" dirty="0"/>
              <a:t>色々な意見がでてきますが、正解はありません。考えることが大切なので、自由な発言を促しましょう。</a:t>
            </a:r>
            <a:endParaRPr lang="en-US" altLang="ja-JP" b="1" dirty="0"/>
          </a:p>
          <a:p>
            <a:pPr eaLnBrk="1" hangingPunct="1"/>
            <a:endParaRPr lang="en-US" altLang="ja-JP" dirty="0"/>
          </a:p>
        </p:txBody>
      </p:sp>
      <p:sp>
        <p:nvSpPr>
          <p:cNvPr id="4" name="スライド番号プレースホルダー 3"/>
          <p:cNvSpPr>
            <a:spLocks noGrp="1"/>
          </p:cNvSpPr>
          <p:nvPr>
            <p:ph type="sldNum" sz="quarter" idx="5"/>
          </p:nvPr>
        </p:nvSpPr>
        <p:spPr/>
        <p:txBody>
          <a:bodyPr/>
          <a:lstStyle/>
          <a:p>
            <a:fld id="{F8167E46-508C-4F62-8925-0B78E27219D7}" type="slidenum">
              <a:rPr lang="en-US" altLang="ja-JP" smtClean="0"/>
              <a:pPr/>
              <a:t>13</a:t>
            </a:fld>
            <a:endParaRPr lang="en-US" altLang="ja-JP"/>
          </a:p>
        </p:txBody>
      </p:sp>
    </p:spTree>
    <p:extLst>
      <p:ext uri="{BB962C8B-B14F-4D97-AF65-F5344CB8AC3E}">
        <p14:creationId xmlns:p14="http://schemas.microsoft.com/office/powerpoint/2010/main" val="1147973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コメント例</a:t>
            </a:r>
            <a:r>
              <a:rPr kumimoji="1" lang="en-US" altLang="ja-JP" dirty="0"/>
              <a:t>】</a:t>
            </a:r>
          </a:p>
          <a:p>
            <a:r>
              <a:rPr kumimoji="1" lang="en-US" altLang="ja-JP" dirty="0"/>
              <a:t>1</a:t>
            </a:r>
            <a:r>
              <a:rPr kumimoji="1" lang="ja-JP" altLang="en-US" dirty="0"/>
              <a:t>問目で、各グループの収入が同じ場合には、各グループ同じ金額を出し合いました。</a:t>
            </a:r>
            <a:endParaRPr kumimoji="1" lang="en-US" altLang="ja-JP" dirty="0"/>
          </a:p>
          <a:p>
            <a:r>
              <a:rPr kumimoji="1" lang="ja-JP" altLang="en-US" dirty="0"/>
              <a:t>これが「平等」な負担です。</a:t>
            </a:r>
            <a:endParaRPr kumimoji="1" lang="en-US" altLang="ja-JP" dirty="0"/>
          </a:p>
          <a:p>
            <a:endParaRPr kumimoji="1" lang="en-US" altLang="ja-JP" dirty="0"/>
          </a:p>
          <a:p>
            <a:r>
              <a:rPr kumimoji="1" lang="en-US" altLang="ja-JP" dirty="0"/>
              <a:t>2</a:t>
            </a:r>
            <a:r>
              <a:rPr kumimoji="1" lang="ja-JP" altLang="en-US" dirty="0"/>
              <a:t>問目で、各グループの収入が</a:t>
            </a:r>
            <a:r>
              <a:rPr kumimoji="1" lang="ja-JP" altLang="en-US" b="0" dirty="0"/>
              <a:t>異なる</a:t>
            </a:r>
            <a:r>
              <a:rPr kumimoji="1" lang="ja-JP" altLang="en-US" dirty="0"/>
              <a:t>場合には、各グループの収入に応じて違う金額を出し合いました。</a:t>
            </a:r>
            <a:endParaRPr kumimoji="1" lang="en-US" altLang="ja-JP" dirty="0"/>
          </a:p>
          <a:p>
            <a:r>
              <a:rPr kumimoji="1" lang="ja-JP" altLang="en-US" b="0" dirty="0"/>
              <a:t>これが「公平」な負担です。同じ金額ではありませんが、収入という基準で考えた結果です。</a:t>
            </a:r>
            <a:endParaRPr kumimoji="1" lang="en-US" altLang="ja-JP" b="0" dirty="0"/>
          </a:p>
          <a:p>
            <a:endParaRPr kumimoji="1" lang="en-US" altLang="ja-JP" b="0" dirty="0"/>
          </a:p>
          <a:p>
            <a:r>
              <a:rPr kumimoji="1" lang="ja-JP" altLang="en-US" b="0" dirty="0"/>
              <a:t>収入が多い人から高い率で多くの金額を集めて、収入が少ない人から低い率で少ない金額を集める。</a:t>
            </a:r>
            <a:endParaRPr kumimoji="1" lang="en-US" altLang="ja-JP" b="0" dirty="0"/>
          </a:p>
          <a:p>
            <a:r>
              <a:rPr kumimoji="1" lang="ja-JP" altLang="en-US" b="0" dirty="0"/>
              <a:t>この考え方を「累進課税」と言います。</a:t>
            </a:r>
            <a:endParaRPr kumimoji="1" lang="en-US" altLang="ja-JP" b="0" dirty="0"/>
          </a:p>
          <a:p>
            <a:endParaRPr kumimoji="1" lang="en-US" altLang="ja-JP" b="0" dirty="0"/>
          </a:p>
          <a:p>
            <a:r>
              <a:rPr kumimoji="1" lang="ja-JP" altLang="en-US" b="0" dirty="0"/>
              <a:t>「平等」と「公平」の違いを説明できますか？</a:t>
            </a:r>
            <a:endParaRPr kumimoji="1" lang="en-US" altLang="ja-JP" b="0" dirty="0"/>
          </a:p>
          <a:p>
            <a:endParaRPr kumimoji="1" lang="en-US" altLang="ja-JP" dirty="0"/>
          </a:p>
          <a:p>
            <a:r>
              <a:rPr kumimoji="1" lang="ja-JP" altLang="en-US" dirty="0"/>
              <a:t>次のスライドで「平等」と「公平」について、もう少し考えてみましょう。</a:t>
            </a:r>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r>
              <a:rPr lang="en-US" altLang="ja-JP"/>
              <a:t>Ⅰ</a:t>
            </a:r>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14</a:t>
            </a:fld>
            <a:endParaRPr lang="en-US" altLang="ja-JP"/>
          </a:p>
        </p:txBody>
      </p:sp>
    </p:spTree>
    <p:extLst>
      <p:ext uri="{BB962C8B-B14F-4D97-AF65-F5344CB8AC3E}">
        <p14:creationId xmlns:p14="http://schemas.microsoft.com/office/powerpoint/2010/main" val="1497340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平等</a:t>
            </a:r>
            <a:r>
              <a:rPr kumimoji="1" lang="en-US" altLang="ja-JP" dirty="0"/>
              <a:t>』</a:t>
            </a:r>
            <a:r>
              <a:rPr kumimoji="1" lang="ja-JP" altLang="en-US" dirty="0"/>
              <a:t>と</a:t>
            </a:r>
            <a:r>
              <a:rPr kumimoji="1" lang="en-US" altLang="ja-JP" dirty="0"/>
              <a:t>『</a:t>
            </a:r>
            <a:r>
              <a:rPr kumimoji="1" lang="ja-JP" altLang="en-US" dirty="0"/>
              <a:t>公平</a:t>
            </a:r>
            <a:r>
              <a:rPr kumimoji="1" lang="en-US" altLang="ja-JP" dirty="0"/>
              <a:t>』</a:t>
            </a:r>
            <a:r>
              <a:rPr kumimoji="1" lang="ja-JP" altLang="en-US" dirty="0"/>
              <a:t>の違いについて、説明します。</a:t>
            </a:r>
            <a:endParaRPr kumimoji="1" lang="en-US" altLang="ja-JP" dirty="0"/>
          </a:p>
          <a:p>
            <a:endParaRPr kumimoji="1" lang="en-US" altLang="ja-JP" dirty="0"/>
          </a:p>
          <a:p>
            <a:r>
              <a:rPr kumimoji="1" lang="ja-JP" altLang="en-US" dirty="0"/>
              <a:t>相手の立場を考えることが、</a:t>
            </a:r>
            <a:r>
              <a:rPr kumimoji="1" lang="en-US" altLang="ja-JP" dirty="0"/>
              <a:t>『</a:t>
            </a:r>
            <a:r>
              <a:rPr kumimoji="1" lang="ja-JP" altLang="en-US" dirty="0"/>
              <a:t>公平</a:t>
            </a:r>
            <a:r>
              <a:rPr kumimoji="1" lang="en-US" altLang="ja-JP" dirty="0"/>
              <a:t>』</a:t>
            </a:r>
            <a:r>
              <a:rPr kumimoji="1" lang="ja-JP" altLang="en-US" dirty="0"/>
              <a:t>につながります。</a:t>
            </a:r>
            <a:endParaRPr kumimoji="1" lang="en-US" altLang="ja-JP" dirty="0"/>
          </a:p>
          <a:p>
            <a:r>
              <a:rPr kumimoji="1" lang="ja-JP" altLang="en-US" dirty="0"/>
              <a:t>尺度で変わりますが、お互いが納得することではないでしょうか。</a:t>
            </a:r>
            <a:endParaRPr kumimoji="1" lang="en-US" altLang="ja-JP" dirty="0"/>
          </a:p>
          <a:p>
            <a:endParaRPr kumimoji="1" lang="en-US" altLang="ja-JP" dirty="0"/>
          </a:p>
          <a:p>
            <a:r>
              <a:rPr kumimoji="1" lang="ja-JP" altLang="en-US" dirty="0"/>
              <a:t>子ども達に、より分かりやすい例えがあれば、それを使用しても構いません。</a:t>
            </a:r>
          </a:p>
        </p:txBody>
      </p:sp>
      <p:sp>
        <p:nvSpPr>
          <p:cNvPr id="4" name="スライド番号プレースホルダー 3"/>
          <p:cNvSpPr>
            <a:spLocks noGrp="1"/>
          </p:cNvSpPr>
          <p:nvPr>
            <p:ph type="sldNum" sz="quarter" idx="5"/>
          </p:nvPr>
        </p:nvSpPr>
        <p:spPr/>
        <p:txBody>
          <a:bodyPr/>
          <a:lstStyle/>
          <a:p>
            <a:fld id="{F8167E46-508C-4F62-8925-0B78E27219D7}" type="slidenum">
              <a:rPr lang="en-US" altLang="ja-JP" smtClean="0"/>
              <a:pPr/>
              <a:t>15</a:t>
            </a:fld>
            <a:endParaRPr lang="en-US" altLang="ja-JP"/>
          </a:p>
        </p:txBody>
      </p:sp>
    </p:spTree>
    <p:extLst>
      <p:ext uri="{BB962C8B-B14F-4D97-AF65-F5344CB8AC3E}">
        <p14:creationId xmlns:p14="http://schemas.microsoft.com/office/powerpoint/2010/main" val="509094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en-US" altLang="ja-JP" dirty="0"/>
              <a:t>【</a:t>
            </a:r>
            <a:r>
              <a:rPr lang="ja-JP" altLang="en-US" dirty="0"/>
              <a:t>コメント例</a:t>
            </a:r>
            <a:r>
              <a:rPr lang="en-US" altLang="ja-JP" dirty="0"/>
              <a:t>】</a:t>
            </a:r>
          </a:p>
          <a:p>
            <a:pPr eaLnBrk="1" hangingPunct="1"/>
            <a:r>
              <a:rPr lang="ja-JP" altLang="en-US" dirty="0"/>
              <a:t>みんなの収入が同じときは、みんな同じ金額を出し合うとうまくいきましたね。</a:t>
            </a:r>
            <a:endParaRPr lang="en-US" altLang="ja-JP" dirty="0"/>
          </a:p>
          <a:p>
            <a:pPr eaLnBrk="1" hangingPunct="1"/>
            <a:r>
              <a:rPr lang="ja-JP" altLang="en-US" b="0" dirty="0"/>
              <a:t>でも、収入が異なるときは、自分の利益を優先することなく分け合う、「公平」な方法を目指していくことが必要になってきます。</a:t>
            </a:r>
            <a:endParaRPr lang="en-US" altLang="ja-JP" b="0" dirty="0"/>
          </a:p>
          <a:p>
            <a:pPr eaLnBrk="1" hangingPunct="1"/>
            <a:r>
              <a:rPr lang="ja-JP" altLang="en-US" b="0" dirty="0"/>
              <a:t>皆さんは、グループで話し合って、どのような支払い方を考えましたか？</a:t>
            </a:r>
            <a:endParaRPr lang="en-US" altLang="ja-JP" b="0" dirty="0"/>
          </a:p>
          <a:p>
            <a:pPr eaLnBrk="1" hangingPunct="1"/>
            <a:r>
              <a:rPr lang="ja-JP" altLang="en-US" b="0" dirty="0"/>
              <a:t>他人の立場を考える「思いやり」の気持ちが必要になりますね。</a:t>
            </a:r>
            <a:endParaRPr lang="en-US" altLang="ja-JP" b="0" dirty="0"/>
          </a:p>
          <a:p>
            <a:pPr eaLnBrk="1" hangingPunct="1"/>
            <a:endParaRPr lang="en-US" altLang="ja-JP" dirty="0"/>
          </a:p>
          <a:p>
            <a:pPr eaLnBrk="1" hangingPunct="1"/>
            <a:r>
              <a:rPr lang="ja-JP" altLang="en-US" dirty="0"/>
              <a:t>だから、税金のルールは「公平」になるように、いろいろと工夫されています。</a:t>
            </a:r>
            <a:endParaRPr lang="en-US" altLang="ja-JP" dirty="0"/>
          </a:p>
          <a:p>
            <a:pPr eaLnBrk="1" hangingPunct="1"/>
            <a:r>
              <a:rPr lang="ja-JP" altLang="en-US" dirty="0"/>
              <a:t>先ほど、</a:t>
            </a:r>
            <a:r>
              <a:rPr lang="en-US" altLang="ja-JP" dirty="0"/>
              <a:t>1</a:t>
            </a:r>
            <a:r>
              <a:rPr lang="ja-JP" altLang="en-US" dirty="0"/>
              <a:t>種類しか税金のない世の中を考えてもらいました。</a:t>
            </a:r>
            <a:endParaRPr lang="en-US" altLang="ja-JP" dirty="0"/>
          </a:p>
          <a:p>
            <a:pPr eaLnBrk="1" hangingPunct="1"/>
            <a:r>
              <a:rPr lang="ja-JP" altLang="en-US" dirty="0"/>
              <a:t>実は</a:t>
            </a:r>
            <a:r>
              <a:rPr lang="ja-JP" altLang="en-US" b="0" dirty="0"/>
              <a:t>、たくさんの種類がある理由の一つは、「公平」になるように考えられているからです。</a:t>
            </a:r>
            <a:endParaRPr lang="en-US" altLang="ja-JP" b="0" dirty="0"/>
          </a:p>
          <a:p>
            <a:pPr eaLnBrk="1" hangingPunct="1"/>
            <a:r>
              <a:rPr lang="ja-JP" altLang="en-US" b="0" dirty="0"/>
              <a:t>・　今のように、収入をもとに計算し、収入の多い人が高い税率で多くの税金を支払うしくみの所得税や相続税、贈与税</a:t>
            </a:r>
            <a:endParaRPr lang="en-US" altLang="ja-JP" b="0" dirty="0"/>
          </a:p>
          <a:p>
            <a:pPr eaLnBrk="1" hangingPunct="1"/>
            <a:r>
              <a:rPr lang="ja-JP" altLang="en-US" b="0" dirty="0"/>
              <a:t>・　買い物をした金額をもとに計算し、みんな</a:t>
            </a:r>
            <a:r>
              <a:rPr lang="ja-JP" altLang="en-US" b="0" i="1" dirty="0"/>
              <a:t>同じ額の税金を支払うしくみの消費税</a:t>
            </a:r>
            <a:endParaRPr lang="en-US" altLang="ja-JP" b="0" i="1" dirty="0"/>
          </a:p>
          <a:p>
            <a:pPr eaLnBrk="1" hangingPunct="1"/>
            <a:r>
              <a:rPr lang="ja-JP" altLang="en-US" b="0" i="1" dirty="0"/>
              <a:t>・　収入をもとに、同じ率の税金を支払うしくみの法人税</a:t>
            </a:r>
            <a:endParaRPr lang="en-US" altLang="ja-JP" b="0" i="1" dirty="0"/>
          </a:p>
          <a:p>
            <a:pPr eaLnBrk="1" hangingPunct="1"/>
            <a:r>
              <a:rPr lang="ja-JP" altLang="en-US" b="0" dirty="0"/>
              <a:t>・　家や自動車を持っている人が払うしくみの固定資産税や自動車税</a:t>
            </a:r>
            <a:endParaRPr lang="en-US" altLang="ja-JP" b="0" dirty="0"/>
          </a:p>
          <a:p>
            <a:pPr eaLnBrk="1" hangingPunct="1"/>
            <a:r>
              <a:rPr lang="ja-JP" altLang="en-US" b="0" dirty="0"/>
              <a:t>（以上</a:t>
            </a:r>
            <a:r>
              <a:rPr lang="en-US" altLang="ja-JP" b="0" dirty="0"/>
              <a:t>4</a:t>
            </a:r>
            <a:r>
              <a:rPr lang="ja-JP" altLang="en-US" b="0" dirty="0"/>
              <a:t>項目は、スライド９のほぼ再掲）</a:t>
            </a:r>
            <a:endParaRPr lang="en-US" altLang="ja-JP" b="0" dirty="0"/>
          </a:p>
          <a:p>
            <a:pPr eaLnBrk="1" hangingPunct="1"/>
            <a:endParaRPr lang="en-US" altLang="ja-JP" b="0" dirty="0"/>
          </a:p>
          <a:p>
            <a:pPr eaLnBrk="1" hangingPunct="1"/>
            <a:r>
              <a:rPr lang="ja-JP" altLang="en-US" b="0" dirty="0"/>
              <a:t>いろいろな角度からの集め方を組み合わせることによって、公平に税金を出し合うことができると考えられています</a:t>
            </a:r>
            <a:r>
              <a:rPr lang="ja-JP" altLang="en-US" dirty="0"/>
              <a:t>。</a:t>
            </a:r>
            <a:endParaRPr lang="en-US" altLang="ja-JP" dirty="0"/>
          </a:p>
          <a:p>
            <a:pPr eaLnBrk="1" hangingPunct="1"/>
            <a:r>
              <a:rPr lang="ja-JP" altLang="en-US" dirty="0"/>
              <a:t>それでは税金体験はここまでにして、実際の日本の税金はどうなっているのか見ていきたいと思います。</a:t>
            </a:r>
            <a:endParaRPr lang="en-US" altLang="ja-JP" dirty="0"/>
          </a:p>
          <a:p>
            <a:pPr eaLnBrk="1" hangingPunct="1"/>
            <a:endParaRPr lang="en-US" altLang="ja-JP" dirty="0"/>
          </a:p>
        </p:txBody>
      </p:sp>
      <p:sp>
        <p:nvSpPr>
          <p:cNvPr id="4" name="スライド番号プレースホルダー 3"/>
          <p:cNvSpPr>
            <a:spLocks noGrp="1"/>
          </p:cNvSpPr>
          <p:nvPr>
            <p:ph type="sldNum" sz="quarter" idx="5"/>
          </p:nvPr>
        </p:nvSpPr>
        <p:spPr/>
        <p:txBody>
          <a:bodyPr/>
          <a:lstStyle/>
          <a:p>
            <a:pPr defTabSz="914543">
              <a:defRPr/>
            </a:pPr>
            <a:fld id="{F8167E46-508C-4F62-8925-0B78E27219D7}" type="slidenum">
              <a:rPr lang="en-US" altLang="ja-JP" sz="1200">
                <a:solidFill>
                  <a:srgbClr val="000000"/>
                </a:solidFill>
                <a:latin typeface="Arial" charset="0"/>
              </a:rPr>
              <a:pPr defTabSz="914543">
                <a:defRPr/>
              </a:pPr>
              <a:t>16</a:t>
            </a:fld>
            <a:endParaRPr lang="en-US" altLang="ja-JP" sz="1200">
              <a:solidFill>
                <a:srgbClr val="000000"/>
              </a:solidFill>
              <a:latin typeface="Arial" charset="0"/>
            </a:endParaRPr>
          </a:p>
        </p:txBody>
      </p:sp>
    </p:spTree>
    <p:extLst>
      <p:ext uri="{BB962C8B-B14F-4D97-AF65-F5344CB8AC3E}">
        <p14:creationId xmlns:p14="http://schemas.microsoft.com/office/powerpoint/2010/main" val="2050607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ディスカッションが長引いてしまった等、時間が足りなくなった場合は、詰め込んで早口で全てを話すより、</a:t>
            </a:r>
          </a:p>
          <a:p>
            <a:r>
              <a:rPr kumimoji="1" lang="ja-JP" altLang="en-US" dirty="0"/>
              <a:t>思い切って伝える内容を減らした方が、わかりやすく伝えることができます。</a:t>
            </a:r>
          </a:p>
          <a:p>
            <a:r>
              <a:rPr kumimoji="1" lang="ja-JP" altLang="en-US" dirty="0"/>
              <a:t>例えば、次のスライド（今の日本は？）を省くなどしてください。</a:t>
            </a:r>
          </a:p>
        </p:txBody>
      </p:sp>
      <p:sp>
        <p:nvSpPr>
          <p:cNvPr id="4" name="スライド番号プレースホルダー 3"/>
          <p:cNvSpPr>
            <a:spLocks noGrp="1"/>
          </p:cNvSpPr>
          <p:nvPr>
            <p:ph type="sldNum" sz="quarter" idx="5"/>
          </p:nvPr>
        </p:nvSpPr>
        <p:spPr/>
        <p:txBody>
          <a:bodyPr/>
          <a:lstStyle/>
          <a:p>
            <a:pPr defTabSz="914543">
              <a:defRPr/>
            </a:pPr>
            <a:fld id="{F8167E46-508C-4F62-8925-0B78E27219D7}" type="slidenum">
              <a:rPr lang="en-US" altLang="ja-JP" sz="1200">
                <a:solidFill>
                  <a:srgbClr val="000000"/>
                </a:solidFill>
                <a:latin typeface="Arial" charset="0"/>
              </a:rPr>
              <a:pPr defTabSz="914543">
                <a:defRPr/>
              </a:pPr>
              <a:t>17</a:t>
            </a:fld>
            <a:endParaRPr lang="en-US" altLang="ja-JP" sz="1200">
              <a:solidFill>
                <a:srgbClr val="000000"/>
              </a:solidFill>
              <a:latin typeface="Arial" charset="0"/>
            </a:endParaRPr>
          </a:p>
        </p:txBody>
      </p:sp>
    </p:spTree>
    <p:extLst>
      <p:ext uri="{BB962C8B-B14F-4D97-AF65-F5344CB8AC3E}">
        <p14:creationId xmlns:p14="http://schemas.microsoft.com/office/powerpoint/2010/main" val="1709602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en-US" altLang="ja-JP" dirty="0">
                <a:latin typeface="Arial" pitchFamily="34" charset="0"/>
              </a:rPr>
              <a:t>【</a:t>
            </a:r>
            <a:r>
              <a:rPr lang="ja-JP" altLang="en-US" dirty="0">
                <a:latin typeface="Arial" pitchFamily="34" charset="0"/>
              </a:rPr>
              <a:t>コメント例</a:t>
            </a:r>
            <a:r>
              <a:rPr lang="en-US" altLang="ja-JP" dirty="0">
                <a:latin typeface="Arial" pitchFamily="34" charset="0"/>
              </a:rPr>
              <a:t>】</a:t>
            </a:r>
          </a:p>
          <a:p>
            <a:pPr eaLnBrk="1" hangingPunct="1"/>
            <a:r>
              <a:rPr lang="ja-JP" altLang="en-US" dirty="0">
                <a:latin typeface="Arial" pitchFamily="34" charset="0"/>
              </a:rPr>
              <a:t>先ほど、お金が足りない時どうするのかを考えてもらいましたが、これが日本の財政の現状です。</a:t>
            </a:r>
            <a:endParaRPr lang="en-US" altLang="ja-JP" dirty="0">
              <a:latin typeface="Arial" pitchFamily="34" charset="0"/>
            </a:endParaRPr>
          </a:p>
          <a:p>
            <a:pPr eaLnBrk="1" hangingPunct="1"/>
            <a:r>
              <a:rPr lang="ja-JP" altLang="en-US" dirty="0">
                <a:latin typeface="Arial" pitchFamily="34" charset="0"/>
              </a:rPr>
              <a:t>国の収入のうち、税金は約</a:t>
            </a:r>
            <a:r>
              <a:rPr lang="en-US" altLang="ja-JP" dirty="0">
                <a:latin typeface="Arial" pitchFamily="34" charset="0"/>
              </a:rPr>
              <a:t>61.6</a:t>
            </a:r>
            <a:r>
              <a:rPr lang="ja-JP" altLang="en-US" dirty="0">
                <a:latin typeface="Arial" pitchFamily="34" charset="0"/>
              </a:rPr>
              <a:t>％です。</a:t>
            </a:r>
            <a:endParaRPr lang="en-US" altLang="ja-JP" dirty="0">
              <a:latin typeface="Arial" pitchFamily="34" charset="0"/>
            </a:endParaRPr>
          </a:p>
          <a:p>
            <a:pPr eaLnBrk="1" hangingPunct="1"/>
            <a:r>
              <a:rPr lang="ja-JP" altLang="en-US" dirty="0">
                <a:latin typeface="Arial" pitchFamily="34" charset="0"/>
              </a:rPr>
              <a:t>足りない部分のうち大部分、約</a:t>
            </a:r>
            <a:r>
              <a:rPr lang="en-US" altLang="ja-JP" dirty="0">
                <a:latin typeface="Arial" pitchFamily="34" charset="0"/>
              </a:rPr>
              <a:t>32</a:t>
            </a:r>
            <a:r>
              <a:rPr lang="ja-JP" altLang="en-US" dirty="0">
                <a:latin typeface="Arial" pitchFamily="34" charset="0"/>
              </a:rPr>
              <a:t>兆円は、公債金、すなわち国の借金で補っているのです。</a:t>
            </a:r>
          </a:p>
        </p:txBody>
      </p:sp>
      <p:sp>
        <p:nvSpPr>
          <p:cNvPr id="4" name="スライド番号プレースホルダー 3"/>
          <p:cNvSpPr>
            <a:spLocks noGrp="1"/>
          </p:cNvSpPr>
          <p:nvPr>
            <p:ph type="sldNum" sz="quarter" idx="5"/>
          </p:nvPr>
        </p:nvSpPr>
        <p:spPr/>
        <p:txBody>
          <a:bodyPr/>
          <a:lstStyle/>
          <a:p>
            <a:pPr defTabSz="914543">
              <a:defRPr/>
            </a:pPr>
            <a:fld id="{F8167E46-508C-4F62-8925-0B78E27219D7}" type="slidenum">
              <a:rPr lang="en-US" altLang="ja-JP" sz="1200">
                <a:solidFill>
                  <a:srgbClr val="000000"/>
                </a:solidFill>
                <a:latin typeface="Arial" charset="0"/>
              </a:rPr>
              <a:pPr defTabSz="914543">
                <a:defRPr/>
              </a:pPr>
              <a:t>18</a:t>
            </a:fld>
            <a:endParaRPr lang="en-US" altLang="ja-JP" sz="1200">
              <a:solidFill>
                <a:srgbClr val="000000"/>
              </a:solidFill>
              <a:latin typeface="Arial" charset="0"/>
            </a:endParaRPr>
          </a:p>
        </p:txBody>
      </p:sp>
    </p:spTree>
    <p:extLst>
      <p:ext uri="{BB962C8B-B14F-4D97-AF65-F5344CB8AC3E}">
        <p14:creationId xmlns:p14="http://schemas.microsoft.com/office/powerpoint/2010/main" val="820664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en-US" altLang="ja-JP" dirty="0">
                <a:latin typeface="Arial" pitchFamily="34" charset="0"/>
              </a:rPr>
              <a:t>【</a:t>
            </a:r>
            <a:r>
              <a:rPr lang="ja-JP" altLang="en-US" dirty="0">
                <a:latin typeface="Arial" pitchFamily="34" charset="0"/>
              </a:rPr>
              <a:t>コメント例</a:t>
            </a:r>
            <a:r>
              <a:rPr lang="en-US" altLang="ja-JP" dirty="0">
                <a:latin typeface="Arial" pitchFamily="34" charset="0"/>
              </a:rPr>
              <a:t>】</a:t>
            </a:r>
          </a:p>
          <a:p>
            <a:pPr eaLnBrk="1" hangingPunct="1"/>
            <a:r>
              <a:rPr lang="ja-JP" altLang="en-US" dirty="0">
                <a:latin typeface="Arial" pitchFamily="34" charset="0"/>
              </a:rPr>
              <a:t>次に、国の支出を見てみましょう。</a:t>
            </a:r>
            <a:endParaRPr lang="en-US" altLang="ja-JP" dirty="0">
              <a:latin typeface="Arial" pitchFamily="34" charset="0"/>
            </a:endParaRPr>
          </a:p>
          <a:p>
            <a:pPr eaLnBrk="1" hangingPunct="1"/>
            <a:r>
              <a:rPr lang="ja-JP" altLang="en-US" dirty="0">
                <a:latin typeface="Arial" pitchFamily="34" charset="0"/>
              </a:rPr>
              <a:t>一番多く使っているのは、社会保障関係費、すなわち医療や年金等に使われるお金で、</a:t>
            </a:r>
            <a:endParaRPr lang="en-US" altLang="ja-JP" dirty="0">
              <a:latin typeface="Arial" pitchFamily="34" charset="0"/>
            </a:endParaRPr>
          </a:p>
          <a:p>
            <a:pPr eaLnBrk="1" hangingPunct="1"/>
            <a:r>
              <a:rPr lang="ja-JP" altLang="en-US" dirty="0">
                <a:latin typeface="Arial" pitchFamily="34" charset="0"/>
              </a:rPr>
              <a:t>約</a:t>
            </a:r>
            <a:r>
              <a:rPr lang="en-US" altLang="ja-JP" dirty="0">
                <a:latin typeface="Arial" pitchFamily="34" charset="0"/>
              </a:rPr>
              <a:t>34</a:t>
            </a:r>
            <a:r>
              <a:rPr lang="ja-JP" altLang="en-US" dirty="0">
                <a:latin typeface="Arial" pitchFamily="34" charset="0"/>
              </a:rPr>
              <a:t>兆円が使われています。</a:t>
            </a:r>
            <a:endParaRPr lang="en-US" altLang="ja-JP" dirty="0">
              <a:latin typeface="Arial" pitchFamily="34" charset="0"/>
            </a:endParaRPr>
          </a:p>
          <a:p>
            <a:pPr eaLnBrk="1" hangingPunct="1"/>
            <a:endParaRPr lang="en-US" altLang="ja-JP" dirty="0">
              <a:latin typeface="Arial" pitchFamily="34" charset="0"/>
            </a:endParaRPr>
          </a:p>
          <a:p>
            <a:pPr eaLnBrk="1" hangingPunct="1"/>
            <a:r>
              <a:rPr lang="ja-JP" altLang="en-US" dirty="0">
                <a:latin typeface="Arial" pitchFamily="34" charset="0"/>
              </a:rPr>
              <a:t>　ここで、国債費、国の借金の返済を見てみましょう。</a:t>
            </a:r>
            <a:endParaRPr lang="en-US" altLang="ja-JP" dirty="0">
              <a:latin typeface="Arial" pitchFamily="34" charset="0"/>
            </a:endParaRPr>
          </a:p>
          <a:p>
            <a:pPr eaLnBrk="1" hangingPunct="1"/>
            <a:r>
              <a:rPr lang="ja-JP" altLang="en-US" dirty="0">
                <a:latin typeface="Arial" pitchFamily="34" charset="0"/>
              </a:rPr>
              <a:t>先ほど、公債費、国の借金は約</a:t>
            </a:r>
            <a:r>
              <a:rPr lang="en-US" altLang="ja-JP" dirty="0">
                <a:latin typeface="Arial" pitchFamily="34" charset="0"/>
              </a:rPr>
              <a:t>32</a:t>
            </a:r>
            <a:r>
              <a:rPr lang="ja-JP" altLang="en-US" dirty="0">
                <a:latin typeface="Arial" pitchFamily="34" charset="0"/>
              </a:rPr>
              <a:t>兆円ありましたが、国債費、国の借金の返済は、約</a:t>
            </a:r>
            <a:r>
              <a:rPr lang="en-US" altLang="ja-JP" dirty="0">
                <a:latin typeface="Arial" pitchFamily="34" charset="0"/>
              </a:rPr>
              <a:t>23</a:t>
            </a:r>
            <a:r>
              <a:rPr lang="ja-JP" altLang="en-US" dirty="0">
                <a:latin typeface="Arial" pitchFamily="34" charset="0"/>
              </a:rPr>
              <a:t>兆円しかありません。</a:t>
            </a:r>
            <a:endParaRPr lang="en-US" altLang="ja-JP" dirty="0">
              <a:latin typeface="Arial" pitchFamily="34" charset="0"/>
            </a:endParaRPr>
          </a:p>
          <a:p>
            <a:pPr eaLnBrk="1" hangingPunct="1"/>
            <a:r>
              <a:rPr lang="ja-JP" altLang="en-US" dirty="0">
                <a:latin typeface="Arial" pitchFamily="34" charset="0"/>
              </a:rPr>
              <a:t>国の借金は、年々増え続けているのです。</a:t>
            </a:r>
          </a:p>
        </p:txBody>
      </p:sp>
      <p:sp>
        <p:nvSpPr>
          <p:cNvPr id="4" name="スライド番号プレースホルダー 3"/>
          <p:cNvSpPr>
            <a:spLocks noGrp="1"/>
          </p:cNvSpPr>
          <p:nvPr>
            <p:ph type="sldNum" sz="quarter" idx="5"/>
          </p:nvPr>
        </p:nvSpPr>
        <p:spPr/>
        <p:txBody>
          <a:bodyPr/>
          <a:lstStyle/>
          <a:p>
            <a:pPr defTabSz="914543">
              <a:defRPr/>
            </a:pPr>
            <a:fld id="{F8167E46-508C-4F62-8925-0B78E27219D7}" type="slidenum">
              <a:rPr lang="en-US" altLang="ja-JP" sz="1200">
                <a:solidFill>
                  <a:srgbClr val="000000"/>
                </a:solidFill>
                <a:latin typeface="Arial" charset="0"/>
              </a:rPr>
              <a:pPr defTabSz="914543">
                <a:defRPr/>
              </a:pPr>
              <a:t>19</a:t>
            </a:fld>
            <a:endParaRPr lang="en-US" altLang="ja-JP" sz="1200">
              <a:solidFill>
                <a:srgbClr val="000000"/>
              </a:solidFill>
              <a:latin typeface="Arial" charset="0"/>
            </a:endParaRPr>
          </a:p>
        </p:txBody>
      </p:sp>
    </p:spTree>
    <p:extLst>
      <p:ext uri="{BB962C8B-B14F-4D97-AF65-F5344CB8AC3E}">
        <p14:creationId xmlns:p14="http://schemas.microsoft.com/office/powerpoint/2010/main" val="1854746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a:t>職業紹介と同時に申告納税制度について少し触れると良いでしょう。</a:t>
            </a:r>
            <a:endParaRPr lang="en-US" altLang="ja-JP" dirty="0"/>
          </a:p>
          <a:p>
            <a:pPr eaLnBrk="1" hangingPunct="1"/>
            <a:endParaRPr lang="en-US" altLang="ja-JP" dirty="0">
              <a:latin typeface="ＭＳ Ｐ明朝" pitchFamily="18" charset="-128"/>
            </a:endParaRPr>
          </a:p>
          <a:p>
            <a:pPr eaLnBrk="1" hangingPunct="1"/>
            <a:r>
              <a:rPr lang="en-US" altLang="ja-JP" dirty="0">
                <a:latin typeface="ＭＳ Ｐ明朝" pitchFamily="18" charset="-128"/>
              </a:rPr>
              <a:t>【</a:t>
            </a:r>
            <a:r>
              <a:rPr lang="ja-JP" altLang="en-US" dirty="0">
                <a:latin typeface="ＭＳ Ｐ明朝" pitchFamily="18" charset="-128"/>
              </a:rPr>
              <a:t>コメント例</a:t>
            </a:r>
            <a:r>
              <a:rPr lang="en-US" altLang="ja-JP" dirty="0">
                <a:latin typeface="ＭＳ Ｐ明朝" pitchFamily="18" charset="-128"/>
              </a:rPr>
              <a:t>】</a:t>
            </a:r>
          </a:p>
          <a:p>
            <a:pPr eaLnBrk="1" hangingPunct="1"/>
            <a:r>
              <a:rPr lang="ja-JP" altLang="en-US" dirty="0">
                <a:latin typeface="ＭＳ Ｐ明朝" pitchFamily="18" charset="-128"/>
              </a:rPr>
              <a:t>授業を始める前に、自己紹介を兼ねて、私の職業である税理士についてお話します。</a:t>
            </a:r>
            <a:endParaRPr lang="en-US" altLang="ja-JP" dirty="0">
              <a:latin typeface="ＭＳ Ｐ明朝" pitchFamily="18" charset="-128"/>
            </a:endParaRPr>
          </a:p>
          <a:p>
            <a:pPr eaLnBrk="1" hangingPunct="1"/>
            <a:r>
              <a:rPr lang="ja-JP" altLang="en-US" dirty="0">
                <a:latin typeface="ＭＳ Ｐ明朝" pitchFamily="18" charset="-128"/>
              </a:rPr>
              <a:t>みなさん、税理士って何する人か知ってるかな？　知っている人？（挙手）</a:t>
            </a:r>
            <a:endParaRPr lang="en-US" altLang="ja-JP" dirty="0">
              <a:latin typeface="ＭＳ Ｐ明朝" pitchFamily="18" charset="-128"/>
            </a:endParaRPr>
          </a:p>
          <a:p>
            <a:pPr eaLnBrk="1" hangingPunct="1"/>
            <a:r>
              <a:rPr lang="ja-JP" altLang="en-US" dirty="0">
                <a:latin typeface="ＭＳ Ｐ明朝" pitchFamily="18" charset="-128"/>
              </a:rPr>
              <a:t>あまり知られてないですね。</a:t>
            </a:r>
            <a:endParaRPr lang="en-US" altLang="ja-JP" dirty="0">
              <a:latin typeface="ＭＳ Ｐ明朝" pitchFamily="18" charset="-128"/>
            </a:endParaRPr>
          </a:p>
          <a:p>
            <a:pPr eaLnBrk="1" hangingPunct="1">
              <a:spcBef>
                <a:spcPct val="0"/>
              </a:spcBef>
            </a:pPr>
            <a:r>
              <a:rPr lang="ja-JP" altLang="en-US" b="0" dirty="0">
                <a:latin typeface="ＭＳ Ｐ明朝" pitchFamily="18" charset="-128"/>
              </a:rPr>
              <a:t>では、税理士がどんな職業なのか、紹介したいと思います。</a:t>
            </a:r>
            <a:endParaRPr lang="en-US" altLang="ja-JP" b="0" dirty="0">
              <a:latin typeface="ＭＳ Ｐ明朝" pitchFamily="18" charset="-128"/>
            </a:endParaRPr>
          </a:p>
          <a:p>
            <a:pPr eaLnBrk="1" hangingPunct="1">
              <a:spcBef>
                <a:spcPct val="0"/>
              </a:spcBef>
            </a:pPr>
            <a:r>
              <a:rPr lang="ja-JP" altLang="en-US" b="0" dirty="0">
                <a:latin typeface="ＭＳ Ｐ明朝" pitchFamily="18" charset="-128"/>
              </a:rPr>
              <a:t>簡単なたとえでは、</a:t>
            </a:r>
            <a:r>
              <a:rPr lang="en-US" altLang="ja-JP" b="0" dirty="0">
                <a:latin typeface="ＭＳ Ｐ明朝" pitchFamily="18" charset="-128"/>
              </a:rPr>
              <a:t>…</a:t>
            </a:r>
            <a:r>
              <a:rPr lang="ja-JP" altLang="en-US" b="0" dirty="0">
                <a:latin typeface="ＭＳ Ｐ明朝" pitchFamily="18" charset="-128"/>
              </a:rPr>
              <a:t>病気になったらどこへ行きますか？　→お医者さん</a:t>
            </a:r>
            <a:endParaRPr lang="en-US" altLang="ja-JP" b="0" dirty="0">
              <a:latin typeface="ＭＳ Ｐ明朝" pitchFamily="18" charset="-128"/>
            </a:endParaRPr>
          </a:p>
          <a:p>
            <a:pPr eaLnBrk="1" hangingPunct="1">
              <a:spcBef>
                <a:spcPct val="0"/>
              </a:spcBef>
            </a:pPr>
            <a:r>
              <a:rPr lang="ja-JP" altLang="en-US" b="0" dirty="0">
                <a:latin typeface="ＭＳ Ｐ明朝" pitchFamily="18" charset="-128"/>
              </a:rPr>
              <a:t>法律のことでわからない</a:t>
            </a:r>
            <a:r>
              <a:rPr lang="ja-JP" altLang="en-US" dirty="0">
                <a:latin typeface="ＭＳ Ｐ明朝" pitchFamily="18" charset="-128"/>
              </a:rPr>
              <a:t>ことがあったら誰に相談しますか？→弁護士さん</a:t>
            </a:r>
            <a:endParaRPr lang="en-US" altLang="ja-JP" dirty="0">
              <a:latin typeface="ＭＳ Ｐ明朝" pitchFamily="18" charset="-128"/>
            </a:endParaRPr>
          </a:p>
          <a:p>
            <a:pPr eaLnBrk="1" hangingPunct="1">
              <a:spcBef>
                <a:spcPct val="0"/>
              </a:spcBef>
            </a:pPr>
            <a:r>
              <a:rPr lang="ja-JP" altLang="en-US" dirty="0">
                <a:latin typeface="ＭＳ Ｐ明朝" pitchFamily="18" charset="-128"/>
              </a:rPr>
              <a:t>税金のことでわからないことがあったら誰に相談しますか？→税理士さん</a:t>
            </a:r>
            <a:endParaRPr lang="en-US" altLang="ja-JP" dirty="0">
              <a:latin typeface="ＭＳ Ｐ明朝" pitchFamily="18" charset="-128"/>
            </a:endParaRPr>
          </a:p>
          <a:p>
            <a:pPr eaLnBrk="1" hangingPunct="1"/>
            <a:endParaRPr lang="en-US" altLang="ja-JP" dirty="0">
              <a:latin typeface="ＭＳ Ｐ明朝" pitchFamily="18" charset="-128"/>
            </a:endParaRPr>
          </a:p>
          <a:p>
            <a:pPr eaLnBrk="1" hangingPunct="1"/>
            <a:r>
              <a:rPr lang="ja-JP" altLang="en-US" dirty="0">
                <a:latin typeface="ＭＳ Ｐ明朝" pitchFamily="18" charset="-128"/>
              </a:rPr>
              <a:t>絵を見て、もう少し説明しますね。</a:t>
            </a:r>
            <a:endParaRPr lang="en-US" altLang="ja-JP" dirty="0">
              <a:latin typeface="ＭＳ Ｐ明朝" pitchFamily="18" charset="-128"/>
            </a:endParaRPr>
          </a:p>
          <a:p>
            <a:pPr eaLnBrk="1" hangingPunct="1"/>
            <a:r>
              <a:rPr lang="ja-JP" altLang="en-US" dirty="0">
                <a:latin typeface="ＭＳ Ｐ明朝" pitchFamily="18" charset="-128"/>
              </a:rPr>
              <a:t>お店の人や会社は、利益（もうけ）が出ると、税金を国に支払わなくてはいけません。　それは、自分で計算して自分で支払います。</a:t>
            </a:r>
            <a:endParaRPr lang="en-US" altLang="ja-JP" dirty="0">
              <a:latin typeface="ＭＳ Ｐ明朝" pitchFamily="18" charset="-128"/>
            </a:endParaRPr>
          </a:p>
          <a:p>
            <a:pPr eaLnBrk="1" hangingPunct="1"/>
            <a:r>
              <a:rPr lang="ja-JP" altLang="en-US" dirty="0">
                <a:latin typeface="ＭＳ Ｐ明朝" pitchFamily="18" charset="-128"/>
              </a:rPr>
              <a:t>これを　難しい言葉ですが、「申告納税制度」　といいます。</a:t>
            </a:r>
            <a:endParaRPr lang="en-US" altLang="ja-JP" dirty="0">
              <a:latin typeface="ＭＳ Ｐ明朝" pitchFamily="18" charset="-128"/>
            </a:endParaRPr>
          </a:p>
          <a:p>
            <a:pPr eaLnBrk="1" hangingPunct="1"/>
            <a:r>
              <a:rPr lang="ja-JP" altLang="en-US" dirty="0">
                <a:latin typeface="ＭＳ Ｐ明朝" pitchFamily="18" charset="-128"/>
              </a:rPr>
              <a:t>その計算は、結構難しいので、税の専門家である私たち税理士が、お店の人や会社の代わりに税金の計算をしたり、相談を受けたりします。</a:t>
            </a:r>
            <a:endParaRPr lang="en-US" altLang="ja-JP" dirty="0">
              <a:latin typeface="ＭＳ Ｐ明朝" pitchFamily="18" charset="-128"/>
            </a:endParaRPr>
          </a:p>
          <a:p>
            <a:pPr eaLnBrk="1" hangingPunct="1"/>
            <a:r>
              <a:rPr lang="ja-JP" altLang="en-US" dirty="0">
                <a:latin typeface="ＭＳ Ｐ明朝" pitchFamily="18" charset="-128"/>
              </a:rPr>
              <a:t>国に支払うといいましたが、具体的には、</a:t>
            </a:r>
            <a:r>
              <a:rPr lang="en-US" altLang="ja-JP" dirty="0">
                <a:latin typeface="ＭＳ Ｐ明朝" pitchFamily="18" charset="-128"/>
              </a:rPr>
              <a:t>『</a:t>
            </a:r>
            <a:r>
              <a:rPr lang="ja-JP" altLang="en-US" dirty="0">
                <a:latin typeface="ＭＳ Ｐ明朝" pitchFamily="18" charset="-128"/>
              </a:rPr>
              <a:t>税務署</a:t>
            </a:r>
            <a:r>
              <a:rPr lang="en-US" altLang="ja-JP" dirty="0">
                <a:latin typeface="ＭＳ Ｐ明朝" pitchFamily="18" charset="-128"/>
              </a:rPr>
              <a:t>』</a:t>
            </a:r>
            <a:r>
              <a:rPr lang="ja-JP" altLang="en-US" dirty="0">
                <a:latin typeface="ＭＳ Ｐ明朝" pitchFamily="18" charset="-128"/>
              </a:rPr>
              <a:t>という税金を集める仕事をしている役所に支払うことになりま</a:t>
            </a:r>
            <a:r>
              <a:rPr lang="ja-JP" altLang="en-US" dirty="0"/>
              <a:t>す。</a:t>
            </a:r>
            <a:endParaRPr lang="en-US" altLang="ja-JP" dirty="0"/>
          </a:p>
          <a:p>
            <a:pPr eaLnBrk="1" hangingPunct="1"/>
            <a:endParaRPr lang="en-US" altLang="ja-JP" dirty="0"/>
          </a:p>
        </p:txBody>
      </p:sp>
      <p:sp>
        <p:nvSpPr>
          <p:cNvPr id="4" name="スライド番号プレースホルダー 3"/>
          <p:cNvSpPr>
            <a:spLocks noGrp="1"/>
          </p:cNvSpPr>
          <p:nvPr>
            <p:ph type="sldNum" sz="quarter" idx="5"/>
          </p:nvPr>
        </p:nvSpPr>
        <p:spPr/>
        <p:txBody>
          <a:bodyPr/>
          <a:lstStyle/>
          <a:p>
            <a:pPr defTabSz="914543">
              <a:defRPr/>
            </a:pPr>
            <a:fld id="{F8167E46-508C-4F62-8925-0B78E27219D7}" type="slidenum">
              <a:rPr lang="en-US" altLang="ja-JP" sz="1200">
                <a:solidFill>
                  <a:srgbClr val="000000"/>
                </a:solidFill>
                <a:latin typeface="Arial" charset="0"/>
              </a:rPr>
              <a:pPr defTabSz="914543">
                <a:defRPr/>
              </a:pPr>
              <a:t>2</a:t>
            </a:fld>
            <a:endParaRPr lang="en-US" altLang="ja-JP" sz="1200">
              <a:solidFill>
                <a:srgbClr val="000000"/>
              </a:solidFill>
              <a:latin typeface="Arial" charset="0"/>
            </a:endParaRPr>
          </a:p>
        </p:txBody>
      </p:sp>
    </p:spTree>
    <p:extLst>
      <p:ext uri="{BB962C8B-B14F-4D97-AF65-F5344CB8AC3E}">
        <p14:creationId xmlns:p14="http://schemas.microsoft.com/office/powerpoint/2010/main" val="3021590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・日本の国債残高の推移を簡単に説明しましょう。</a:t>
            </a:r>
            <a:endParaRPr kumimoji="1" lang="en-US" altLang="ja-JP" dirty="0"/>
          </a:p>
          <a:p>
            <a:r>
              <a:rPr kumimoji="1" lang="ja-JP" altLang="en-US" dirty="0"/>
              <a:t>その際、生徒たちへマイナスイメージとならないよう注意しましょう。</a:t>
            </a:r>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r>
              <a:rPr lang="en-US" altLang="ja-JP"/>
              <a:t>Ⅰ</a:t>
            </a:r>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20</a:t>
            </a:fld>
            <a:endParaRPr lang="en-US" altLang="ja-JP"/>
          </a:p>
        </p:txBody>
      </p:sp>
    </p:spTree>
    <p:extLst>
      <p:ext uri="{BB962C8B-B14F-4D97-AF65-F5344CB8AC3E}">
        <p14:creationId xmlns:p14="http://schemas.microsoft.com/office/powerpoint/2010/main" val="1117548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コメント例</a:t>
            </a:r>
            <a:r>
              <a:rPr kumimoji="1" lang="en-US" altLang="ja-JP" dirty="0"/>
              <a:t>】</a:t>
            </a:r>
          </a:p>
          <a:p>
            <a:r>
              <a:rPr kumimoji="1" lang="ja-JP" altLang="en-US" dirty="0"/>
              <a:t>税金は、私たち国民が選挙で選んだ人たち、すなわち議員によって、国会で決めていきます。</a:t>
            </a:r>
            <a:endParaRPr kumimoji="1" lang="en-US" altLang="ja-JP" dirty="0"/>
          </a:p>
          <a:p>
            <a:r>
              <a:rPr kumimoji="1" lang="ja-JP" altLang="en-US" dirty="0"/>
              <a:t>皆さんが</a:t>
            </a:r>
            <a:r>
              <a:rPr kumimoji="1" lang="en-US" altLang="ja-JP" dirty="0"/>
              <a:t>18</a:t>
            </a:r>
            <a:r>
              <a:rPr kumimoji="1" lang="ja-JP" altLang="en-US" dirty="0"/>
              <a:t>歳になれば、選挙で投票することができます。</a:t>
            </a:r>
            <a:endParaRPr kumimoji="1" lang="en-US" altLang="ja-JP" dirty="0"/>
          </a:p>
          <a:p>
            <a:r>
              <a:rPr kumimoji="1" lang="ja-JP" altLang="en-US" dirty="0"/>
              <a:t>私たちの代表者を選ぶのですから、しっかりと関心を持って投票へ行きましょう。</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8167E46-508C-4F62-8925-0B78E27219D7}" type="slidenum">
              <a:rPr lang="en-US" altLang="ja-JP" smtClean="0"/>
              <a:pPr/>
              <a:t>21</a:t>
            </a:fld>
            <a:endParaRPr lang="en-US" altLang="ja-JP"/>
          </a:p>
        </p:txBody>
      </p:sp>
    </p:spTree>
    <p:extLst>
      <p:ext uri="{BB962C8B-B14F-4D97-AF65-F5344CB8AC3E}">
        <p14:creationId xmlns:p14="http://schemas.microsoft.com/office/powerpoint/2010/main" val="4155495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コメント例</a:t>
            </a:r>
            <a:r>
              <a:rPr kumimoji="1" lang="en-US" altLang="ja-JP" dirty="0"/>
              <a:t>】</a:t>
            </a:r>
          </a:p>
          <a:p>
            <a:r>
              <a:rPr kumimoji="1" lang="ja-JP" altLang="en-US" dirty="0"/>
              <a:t>では、今日の授業のまとめです。</a:t>
            </a:r>
            <a:endParaRPr kumimoji="1" lang="en-US" altLang="ja-JP" dirty="0"/>
          </a:p>
          <a:p>
            <a:endParaRPr kumimoji="1" lang="en-US" altLang="ja-JP" dirty="0"/>
          </a:p>
          <a:p>
            <a:r>
              <a:rPr kumimoji="1" lang="ja-JP" altLang="en-US" dirty="0"/>
              <a:t>税金は、みんなで決めるルールなので、将来、</a:t>
            </a:r>
            <a:r>
              <a:rPr kumimoji="1" lang="ja-JP" altLang="en-US" b="0" dirty="0"/>
              <a:t>みんなで</a:t>
            </a:r>
            <a:r>
              <a:rPr kumimoji="1" lang="ja-JP" altLang="en-US" dirty="0"/>
              <a:t>が決めることができます。</a:t>
            </a:r>
            <a:endParaRPr kumimoji="1" lang="en-US" altLang="ja-JP" dirty="0"/>
          </a:p>
          <a:p>
            <a:r>
              <a:rPr kumimoji="1" lang="ja-JP" altLang="en-US" dirty="0"/>
              <a:t>そのためには、納税のことだけではなく、税金の使い道についても関心を持ちましょう。</a:t>
            </a:r>
            <a:endParaRPr kumimoji="1" lang="en-US" altLang="ja-JP" dirty="0"/>
          </a:p>
          <a:p>
            <a:endParaRPr kumimoji="1" lang="en-US" altLang="ja-JP" dirty="0"/>
          </a:p>
          <a:p>
            <a:r>
              <a:rPr kumimoji="1" lang="ja-JP" altLang="en-US" dirty="0"/>
              <a:t>公平に集められた税金を有効に使うためには、何をすべきか考えることが大切です。</a:t>
            </a:r>
            <a:endParaRPr kumimoji="1" lang="en-US" altLang="ja-JP" dirty="0"/>
          </a:p>
        </p:txBody>
      </p:sp>
      <p:sp>
        <p:nvSpPr>
          <p:cNvPr id="4" name="スライド番号プレースホルダー 3"/>
          <p:cNvSpPr>
            <a:spLocks noGrp="1"/>
          </p:cNvSpPr>
          <p:nvPr>
            <p:ph type="sldNum" sz="quarter" idx="5"/>
          </p:nvPr>
        </p:nvSpPr>
        <p:spPr/>
        <p:txBody>
          <a:bodyPr/>
          <a:lstStyle/>
          <a:p>
            <a:fld id="{F8167E46-508C-4F62-8925-0B78E27219D7}" type="slidenum">
              <a:rPr lang="en-US" altLang="ja-JP" smtClean="0"/>
              <a:pPr/>
              <a:t>22</a:t>
            </a:fld>
            <a:endParaRPr lang="en-US" altLang="ja-JP"/>
          </a:p>
        </p:txBody>
      </p:sp>
    </p:spTree>
    <p:extLst>
      <p:ext uri="{BB962C8B-B14F-4D97-AF65-F5344CB8AC3E}">
        <p14:creationId xmlns:p14="http://schemas.microsoft.com/office/powerpoint/2010/main" val="2516930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コメント例</a:t>
            </a:r>
            <a:r>
              <a:rPr kumimoji="1" lang="en-US" altLang="ja-JP" dirty="0"/>
              <a:t>】</a:t>
            </a:r>
          </a:p>
          <a:p>
            <a:endParaRPr kumimoji="1" lang="en-US" altLang="ja-JP" dirty="0"/>
          </a:p>
          <a:p>
            <a:r>
              <a:rPr lang="ja-JP" altLang="en-US" dirty="0"/>
              <a:t>みんなが、</a:t>
            </a:r>
            <a:r>
              <a:rPr kumimoji="1" lang="ja-JP" altLang="en-US" dirty="0"/>
              <a:t>「日本」という国の主人公です。</a:t>
            </a:r>
            <a:endParaRPr kumimoji="1" lang="en-US" altLang="ja-JP" dirty="0"/>
          </a:p>
          <a:p>
            <a:r>
              <a:rPr kumimoji="1" lang="ja-JP" altLang="en-US" dirty="0"/>
              <a:t>税金について、一人一人が考えていくことが大切です。</a:t>
            </a:r>
            <a:endParaRPr kumimoji="1" lang="en-US" altLang="ja-JP" dirty="0"/>
          </a:p>
          <a:p>
            <a:endParaRPr kumimoji="1" lang="en-US" altLang="ja-JP" dirty="0"/>
          </a:p>
          <a:p>
            <a:r>
              <a:rPr kumimoji="1" lang="ja-JP" altLang="en-US" dirty="0"/>
              <a:t>これは、みなさんだけでなく私たち大人も一緒に考えていく問題です。</a:t>
            </a:r>
            <a:endParaRPr kumimoji="1" lang="en-US" altLang="ja-JP" dirty="0"/>
          </a:p>
          <a:p>
            <a:endParaRPr kumimoji="1" lang="en-US" altLang="ja-JP" dirty="0"/>
          </a:p>
          <a:p>
            <a:r>
              <a:rPr kumimoji="1" lang="ja-JP" altLang="en-US" dirty="0"/>
              <a:t>今日の授業が少しでもみなさんの心に残れば、幸いです。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F8167E46-508C-4F62-8925-0B78E27219D7}" type="slidenum">
              <a:rPr lang="en-US" altLang="ja-JP" smtClean="0"/>
              <a:pPr/>
              <a:t>23</a:t>
            </a:fld>
            <a:endParaRPr lang="en-US" altLang="ja-JP"/>
          </a:p>
        </p:txBody>
      </p:sp>
    </p:spTree>
    <p:extLst>
      <p:ext uri="{BB962C8B-B14F-4D97-AF65-F5344CB8AC3E}">
        <p14:creationId xmlns:p14="http://schemas.microsoft.com/office/powerpoint/2010/main" val="1684907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en-US" altLang="ja-JP" dirty="0"/>
              <a:t>【</a:t>
            </a:r>
            <a:r>
              <a:rPr lang="ja-JP" altLang="en-US" dirty="0"/>
              <a:t>コメント例</a:t>
            </a:r>
            <a:r>
              <a:rPr lang="en-US" altLang="ja-JP" dirty="0"/>
              <a:t>】</a:t>
            </a:r>
          </a:p>
          <a:p>
            <a:pPr eaLnBrk="1" hangingPunct="1"/>
            <a:r>
              <a:rPr lang="ja-JP" altLang="en-US" dirty="0"/>
              <a:t>これで、今日の租税教室を終わります。</a:t>
            </a:r>
            <a:endParaRPr lang="en-US" altLang="ja-JP" dirty="0"/>
          </a:p>
          <a:p>
            <a:pPr eaLnBrk="1" hangingPunct="1"/>
            <a:r>
              <a:rPr lang="ja-JP" altLang="en-US" dirty="0"/>
              <a:t>ありがとう</a:t>
            </a:r>
            <a:r>
              <a:rPr lang="ja-JP" altLang="en-US"/>
              <a:t>ございました。</a:t>
            </a:r>
            <a:endParaRPr lang="en-US" altLang="ja-JP" dirty="0"/>
          </a:p>
        </p:txBody>
      </p:sp>
      <p:sp>
        <p:nvSpPr>
          <p:cNvPr id="4" name="スライド番号プレースホルダー 3"/>
          <p:cNvSpPr>
            <a:spLocks noGrp="1"/>
          </p:cNvSpPr>
          <p:nvPr>
            <p:ph type="sldNum" sz="quarter" idx="5"/>
          </p:nvPr>
        </p:nvSpPr>
        <p:spPr/>
        <p:txBody>
          <a:bodyPr/>
          <a:lstStyle/>
          <a:p>
            <a:pPr defTabSz="914543">
              <a:defRPr/>
            </a:pPr>
            <a:fld id="{F8167E46-508C-4F62-8925-0B78E27219D7}" type="slidenum">
              <a:rPr lang="en-US" altLang="ja-JP" sz="1200">
                <a:solidFill>
                  <a:srgbClr val="000000"/>
                </a:solidFill>
                <a:latin typeface="Arial" charset="0"/>
              </a:rPr>
              <a:pPr defTabSz="914543">
                <a:defRPr/>
              </a:pPr>
              <a:t>24</a:t>
            </a:fld>
            <a:endParaRPr lang="en-US" altLang="ja-JP" sz="1200">
              <a:solidFill>
                <a:srgbClr val="000000"/>
              </a:solidFill>
              <a:latin typeface="Arial" charset="0"/>
            </a:endParaRPr>
          </a:p>
        </p:txBody>
      </p:sp>
    </p:spTree>
    <p:extLst>
      <p:ext uri="{BB962C8B-B14F-4D97-AF65-F5344CB8AC3E}">
        <p14:creationId xmlns:p14="http://schemas.microsoft.com/office/powerpoint/2010/main" val="14770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a:t>今日の学習内容を生徒たちに伝えましょう・</a:t>
            </a:r>
            <a:endParaRPr lang="en-US" altLang="ja-JP" dirty="0"/>
          </a:p>
          <a:p>
            <a:pPr eaLnBrk="1" hangingPunct="1"/>
            <a:endParaRPr lang="en-US" altLang="ja-JP" dirty="0"/>
          </a:p>
          <a:p>
            <a:pPr eaLnBrk="1" hangingPunct="1"/>
            <a:r>
              <a:rPr lang="ja-JP" altLang="en-US" dirty="0"/>
              <a:t>１　税金にはどのようなものがあるのか、また、それらの税金が何のために多くの種類があるのか、から始めましょう。</a:t>
            </a:r>
            <a:endParaRPr lang="en-US" altLang="ja-JP" dirty="0"/>
          </a:p>
          <a:p>
            <a:pPr eaLnBrk="1" hangingPunct="1"/>
            <a:endParaRPr lang="en-US" altLang="ja-JP" dirty="0"/>
          </a:p>
          <a:p>
            <a:pPr eaLnBrk="1" hangingPunct="1"/>
            <a:r>
              <a:rPr lang="ja-JP" altLang="en-US" dirty="0"/>
              <a:t>２　自分たちが必要な公共財を作るために、皆で出し合う税金の額をディスカッションしてもらいます。</a:t>
            </a:r>
            <a:endParaRPr lang="en-US" altLang="ja-JP" dirty="0"/>
          </a:p>
          <a:p>
            <a:pPr eaLnBrk="1" hangingPunct="1"/>
            <a:r>
              <a:rPr lang="ja-JP" altLang="en-US" dirty="0"/>
              <a:t>　　（垂直的・水平的課税の公平、平等と公平の違いを体験させます）</a:t>
            </a:r>
            <a:endParaRPr lang="en-US" altLang="ja-JP" dirty="0"/>
          </a:p>
          <a:p>
            <a:pPr eaLnBrk="1" hangingPunct="1"/>
            <a:endParaRPr lang="en-US" altLang="ja-JP" dirty="0"/>
          </a:p>
          <a:p>
            <a:pPr eaLnBrk="1" hangingPunct="1"/>
            <a:r>
              <a:rPr lang="ja-JP" altLang="en-US" dirty="0"/>
              <a:t>３　体験したことをもとに、現在の日本の状況と税について説明します。</a:t>
            </a:r>
            <a:endParaRPr lang="en-US" altLang="ja-JP" dirty="0"/>
          </a:p>
          <a:p>
            <a:pPr eaLnBrk="1" hangingPunct="1"/>
            <a:r>
              <a:rPr lang="ja-JP" altLang="en-US" dirty="0"/>
              <a:t>　　　私たち一人一人が、社会や税について考えるべきであることを伝えましょう。</a:t>
            </a:r>
          </a:p>
          <a:p>
            <a:pPr eaLnBrk="1" hangingPunct="1"/>
            <a:r>
              <a:rPr lang="ja-JP" altLang="en-US" dirty="0"/>
              <a:t>　　</a:t>
            </a:r>
            <a:endParaRPr lang="en-US" altLang="ja-JP" dirty="0"/>
          </a:p>
          <a:p>
            <a:pPr eaLnBrk="1" hangingPunct="1"/>
            <a:endParaRPr lang="en-US" altLang="ja-JP" dirty="0"/>
          </a:p>
          <a:p>
            <a:pPr eaLnBrk="1" hangingPunct="1"/>
            <a:r>
              <a:rPr lang="en-US" altLang="ja-JP" dirty="0"/>
              <a:t>【</a:t>
            </a:r>
            <a:r>
              <a:rPr lang="ja-JP" altLang="en-US" dirty="0"/>
              <a:t>コメント例</a:t>
            </a:r>
            <a:r>
              <a:rPr lang="en-US" altLang="ja-JP" dirty="0"/>
              <a:t>】</a:t>
            </a:r>
          </a:p>
          <a:p>
            <a:pPr eaLnBrk="1" hangingPunct="1"/>
            <a:r>
              <a:rPr lang="ja-JP" altLang="en-US" dirty="0"/>
              <a:t>今日は、この３つのテーマで進めていきます。（読みます）</a:t>
            </a:r>
            <a:endParaRPr lang="en-US" altLang="ja-JP" dirty="0"/>
          </a:p>
          <a:p>
            <a:pPr eaLnBrk="1" hangingPunct="1"/>
            <a:r>
              <a:rPr lang="ja-JP" altLang="en-US" dirty="0"/>
              <a:t>最後に、アンケートの記入をお願いしますね。</a:t>
            </a:r>
            <a:endParaRPr lang="en-US" altLang="ja-JP" dirty="0">
              <a:latin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pPr defTabSz="457271" fontAlgn="auto">
              <a:spcBef>
                <a:spcPts val="0"/>
              </a:spcBef>
              <a:spcAft>
                <a:spcPts val="0"/>
              </a:spcAft>
              <a:defRPr/>
            </a:pPr>
            <a:fld id="{1A45F54A-FD13-49DF-B398-957F3776A287}" type="slidenum">
              <a:rPr lang="ja-JP" altLang="en-US" sz="1200">
                <a:solidFill>
                  <a:prstClr val="black"/>
                </a:solidFill>
                <a:latin typeface="游ゴシック" panose="020F0502020204030204"/>
                <a:ea typeface="游ゴシック" panose="020B0400000000000000" pitchFamily="50" charset="-128"/>
              </a:rPr>
              <a:pPr defTabSz="457271" fontAlgn="auto">
                <a:spcBef>
                  <a:spcPts val="0"/>
                </a:spcBef>
                <a:spcAft>
                  <a:spcPts val="0"/>
                </a:spcAft>
                <a:defRPr/>
              </a:pPr>
              <a:t>3</a:t>
            </a:fld>
            <a:endParaRPr lang="ja-JP" altLang="en-US" sz="12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17338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コメント例</a:t>
            </a:r>
            <a:r>
              <a:rPr kumimoji="1" lang="en-US" altLang="ja-JP" dirty="0"/>
              <a:t>】</a:t>
            </a:r>
          </a:p>
          <a:p>
            <a:r>
              <a:rPr kumimoji="1" lang="ja-JP" altLang="en-US" dirty="0"/>
              <a:t>今から税金について、一緒に勉強しましょう。</a:t>
            </a:r>
            <a:endParaRPr kumimoji="1" lang="en-US" altLang="ja-JP" dirty="0"/>
          </a:p>
          <a:p>
            <a:r>
              <a:rPr kumimoji="1" lang="ja-JP" altLang="en-US" dirty="0"/>
              <a:t>まず、皆さんが知っている税金を聞きたいと思います。</a:t>
            </a:r>
            <a:endParaRPr kumimoji="1" lang="en-US" altLang="ja-JP" dirty="0"/>
          </a:p>
          <a:p>
            <a:r>
              <a:rPr kumimoji="1" lang="ja-JP" altLang="en-US" dirty="0"/>
              <a:t>どんな税金を知っていますか？（挙手を促します）</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914543">
              <a:defRPr/>
            </a:pPr>
            <a:fld id="{F8167E46-508C-4F62-8925-0B78E27219D7}" type="slidenum">
              <a:rPr lang="en-US" altLang="ja-JP" sz="1200">
                <a:solidFill>
                  <a:srgbClr val="000000"/>
                </a:solidFill>
                <a:latin typeface="Arial" charset="0"/>
              </a:rPr>
              <a:pPr defTabSz="914543">
                <a:defRPr/>
              </a:pPr>
              <a:t>4</a:t>
            </a:fld>
            <a:endParaRPr lang="en-US" altLang="ja-JP" sz="1200">
              <a:solidFill>
                <a:srgbClr val="000000"/>
              </a:solidFill>
              <a:latin typeface="Arial" charset="0"/>
            </a:endParaRPr>
          </a:p>
        </p:txBody>
      </p:sp>
    </p:spTree>
    <p:extLst>
      <p:ext uri="{BB962C8B-B14F-4D97-AF65-F5344CB8AC3E}">
        <p14:creationId xmlns:p14="http://schemas.microsoft.com/office/powerpoint/2010/main" val="3747807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a:t>導入として、中学生のなじみのある消費税を取り上げます。</a:t>
            </a:r>
            <a:endParaRPr lang="en-US" altLang="ja-JP" dirty="0"/>
          </a:p>
          <a:p>
            <a:pPr eaLnBrk="1" hangingPunct="1"/>
            <a:endParaRPr lang="en-US" altLang="ja-JP" dirty="0"/>
          </a:p>
          <a:p>
            <a:pPr eaLnBrk="1" hangingPunct="1"/>
            <a:r>
              <a:rPr lang="en-US" altLang="ja-JP" dirty="0"/>
              <a:t>【</a:t>
            </a:r>
            <a:r>
              <a:rPr lang="ja-JP" altLang="en-US" dirty="0"/>
              <a:t>コメント例</a:t>
            </a:r>
            <a:r>
              <a:rPr lang="en-US" altLang="ja-JP" dirty="0"/>
              <a:t>】</a:t>
            </a:r>
          </a:p>
          <a:p>
            <a:pPr eaLnBrk="1" hangingPunct="1"/>
            <a:r>
              <a:rPr lang="ja-JP" altLang="en-US" dirty="0"/>
              <a:t>（生徒たちから、消費税と回答を得てから）</a:t>
            </a:r>
            <a:endParaRPr lang="en-US" altLang="ja-JP" dirty="0"/>
          </a:p>
          <a:p>
            <a:pPr eaLnBrk="1" hangingPunct="1"/>
            <a:r>
              <a:rPr lang="ja-JP" altLang="en-US" dirty="0"/>
              <a:t>そうですね。</a:t>
            </a:r>
            <a:endParaRPr lang="en-US" altLang="ja-JP" dirty="0"/>
          </a:p>
          <a:p>
            <a:pPr eaLnBrk="1" hangingPunct="1"/>
            <a:r>
              <a:rPr lang="ja-JP" altLang="en-US" dirty="0"/>
              <a:t>消費税はモノを買った時、中学生のみなさんも支払いますね。</a:t>
            </a:r>
            <a:endParaRPr lang="en-US" altLang="ja-JP" dirty="0"/>
          </a:p>
          <a:p>
            <a:pPr eaLnBrk="1" hangingPunct="1"/>
            <a:r>
              <a:rPr lang="ja-JP" altLang="en-US" dirty="0"/>
              <a:t>皆おなじ税率で支払う税金です。</a:t>
            </a:r>
            <a:endParaRPr lang="en-US" altLang="ja-JP" dirty="0"/>
          </a:p>
          <a:p>
            <a:pPr eaLnBrk="1" hangingPunct="1"/>
            <a:endParaRPr lang="en-US" altLang="ja-JP" dirty="0"/>
          </a:p>
          <a:p>
            <a:pPr eaLnBrk="1" hangingPunct="1"/>
            <a:r>
              <a:rPr lang="ja-JP" altLang="en-US" dirty="0"/>
              <a:t>他にはどんな税金があるのかな？</a:t>
            </a:r>
            <a:endParaRPr lang="en-US" altLang="ja-JP" dirty="0"/>
          </a:p>
          <a:p>
            <a:pPr eaLnBrk="1" hangingPunct="1"/>
            <a:r>
              <a:rPr lang="ja-JP" altLang="en-US" dirty="0"/>
              <a:t>（→挙手を促します。）</a:t>
            </a:r>
            <a:endParaRPr lang="en-US" altLang="ja-JP" dirty="0"/>
          </a:p>
          <a:p>
            <a:pPr eaLnBrk="1" hangingPunct="1"/>
            <a:endParaRPr lang="en-US" altLang="ja-JP" dirty="0"/>
          </a:p>
        </p:txBody>
      </p:sp>
      <p:sp>
        <p:nvSpPr>
          <p:cNvPr id="4" name="スライド番号プレースホルダー 3"/>
          <p:cNvSpPr>
            <a:spLocks noGrp="1"/>
          </p:cNvSpPr>
          <p:nvPr>
            <p:ph type="sldNum" sz="quarter" idx="5"/>
          </p:nvPr>
        </p:nvSpPr>
        <p:spPr/>
        <p:txBody>
          <a:bodyPr/>
          <a:lstStyle/>
          <a:p>
            <a:fld id="{F8167E46-508C-4F62-8925-0B78E27219D7}" type="slidenum">
              <a:rPr lang="en-US" altLang="ja-JP" smtClean="0"/>
              <a:pPr/>
              <a:t>5</a:t>
            </a:fld>
            <a:endParaRPr lang="en-US" altLang="ja-JP"/>
          </a:p>
        </p:txBody>
      </p:sp>
    </p:spTree>
    <p:extLst>
      <p:ext uri="{BB962C8B-B14F-4D97-AF65-F5344CB8AC3E}">
        <p14:creationId xmlns:p14="http://schemas.microsoft.com/office/powerpoint/2010/main" val="3119788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a:t>所得課税・資産課税・消費課税に分類して、いろんな角度から税金を支払うしくみとなっていることを伝えます。</a:t>
            </a:r>
            <a:endParaRPr lang="en-US" altLang="ja-JP" dirty="0"/>
          </a:p>
          <a:p>
            <a:pPr eaLnBrk="1" hangingPunct="1"/>
            <a:r>
              <a:rPr lang="ja-JP" altLang="en-US" dirty="0"/>
              <a:t>　（直接税・間接税については、簡単に触れる程度にしましょう。）</a:t>
            </a:r>
            <a:endParaRPr lang="en-US" altLang="ja-JP" dirty="0"/>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r>
              <a:rPr lang="en-US" altLang="ja-JP"/>
              <a:t>Ⅰ</a:t>
            </a:r>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6</a:t>
            </a:fld>
            <a:endParaRPr lang="en-US" altLang="ja-JP"/>
          </a:p>
        </p:txBody>
      </p:sp>
    </p:spTree>
    <p:extLst>
      <p:ext uri="{BB962C8B-B14F-4D97-AF65-F5344CB8AC3E}">
        <p14:creationId xmlns:p14="http://schemas.microsoft.com/office/powerpoint/2010/main" val="93545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en-US" altLang="ja-JP" dirty="0"/>
              <a:t>【</a:t>
            </a:r>
            <a:r>
              <a:rPr lang="ja-JP" altLang="en-US" dirty="0"/>
              <a:t>コメント例</a:t>
            </a:r>
            <a:r>
              <a:rPr lang="en-US" altLang="ja-JP" dirty="0"/>
              <a:t>】</a:t>
            </a:r>
          </a:p>
          <a:p>
            <a:pPr eaLnBrk="1" hangingPunct="1">
              <a:spcBef>
                <a:spcPct val="0"/>
              </a:spcBef>
            </a:pPr>
            <a:r>
              <a:rPr lang="ja-JP" altLang="en-US" dirty="0"/>
              <a:t>先ほどのページでは、７種類の税金がありました。</a:t>
            </a:r>
            <a:endParaRPr lang="en-US" altLang="ja-JP" dirty="0"/>
          </a:p>
          <a:p>
            <a:pPr eaLnBrk="1" hangingPunct="1">
              <a:spcBef>
                <a:spcPct val="0"/>
              </a:spcBef>
            </a:pPr>
            <a:r>
              <a:rPr lang="ja-JP" altLang="en-US" dirty="0"/>
              <a:t>ところで、日本には税金は何種類あるでしょうか？</a:t>
            </a:r>
            <a:endParaRPr lang="en-US" altLang="ja-JP" dirty="0"/>
          </a:p>
          <a:p>
            <a:pPr eaLnBrk="1" hangingPunct="1">
              <a:spcBef>
                <a:spcPct val="0"/>
              </a:spcBef>
            </a:pPr>
            <a:r>
              <a:rPr lang="ja-JP" altLang="en-US" dirty="0"/>
              <a:t>では、三択クイズです。</a:t>
            </a:r>
            <a:endParaRPr lang="en-US" altLang="ja-JP" dirty="0"/>
          </a:p>
          <a:p>
            <a:pPr eaLnBrk="1" hangingPunct="1">
              <a:spcBef>
                <a:spcPct val="0"/>
              </a:spcBef>
            </a:pPr>
            <a:r>
              <a:rPr lang="ja-JP" altLang="en-US" dirty="0"/>
              <a:t>①約</a:t>
            </a:r>
            <a:r>
              <a:rPr lang="en-US" altLang="ja-JP" dirty="0"/>
              <a:t>25</a:t>
            </a:r>
            <a:r>
              <a:rPr lang="ja-JP" altLang="en-US" dirty="0"/>
              <a:t>種類　②約</a:t>
            </a:r>
            <a:r>
              <a:rPr lang="en-US" altLang="ja-JP" dirty="0"/>
              <a:t>50</a:t>
            </a:r>
            <a:r>
              <a:rPr lang="ja-JP" altLang="en-US" dirty="0"/>
              <a:t>種類　③約</a:t>
            </a:r>
            <a:r>
              <a:rPr lang="en-US" altLang="ja-JP" dirty="0"/>
              <a:t>1,500</a:t>
            </a:r>
            <a:r>
              <a:rPr lang="ja-JP" altLang="en-US" dirty="0"/>
              <a:t>種類　　</a:t>
            </a:r>
            <a:endParaRPr lang="en-US" altLang="ja-JP" dirty="0"/>
          </a:p>
          <a:p>
            <a:pPr eaLnBrk="1" hangingPunct="1">
              <a:spcBef>
                <a:spcPct val="0"/>
              </a:spcBef>
            </a:pPr>
            <a:endParaRPr lang="en-US" altLang="ja-JP" dirty="0"/>
          </a:p>
          <a:p>
            <a:pPr eaLnBrk="1" hangingPunct="1">
              <a:spcBef>
                <a:spcPct val="0"/>
              </a:spcBef>
            </a:pPr>
            <a:r>
              <a:rPr lang="ja-JP" altLang="en-US" b="0" dirty="0"/>
              <a:t>約</a:t>
            </a:r>
            <a:r>
              <a:rPr lang="en-US" altLang="ja-JP" b="0" dirty="0"/>
              <a:t>50</a:t>
            </a:r>
            <a:r>
              <a:rPr lang="ja-JP" altLang="en-US" b="0" dirty="0"/>
              <a:t>種類の「約」とあるのは自治体によって、独自の税金があるからです。</a:t>
            </a:r>
            <a:endParaRPr lang="en-US" altLang="ja-JP" b="0" dirty="0"/>
          </a:p>
          <a:p>
            <a:pPr eaLnBrk="1" hangingPunct="1">
              <a:spcBef>
                <a:spcPct val="0"/>
              </a:spcBef>
            </a:pPr>
            <a:r>
              <a:rPr lang="ja-JP" altLang="en-US" b="0" dirty="0"/>
              <a:t>たとえば、大阪府には、宿泊税があります。国際都市としての魅力を高め、観光振興を図るのに使われています。</a:t>
            </a:r>
            <a:endParaRPr lang="en-US" altLang="ja-JP" b="0" dirty="0"/>
          </a:p>
          <a:p>
            <a:pPr eaLnBrk="1" hangingPunct="1">
              <a:spcBef>
                <a:spcPct val="0"/>
              </a:spcBef>
            </a:pPr>
            <a:endParaRPr lang="en-US" altLang="ja-JP" b="0" dirty="0"/>
          </a:p>
          <a:p>
            <a:pPr eaLnBrk="1" hangingPunct="1">
              <a:spcBef>
                <a:spcPct val="0"/>
              </a:spcBef>
            </a:pPr>
            <a:r>
              <a:rPr lang="ja-JP" altLang="en-US" b="0" dirty="0"/>
              <a:t>多くの種類の税金が定められていますが、どうしていろいろなの種類があるのでしょうか？</a:t>
            </a:r>
            <a:endParaRPr lang="en-US" altLang="ja-JP" b="0" dirty="0"/>
          </a:p>
          <a:p>
            <a:pPr eaLnBrk="1" hangingPunct="1">
              <a:spcBef>
                <a:spcPct val="0"/>
              </a:spcBef>
            </a:pPr>
            <a:r>
              <a:rPr lang="ja-JP" altLang="en-US" b="0" dirty="0"/>
              <a:t>その理由を考える前に、</a:t>
            </a:r>
            <a:r>
              <a:rPr lang="en-US" altLang="ja-JP" b="0" dirty="0"/>
              <a:t>1</a:t>
            </a:r>
            <a:r>
              <a:rPr lang="ja-JP" altLang="en-US" b="0" dirty="0"/>
              <a:t>種類の税金しかない世の中を想像してみましょう。</a:t>
            </a:r>
            <a:endParaRPr lang="ja-JP" altLang="en-US" b="0" dirty="0">
              <a:latin typeface="Arial" panose="020B0604020202020204" pitchFamily="34" charset="0"/>
            </a:endParaRPr>
          </a:p>
        </p:txBody>
      </p:sp>
      <p:sp>
        <p:nvSpPr>
          <p:cNvPr id="4" name="スライド番号プレースホルダー 3"/>
          <p:cNvSpPr>
            <a:spLocks noGrp="1"/>
          </p:cNvSpPr>
          <p:nvPr>
            <p:ph type="sldNum" sz="quarter" idx="5"/>
          </p:nvPr>
        </p:nvSpPr>
        <p:spPr/>
        <p:txBody>
          <a:bodyPr/>
          <a:lstStyle/>
          <a:p>
            <a:pPr defTabSz="914543">
              <a:defRPr/>
            </a:pPr>
            <a:fld id="{F8167E46-508C-4F62-8925-0B78E27219D7}" type="slidenum">
              <a:rPr lang="en-US" altLang="ja-JP" sz="1200">
                <a:solidFill>
                  <a:srgbClr val="000000"/>
                </a:solidFill>
                <a:latin typeface="Arial" charset="0"/>
              </a:rPr>
              <a:pPr defTabSz="914543">
                <a:defRPr/>
              </a:pPr>
              <a:t>7</a:t>
            </a:fld>
            <a:endParaRPr lang="en-US" altLang="ja-JP" sz="1200">
              <a:solidFill>
                <a:srgbClr val="000000"/>
              </a:solidFill>
              <a:latin typeface="Arial" charset="0"/>
            </a:endParaRPr>
          </a:p>
        </p:txBody>
      </p:sp>
    </p:spTree>
    <p:extLst>
      <p:ext uri="{BB962C8B-B14F-4D97-AF65-F5344CB8AC3E}">
        <p14:creationId xmlns:p14="http://schemas.microsoft.com/office/powerpoint/2010/main" val="282671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コメント例</a:t>
            </a:r>
            <a:r>
              <a:rPr kumimoji="1" lang="en-US" altLang="ja-JP" dirty="0"/>
              <a:t>】</a:t>
            </a:r>
          </a:p>
          <a:p>
            <a:r>
              <a:rPr kumimoji="1" lang="ja-JP" altLang="en-US" dirty="0"/>
              <a:t>　</a:t>
            </a:r>
            <a:r>
              <a:rPr kumimoji="1" lang="en-US" altLang="ja-JP" dirty="0"/>
              <a:t>1</a:t>
            </a:r>
            <a:r>
              <a:rPr kumimoji="1" lang="ja-JP" altLang="en-US" dirty="0"/>
              <a:t>種類の税金しかない世の中、例えば消費税しかない世の中だと、どうでしょうか。</a:t>
            </a:r>
            <a:endParaRPr kumimoji="1" lang="en-US" altLang="ja-JP" dirty="0"/>
          </a:p>
          <a:p>
            <a:r>
              <a:rPr kumimoji="1" lang="ja-JP" altLang="en-US" dirty="0"/>
              <a:t>　多く使う人も少なく使う人も同じ率の税金なので、収入の少ない人には税金の負担が重くなりますね。</a:t>
            </a:r>
            <a:endParaRPr kumimoji="1" lang="en-US" altLang="ja-JP" dirty="0"/>
          </a:p>
          <a:p>
            <a:r>
              <a:rPr kumimoji="1" lang="ja-JP" altLang="en-US" dirty="0"/>
              <a:t>　そのような世の中は、公平な世の中でしょうか？</a:t>
            </a:r>
            <a:endParaRPr kumimoji="1" lang="en-US" altLang="ja-JP" dirty="0"/>
          </a:p>
          <a:p>
            <a:endParaRPr kumimoji="1" lang="en-US" altLang="ja-JP" dirty="0"/>
          </a:p>
          <a:p>
            <a:r>
              <a:rPr kumimoji="1" lang="ja-JP" altLang="en-US" dirty="0"/>
              <a:t>　日本では「公平」な世の中を目指すために、様々な集め方の税金を組み合わせているので、多くの種類の税金が定められています。</a:t>
            </a:r>
            <a:endParaRPr kumimoji="1" lang="en-US" altLang="ja-JP" dirty="0"/>
          </a:p>
          <a:p>
            <a:r>
              <a:rPr kumimoji="1" lang="ja-JP" altLang="en-US" dirty="0"/>
              <a:t>また、後でも出てきますが、「平等」と「公平」の違いについても、少し考えてみてください。</a:t>
            </a:r>
            <a:endParaRPr kumimoji="1" lang="en-US" altLang="ja-JP" dirty="0"/>
          </a:p>
          <a:p>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pPr>
              <a:defRPr/>
            </a:pPr>
            <a:r>
              <a:rPr lang="ja-JP" altLang="en-US"/>
              <a:t>中学生用モデルテキスト</a:t>
            </a:r>
            <a:r>
              <a:rPr lang="en-US" altLang="ja-JP"/>
              <a:t>Ⅰ</a:t>
            </a:r>
          </a:p>
        </p:txBody>
      </p:sp>
      <p:sp>
        <p:nvSpPr>
          <p:cNvPr id="5" name="スライド番号プレースホルダー 4"/>
          <p:cNvSpPr>
            <a:spLocks noGrp="1"/>
          </p:cNvSpPr>
          <p:nvPr>
            <p:ph type="sldNum" sz="quarter" idx="5"/>
          </p:nvPr>
        </p:nvSpPr>
        <p:spPr/>
        <p:txBody>
          <a:bodyPr/>
          <a:lstStyle/>
          <a:p>
            <a:pPr>
              <a:defRPr/>
            </a:pPr>
            <a:fld id="{F287638C-EE3C-4613-9489-9E861D64744C}" type="slidenum">
              <a:rPr lang="en-US" altLang="ja-JP" smtClean="0"/>
              <a:pPr>
                <a:defRPr/>
              </a:pPr>
              <a:t>8</a:t>
            </a:fld>
            <a:endParaRPr lang="en-US" altLang="ja-JP"/>
          </a:p>
        </p:txBody>
      </p:sp>
    </p:spTree>
    <p:extLst>
      <p:ext uri="{BB962C8B-B14F-4D97-AF65-F5344CB8AC3E}">
        <p14:creationId xmlns:p14="http://schemas.microsoft.com/office/powerpoint/2010/main" val="3039326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dirty="0"/>
              <a:t>テーマ１のまとめ。</a:t>
            </a:r>
            <a:endParaRPr lang="en-US" altLang="ja-JP" dirty="0"/>
          </a:p>
          <a:p>
            <a:pPr eaLnBrk="1" hangingPunct="1"/>
            <a:r>
              <a:rPr lang="ja-JP" altLang="en-US" dirty="0"/>
              <a:t>ここまでの学習内容をまとめます。</a:t>
            </a:r>
            <a:endParaRPr lang="en-US" altLang="ja-JP" dirty="0"/>
          </a:p>
          <a:p>
            <a:pPr eaLnBrk="1" hangingPunct="1"/>
            <a:endParaRPr lang="en-US" altLang="ja-JP" dirty="0"/>
          </a:p>
          <a:p>
            <a:pPr defTabSz="947909" eaLnBrk="1" hangingPunct="1">
              <a:defRPr/>
            </a:pPr>
            <a:r>
              <a:rPr lang="en-US" altLang="ja-JP" b="0" dirty="0"/>
              <a:t>【</a:t>
            </a:r>
            <a:r>
              <a:rPr lang="ja-JP" altLang="en-US" b="0" dirty="0"/>
              <a:t>コメント例</a:t>
            </a:r>
            <a:r>
              <a:rPr lang="en-US" altLang="ja-JP" b="0" dirty="0"/>
              <a:t>】</a:t>
            </a:r>
          </a:p>
          <a:p>
            <a:pPr eaLnBrk="1" hangingPunct="1"/>
            <a:r>
              <a:rPr lang="ja-JP" altLang="en-US" b="0" dirty="0"/>
              <a:t>ここまでで、税金には多くの種類があることを見てきました。</a:t>
            </a:r>
            <a:endParaRPr lang="en-US" altLang="ja-JP" b="0" dirty="0"/>
          </a:p>
          <a:p>
            <a:pPr eaLnBrk="1" hangingPunct="1"/>
            <a:endParaRPr lang="en-US" altLang="ja-JP" b="0" dirty="0"/>
          </a:p>
          <a:p>
            <a:pPr eaLnBrk="1" hangingPunct="1"/>
            <a:r>
              <a:rPr lang="ja-JP" altLang="en-US" b="0" dirty="0"/>
              <a:t>税金には、大きく分けて</a:t>
            </a:r>
            <a:r>
              <a:rPr lang="en-US" altLang="ja-JP" b="0" dirty="0"/>
              <a:t>4</a:t>
            </a:r>
            <a:r>
              <a:rPr lang="ja-JP" altLang="en-US" b="0" dirty="0"/>
              <a:t>種類の集め方があります。</a:t>
            </a:r>
            <a:endParaRPr lang="en-US" altLang="ja-JP" b="0" dirty="0"/>
          </a:p>
          <a:p>
            <a:pPr eaLnBrk="1" hangingPunct="1"/>
            <a:r>
              <a:rPr lang="ja-JP" altLang="en-US" b="0" dirty="0"/>
              <a:t>１つ目は、消費税のように、みんなから同じ額の税金を集める方法。</a:t>
            </a:r>
            <a:endParaRPr lang="en-US" altLang="ja-JP" b="0" dirty="0"/>
          </a:p>
          <a:p>
            <a:pPr eaLnBrk="1" hangingPunct="1"/>
            <a:r>
              <a:rPr lang="en-US" altLang="ja-JP" b="0" dirty="0"/>
              <a:t>2</a:t>
            </a:r>
            <a:r>
              <a:rPr lang="ja-JP" altLang="en-US" b="0" dirty="0"/>
              <a:t>つ目は、固定資産税や自動車税のように、その物を持っている人から税金を集める方法。</a:t>
            </a:r>
            <a:endParaRPr lang="en-US" altLang="ja-JP" b="0" dirty="0"/>
          </a:p>
          <a:p>
            <a:pPr eaLnBrk="1" hangingPunct="1"/>
            <a:r>
              <a:rPr lang="en-US" altLang="ja-JP" b="0" dirty="0"/>
              <a:t>3</a:t>
            </a:r>
            <a:r>
              <a:rPr lang="ja-JP" altLang="en-US" b="0" dirty="0"/>
              <a:t>つ目は、法人税のように、みんなから同じ率の税金を集める方法。</a:t>
            </a:r>
            <a:endParaRPr lang="en-US" altLang="ja-JP" b="0" dirty="0"/>
          </a:p>
          <a:p>
            <a:pPr eaLnBrk="1" hangingPunct="1"/>
            <a:r>
              <a:rPr lang="en-US" altLang="ja-JP" b="0" dirty="0"/>
              <a:t>4</a:t>
            </a:r>
            <a:r>
              <a:rPr lang="ja-JP" altLang="en-US" b="0" dirty="0"/>
              <a:t>つ目は、所得税や相続税、贈与税のように、多く財産を持っている人には高い税率で、そうでない人には低い税率で</a:t>
            </a:r>
            <a:endParaRPr lang="en-US" altLang="ja-JP" b="0" dirty="0"/>
          </a:p>
          <a:p>
            <a:pPr eaLnBrk="1" hangingPunct="1"/>
            <a:r>
              <a:rPr lang="ja-JP" altLang="en-US" b="0" dirty="0"/>
              <a:t>税金を集める方法。</a:t>
            </a:r>
            <a:endParaRPr lang="en-US" altLang="ja-JP" b="0" dirty="0"/>
          </a:p>
          <a:p>
            <a:pPr eaLnBrk="1" hangingPunct="1"/>
            <a:endParaRPr lang="en-US" altLang="ja-JP" b="0" dirty="0"/>
          </a:p>
          <a:p>
            <a:pPr eaLnBrk="1" hangingPunct="1"/>
            <a:r>
              <a:rPr lang="ja-JP" altLang="en-US" b="0" dirty="0"/>
              <a:t>日本では、複数の集め方の税金を組み合わせて、いろいろな角度から税金を見ることによって、公平な世の中を目指しているのです。</a:t>
            </a:r>
            <a:endParaRPr lang="en-US" altLang="ja-JP" b="0" dirty="0"/>
          </a:p>
        </p:txBody>
      </p:sp>
      <p:sp>
        <p:nvSpPr>
          <p:cNvPr id="4" name="スライド番号プレースホルダー 3"/>
          <p:cNvSpPr>
            <a:spLocks noGrp="1"/>
          </p:cNvSpPr>
          <p:nvPr>
            <p:ph type="sldNum" sz="quarter" idx="5"/>
          </p:nvPr>
        </p:nvSpPr>
        <p:spPr/>
        <p:txBody>
          <a:bodyPr/>
          <a:lstStyle/>
          <a:p>
            <a:pPr defTabSz="914543">
              <a:defRPr/>
            </a:pPr>
            <a:fld id="{F8167E46-508C-4F62-8925-0B78E27219D7}" type="slidenum">
              <a:rPr lang="en-US" altLang="ja-JP" sz="1200">
                <a:solidFill>
                  <a:srgbClr val="000000"/>
                </a:solidFill>
                <a:latin typeface="Arial" charset="0"/>
              </a:rPr>
              <a:pPr defTabSz="914543">
                <a:defRPr/>
              </a:pPr>
              <a:t>9</a:t>
            </a:fld>
            <a:endParaRPr lang="en-US" altLang="ja-JP" sz="1200">
              <a:solidFill>
                <a:srgbClr val="000000"/>
              </a:solidFill>
              <a:latin typeface="Arial" charset="0"/>
            </a:endParaRPr>
          </a:p>
        </p:txBody>
      </p:sp>
    </p:spTree>
    <p:extLst>
      <p:ext uri="{BB962C8B-B14F-4D97-AF65-F5344CB8AC3E}">
        <p14:creationId xmlns:p14="http://schemas.microsoft.com/office/powerpoint/2010/main" val="3764972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54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タイトル スライド">
    <p:bg>
      <p:bgPr>
        <a:solidFill>
          <a:srgbClr val="CBF3C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70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9_白紙">
    <p:bg>
      <p:bgPr>
        <a:solidFill>
          <a:srgbClr val="CBF3C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307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9144000" cy="1080000"/>
          </a:xfrm>
          <a:solidFill>
            <a:srgbClr val="CBF3CB"/>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571429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4_白紙">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79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9144000" cy="1080000"/>
          </a:xfrm>
          <a:solidFill>
            <a:schemeClr val="accent5">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010289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5_白紙">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469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9144000" cy="1080000"/>
          </a:xfrm>
          <a:solidFill>
            <a:schemeClr val="accent6">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644432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7_白紙">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395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9144000" cy="1080000"/>
          </a:xfrm>
          <a:solidFill>
            <a:schemeClr val="accent2">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253102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9_白紙">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1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9144000" cy="1080000"/>
          </a:xfrm>
          <a:solidFill>
            <a:schemeClr val="accent1">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23101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白紙">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4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9144000" cy="1080000"/>
          </a:xfrm>
          <a:solidFill>
            <a:schemeClr val="accent5">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411312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5_白紙">
    <p:bg>
      <p:bgPr>
        <a:solidFill>
          <a:schemeClr val="accent6">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264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9144000" cy="1080000"/>
          </a:xfrm>
          <a:solidFill>
            <a:schemeClr val="accent6">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58116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7_白紙">
    <p:bg>
      <p:bgPr>
        <a:solidFill>
          <a:schemeClr val="accent2">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07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白紙">
    <p:spTree>
      <p:nvGrpSpPr>
        <p:cNvPr id="1" name=""/>
        <p:cNvGrpSpPr/>
        <p:nvPr/>
      </p:nvGrpSpPr>
      <p:grpSpPr>
        <a:xfrm>
          <a:off x="0" y="0"/>
          <a:ext cx="0" cy="0"/>
          <a:chOff x="0" y="0"/>
          <a:chExt cx="0" cy="0"/>
        </a:xfrm>
      </p:grpSpPr>
      <p:sp>
        <p:nvSpPr>
          <p:cNvPr id="6" name="テキスト プレースホルダー 20">
            <a:extLst>
              <a:ext uri="{FF2B5EF4-FFF2-40B4-BE49-F238E27FC236}">
                <a16:creationId xmlns:a16="http://schemas.microsoft.com/office/drawing/2014/main" id="{7DDAADEF-21D6-45D6-997C-286FB5A3D14E}"/>
              </a:ext>
            </a:extLst>
          </p:cNvPr>
          <p:cNvSpPr>
            <a:spLocks noGrp="1"/>
          </p:cNvSpPr>
          <p:nvPr>
            <p:ph type="body" sz="quarter" idx="13"/>
          </p:nvPr>
        </p:nvSpPr>
        <p:spPr>
          <a:xfrm>
            <a:off x="0" y="0"/>
            <a:ext cx="9144000" cy="1080000"/>
          </a:xfrm>
          <a:solidFill>
            <a:schemeClr val="accent2">
              <a:lumMod val="20000"/>
              <a:lumOff val="80000"/>
            </a:schemeClr>
          </a:solidFill>
          <a:effectLst>
            <a:outerShdw blurRad="88900" dist="38100" dir="5400000" algn="t" rotWithShape="0">
              <a:prstClr val="black">
                <a:alpha val="23000"/>
              </a:prstClr>
            </a:outerShdw>
          </a:effectLst>
        </p:spPr>
        <p:txBody>
          <a:bodyPr lIns="0" tIns="72000" rIns="0" bIns="0" anchor="ctr">
            <a:noAutofit/>
          </a:bodyPr>
          <a:lstStyle>
            <a:lvl1pPr marL="0" indent="0" algn="ctr" fontAlgn="ctr">
              <a:lnSpc>
                <a:spcPct val="100000"/>
              </a:lnSpc>
              <a:spcBef>
                <a:spcPts val="0"/>
              </a:spcBef>
              <a:buNone/>
              <a:defRPr sz="4400" baseline="0">
                <a:solidFill>
                  <a:schemeClr val="tx1"/>
                </a:solidFill>
                <a:latin typeface="+mn-ea"/>
                <a:ea typeface="+mn-ea"/>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92199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aseline="0">
                <a:solidFill>
                  <a:schemeClr val="tx1">
                    <a:tint val="75000"/>
                  </a:schemeClr>
                </a:solidFill>
                <a:latin typeface="Calibri" panose="020F0502020204030204" pitchFamily="34" charset="0"/>
                <a:ea typeface="游ゴシック" panose="020B0400000000000000" pitchFamily="50" charset="-128"/>
              </a:defRPr>
            </a:lvl1pPr>
          </a:lstStyle>
          <a:p>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aseline="0">
                <a:solidFill>
                  <a:schemeClr val="tx1">
                    <a:tint val="75000"/>
                  </a:schemeClr>
                </a:solidFill>
                <a:latin typeface="Calibri" panose="020F0502020204030204" pitchFamily="34" charset="0"/>
                <a:ea typeface="游ゴシック" panose="020B0400000000000000" pitchFamily="50" charset="-128"/>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aseline="0">
                <a:solidFill>
                  <a:schemeClr val="tx1">
                    <a:tint val="75000"/>
                  </a:schemeClr>
                </a:solidFill>
                <a:latin typeface="Calibri" panose="020F0502020204030204" pitchFamily="34" charset="0"/>
                <a:ea typeface="游ゴシック" panose="020B0400000000000000" pitchFamily="50" charset="-128"/>
              </a:defRPr>
            </a:lvl1p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061167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kumimoji="1" sz="4400" kern="1200" baseline="0">
          <a:solidFill>
            <a:schemeClr val="tx1"/>
          </a:solidFill>
          <a:latin typeface="Calibri" panose="020F0502020204030204" pitchFamily="34" charset="0"/>
          <a:ea typeface="游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Calibri" panose="020F0502020204030204" pitchFamily="34" charset="0"/>
          <a:ea typeface="游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solidFill>
          <a:latin typeface="Calibri" panose="020F0502020204030204" pitchFamily="34" charset="0"/>
          <a:ea typeface="游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baseline="0">
          <a:solidFill>
            <a:schemeClr val="tx1"/>
          </a:solidFill>
          <a:latin typeface="Calibri" panose="020F0502020204030204" pitchFamily="34" charset="0"/>
          <a:ea typeface="游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Calibri" panose="020F0502020204030204" pitchFamily="34" charset="0"/>
          <a:ea typeface="游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Calibri" panose="020F0502020204030204" pitchFamily="34" charset="0"/>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aseline="0">
                <a:solidFill>
                  <a:schemeClr val="tx1">
                    <a:tint val="75000"/>
                  </a:schemeClr>
                </a:solidFill>
                <a:latin typeface="Calibri" panose="020F0502020204030204" pitchFamily="34" charset="0"/>
                <a:ea typeface="游ゴシック" panose="020B0400000000000000" pitchFamily="50" charset="-128"/>
              </a:defRPr>
            </a:lvl1pPr>
          </a:lstStyle>
          <a:p>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aseline="0">
                <a:solidFill>
                  <a:schemeClr val="tx1">
                    <a:tint val="75000"/>
                  </a:schemeClr>
                </a:solidFill>
                <a:latin typeface="Calibri" panose="020F0502020204030204" pitchFamily="34" charset="0"/>
                <a:ea typeface="游ゴシック" panose="020B0400000000000000" pitchFamily="50" charset="-128"/>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aseline="0">
                <a:solidFill>
                  <a:schemeClr val="tx1">
                    <a:tint val="75000"/>
                  </a:schemeClr>
                </a:solidFill>
                <a:latin typeface="Calibri" panose="020F0502020204030204" pitchFamily="34" charset="0"/>
                <a:ea typeface="游ゴシック" panose="020B0400000000000000" pitchFamily="50" charset="-128"/>
              </a:defRPr>
            </a:lvl1pPr>
          </a:lstStyle>
          <a:p>
            <a:fld id="{2165AD88-6657-4549-BD06-F269FEB79561}" type="slidenum">
              <a:rPr lang="ja-JP" altLang="en-US" smtClean="0"/>
              <a:pPr/>
              <a:t>‹#›</a:t>
            </a:fld>
            <a:endParaRPr lang="ja-JP" altLang="en-US" dirty="0"/>
          </a:p>
        </p:txBody>
      </p:sp>
    </p:spTree>
    <p:extLst>
      <p:ext uri="{BB962C8B-B14F-4D97-AF65-F5344CB8AC3E}">
        <p14:creationId xmlns:p14="http://schemas.microsoft.com/office/powerpoint/2010/main" val="154138494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00" rtl="0" eaLnBrk="1" latinLnBrk="0" hangingPunct="1">
        <a:lnSpc>
          <a:spcPct val="90000"/>
        </a:lnSpc>
        <a:spcBef>
          <a:spcPct val="0"/>
        </a:spcBef>
        <a:buNone/>
        <a:defRPr kumimoji="1" sz="4400" kern="1200" baseline="0">
          <a:solidFill>
            <a:schemeClr val="tx1"/>
          </a:solidFill>
          <a:latin typeface="Calibri" panose="020F0502020204030204" pitchFamily="34" charset="0"/>
          <a:ea typeface="游ゴシック" panose="020B04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baseline="0">
          <a:solidFill>
            <a:schemeClr val="tx1"/>
          </a:solidFill>
          <a:latin typeface="Calibri" panose="020F0502020204030204" pitchFamily="34" charset="0"/>
          <a:ea typeface="游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solidFill>
          <a:latin typeface="Calibri" panose="020F0502020204030204" pitchFamily="34" charset="0"/>
          <a:ea typeface="游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baseline="0">
          <a:solidFill>
            <a:schemeClr val="tx1"/>
          </a:solidFill>
          <a:latin typeface="Calibri" panose="020F0502020204030204" pitchFamily="34" charset="0"/>
          <a:ea typeface="游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Calibri" panose="020F0502020204030204" pitchFamily="34" charset="0"/>
          <a:ea typeface="游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baseline="0">
          <a:solidFill>
            <a:schemeClr val="tx1"/>
          </a:solidFill>
          <a:latin typeface="Calibri" panose="020F0502020204030204" pitchFamily="34" charset="0"/>
          <a:ea typeface="游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8E32C6D-F277-4864-9A00-3BF5ACE13F38}"/>
              </a:ext>
            </a:extLst>
          </p:cNvPr>
          <p:cNvSpPr txBox="1"/>
          <p:nvPr/>
        </p:nvSpPr>
        <p:spPr>
          <a:xfrm>
            <a:off x="0" y="1413136"/>
            <a:ext cx="9143999" cy="3240000"/>
          </a:xfrm>
          <a:prstGeom prst="rect">
            <a:avLst/>
          </a:prstGeom>
          <a:solidFill>
            <a:schemeClr val="bg1"/>
          </a:solidFill>
          <a:effectLst>
            <a:outerShdw blurRad="88900" dist="38100" dir="5400000" algn="t" rotWithShape="0">
              <a:prstClr val="black">
                <a:alpha val="40000"/>
              </a:prstClr>
            </a:outerShdw>
          </a:effectLst>
        </p:spPr>
        <p:txBody>
          <a:bodyPr wrap="square" lIns="0" tIns="108000" rIns="0" bIns="36000" rtlCol="0" anchor="ctr">
            <a:noAutofit/>
          </a:bodyPr>
          <a:lstStyle/>
          <a:p>
            <a:pPr marL="0" marR="0" lvl="0" indent="0" algn="ctr" defTabSz="457200" rtl="0" eaLnBrk="1" fontAlgn="b" latinLnBrk="0" hangingPunct="1">
              <a:lnSpc>
                <a:spcPct val="100000"/>
              </a:lnSpc>
              <a:spcBef>
                <a:spcPts val="0"/>
              </a:spcBef>
              <a:spcAft>
                <a:spcPts val="1800"/>
              </a:spcAft>
              <a:buClrTx/>
              <a:buSzTx/>
              <a:buFontTx/>
              <a:buNone/>
              <a:tabLst/>
              <a:defRPr/>
            </a:pPr>
            <a:endParaRPr kumimoji="1" lang="ja-JP" altLang="en-US" sz="6600" b="0" i="0" u="none" strike="noStrike" kern="1200" cap="none" spc="-700" normalizeH="0" baseline="0" noProof="0" dirty="0">
              <a:ln>
                <a:noFill/>
              </a:ln>
              <a:solidFill>
                <a:srgbClr val="4472C4">
                  <a:lumMod val="50000"/>
                </a:srgbClr>
              </a:solidFill>
              <a:effectLst/>
              <a:uLnTx/>
              <a:uFillTx/>
              <a:latin typeface="游ゴシック Medium" panose="020B0500000000000000" pitchFamily="50" charset="-128"/>
              <a:ea typeface="游ゴシック Medium" panose="020B0500000000000000" pitchFamily="50" charset="-128"/>
              <a:cs typeface="+mn-cs"/>
            </a:endParaRPr>
          </a:p>
        </p:txBody>
      </p:sp>
      <p:grpSp>
        <p:nvGrpSpPr>
          <p:cNvPr id="11" name="グループ化 10">
            <a:extLst>
              <a:ext uri="{FF2B5EF4-FFF2-40B4-BE49-F238E27FC236}">
                <a16:creationId xmlns:a16="http://schemas.microsoft.com/office/drawing/2014/main" id="{168C0AFA-1E79-4BFB-8863-6F37A604CA4F}"/>
              </a:ext>
            </a:extLst>
          </p:cNvPr>
          <p:cNvGrpSpPr/>
          <p:nvPr/>
        </p:nvGrpSpPr>
        <p:grpSpPr>
          <a:xfrm>
            <a:off x="2462336" y="5825040"/>
            <a:ext cx="4219329" cy="612000"/>
            <a:chOff x="2152671" y="5973940"/>
            <a:chExt cx="4219329" cy="612000"/>
          </a:xfrm>
        </p:grpSpPr>
        <p:sp>
          <p:nvSpPr>
            <p:cNvPr id="12" name="テキスト ボックス 11">
              <a:extLst>
                <a:ext uri="{FF2B5EF4-FFF2-40B4-BE49-F238E27FC236}">
                  <a16:creationId xmlns:a16="http://schemas.microsoft.com/office/drawing/2014/main" id="{05A6A2DB-65C4-410A-B11C-FFFE08DFA2C4}"/>
                </a:ext>
              </a:extLst>
            </p:cNvPr>
            <p:cNvSpPr txBox="1"/>
            <p:nvPr/>
          </p:nvSpPr>
          <p:spPr>
            <a:xfrm>
              <a:off x="2772000" y="5973940"/>
              <a:ext cx="3600000" cy="612000"/>
            </a:xfrm>
            <a:prstGeom prst="rect">
              <a:avLst/>
            </a:prstGeom>
            <a:noFill/>
            <a:ln w="6350" cap="sq">
              <a:noFill/>
              <a:miter lim="800000"/>
            </a:ln>
          </p:spPr>
          <p:txBody>
            <a:bodyPr wrap="square" rtlCol="0" anchor="ctr">
              <a:noAutofit/>
            </a:bodyPr>
            <a:lstStyle/>
            <a:p>
              <a:pPr marL="0" marR="0" lvl="0" indent="0" algn="ctr" defTabSz="457200" rtl="0" eaLnBrk="1" fontAlgn="ctr" latinLnBrk="0" hangingPunct="1">
                <a:lnSpc>
                  <a:spcPct val="100000"/>
                </a:lnSpc>
                <a:spcBef>
                  <a:spcPts val="0"/>
                </a:spcBef>
                <a:spcAft>
                  <a:spcPts val="0"/>
                </a:spcAft>
                <a:buClrTx/>
                <a:buSzPct val="70000"/>
                <a:buFont typeface="Wingdings" pitchFamily="2" charset="2"/>
                <a:buNone/>
                <a:tabLst/>
                <a:defRPr/>
              </a:pPr>
              <a:r>
                <a:rPr kumimoji="1" lang="ja-JP" altLang="en-US" sz="40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近畿税理士会</a:t>
              </a:r>
              <a:endParaRPr kumimoji="1" lang="en-US" altLang="ja-JP" sz="40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pic>
          <p:nvPicPr>
            <p:cNvPr id="13" name="Picture 2" descr="C:\Users\shimomae\Desktop\税理士バッジ.gif">
              <a:extLst>
                <a:ext uri="{FF2B5EF4-FFF2-40B4-BE49-F238E27FC236}">
                  <a16:creationId xmlns:a16="http://schemas.microsoft.com/office/drawing/2014/main" id="{F2C9B038-570D-4537-8459-028FD6ECF6A8}"/>
                </a:ext>
              </a:extLst>
            </p:cNvPr>
            <p:cNvPicPr>
              <a:picLocks noChangeAspect="1" noChangeArrowheads="1"/>
            </p:cNvPicPr>
            <p:nvPr/>
          </p:nvPicPr>
          <p:blipFill>
            <a:blip r:embed="rId3" cstate="print"/>
            <a:srcRect/>
            <a:stretch>
              <a:fillRect/>
            </a:stretch>
          </p:blipFill>
          <p:spPr bwMode="auto">
            <a:xfrm>
              <a:off x="2152671" y="5973940"/>
              <a:ext cx="619329" cy="612000"/>
            </a:xfrm>
            <a:prstGeom prst="rect">
              <a:avLst/>
            </a:prstGeom>
            <a:noFill/>
            <a:ln w="9525">
              <a:noFill/>
              <a:miter lim="800000"/>
              <a:headEnd/>
              <a:tailEnd/>
            </a:ln>
            <a:effectLst>
              <a:outerShdw blurRad="50800" dist="38100" dir="5400000" algn="t" rotWithShape="0">
                <a:prstClr val="black">
                  <a:alpha val="40000"/>
                </a:prstClr>
              </a:outerShdw>
            </a:effectLst>
          </p:spPr>
        </p:pic>
      </p:grpSp>
      <p:sp>
        <p:nvSpPr>
          <p:cNvPr id="2" name="楕円 1">
            <a:extLst>
              <a:ext uri="{FF2B5EF4-FFF2-40B4-BE49-F238E27FC236}">
                <a16:creationId xmlns:a16="http://schemas.microsoft.com/office/drawing/2014/main" id="{5D5C1BAA-105A-43A1-A4ED-7A3D0B10782F}"/>
              </a:ext>
            </a:extLst>
          </p:cNvPr>
          <p:cNvSpPr>
            <a:spLocks/>
          </p:cNvSpPr>
          <p:nvPr/>
        </p:nvSpPr>
        <p:spPr>
          <a:xfrm>
            <a:off x="3212066" y="1729960"/>
            <a:ext cx="1404000" cy="1332000"/>
          </a:xfrm>
          <a:prstGeom prst="ellipse">
            <a:avLst/>
          </a:prstGeom>
          <a:solidFill>
            <a:srgbClr val="98E8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楕円 6">
            <a:extLst>
              <a:ext uri="{FF2B5EF4-FFF2-40B4-BE49-F238E27FC236}">
                <a16:creationId xmlns:a16="http://schemas.microsoft.com/office/drawing/2014/main" id="{03165300-76E7-49A9-B29C-B077C86D0384}"/>
              </a:ext>
            </a:extLst>
          </p:cNvPr>
          <p:cNvSpPr>
            <a:spLocks/>
          </p:cNvSpPr>
          <p:nvPr/>
        </p:nvSpPr>
        <p:spPr>
          <a:xfrm>
            <a:off x="4608575" y="1729960"/>
            <a:ext cx="1404000" cy="1332000"/>
          </a:xfrm>
          <a:prstGeom prst="ellipse">
            <a:avLst/>
          </a:prstGeom>
          <a:solidFill>
            <a:srgbClr val="98E8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BA3F3834-E940-4F9B-BE2D-07FC50F3267A}"/>
              </a:ext>
            </a:extLst>
          </p:cNvPr>
          <p:cNvSpPr txBox="1"/>
          <p:nvPr/>
        </p:nvSpPr>
        <p:spPr>
          <a:xfrm>
            <a:off x="0" y="1413136"/>
            <a:ext cx="9143999" cy="3240000"/>
          </a:xfrm>
          <a:prstGeom prst="rect">
            <a:avLst/>
          </a:prstGeom>
          <a:noFill/>
        </p:spPr>
        <p:txBody>
          <a:bodyPr wrap="square" lIns="0" tIns="108000" rIns="0" bIns="36000" rtlCol="0" anchor="ctr">
            <a:noAutofit/>
          </a:bodyPr>
          <a:lstStyle/>
          <a:p>
            <a:pPr marL="0" marR="0" lvl="0" indent="0" algn="ctr" defTabSz="457200" rtl="0" eaLnBrk="1" fontAlgn="b" latinLnBrk="0" hangingPunct="1">
              <a:lnSpc>
                <a:spcPct val="100000"/>
              </a:lnSpc>
              <a:spcBef>
                <a:spcPts val="0"/>
              </a:spcBef>
              <a:spcAft>
                <a:spcPts val="1800"/>
              </a:spcAft>
              <a:buClrTx/>
              <a:buSzTx/>
              <a:buFontTx/>
              <a:buNone/>
              <a:tabLst/>
              <a:defRPr/>
            </a:pPr>
            <a:r>
              <a:rPr kumimoji="1" lang="ja-JP" altLang="en-US" sz="5400" b="0" i="0" u="none" strike="noStrike" kern="1200" cap="none" spc="-700" normalizeH="0" baseline="0" noProof="0" dirty="0">
                <a:ln>
                  <a:noFill/>
                </a:ln>
                <a:effectLst/>
                <a:uLnTx/>
                <a:uFillTx/>
                <a:latin typeface="游ゴシック Medium" panose="020B0500000000000000" pitchFamily="50" charset="-128"/>
                <a:ea typeface="游ゴシック Medium" panose="020B0500000000000000" pitchFamily="50" charset="-128"/>
                <a:cs typeface="+mn-cs"/>
              </a:rPr>
              <a:t>きょう</a:t>
            </a:r>
            <a:r>
              <a:rPr kumimoji="1" lang="ja-JP" altLang="en-US" sz="54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cs typeface="+mn-cs"/>
              </a:rPr>
              <a:t>は</a:t>
            </a:r>
            <a:r>
              <a:rPr kumimoji="1" lang="ja-JP" altLang="en-US" sz="5400" b="0" i="0" u="none" strike="noStrike" kern="1200" cap="none" spc="-700" normalizeH="0" baseline="0" noProof="0" dirty="0">
                <a:ln>
                  <a:noFill/>
                </a:ln>
                <a:effectLst/>
                <a:uLnTx/>
                <a:uFillTx/>
                <a:latin typeface="游ゴシック Medium" panose="020B0500000000000000" pitchFamily="50" charset="-128"/>
                <a:ea typeface="游ゴシック Medium" panose="020B0500000000000000" pitchFamily="50" charset="-128"/>
                <a:cs typeface="+mn-cs"/>
              </a:rPr>
              <a:t> </a:t>
            </a:r>
            <a:r>
              <a:rPr kumimoji="1" lang="ja-JP" altLang="en-US" sz="96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cs typeface="+mn-cs"/>
              </a:rPr>
              <a:t>税</a:t>
            </a:r>
            <a:r>
              <a:rPr kumimoji="1" lang="ja-JP" altLang="en-US" sz="54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cs typeface="+mn-cs"/>
              </a:rPr>
              <a:t> </a:t>
            </a:r>
            <a:r>
              <a:rPr kumimoji="1" lang="ja-JP" altLang="en-US" sz="96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cs typeface="+mn-cs"/>
              </a:rPr>
              <a:t>金</a:t>
            </a:r>
            <a:r>
              <a:rPr kumimoji="1" lang="ja-JP" altLang="en-US" sz="5400" b="0" i="0" u="none" strike="noStrike" kern="1200" cap="none" spc="-700" normalizeH="0" baseline="0" noProof="0" dirty="0">
                <a:ln>
                  <a:noFill/>
                </a:ln>
                <a:effectLst/>
                <a:uLnTx/>
                <a:uFillTx/>
                <a:latin typeface="游ゴシック Medium" panose="020B0500000000000000" pitchFamily="50" charset="-128"/>
                <a:ea typeface="游ゴシック Medium" panose="020B0500000000000000" pitchFamily="50" charset="-128"/>
                <a:cs typeface="+mn-cs"/>
              </a:rPr>
              <a:t> について</a:t>
            </a:r>
            <a:endParaRPr kumimoji="1" lang="en-US" altLang="ja-JP" sz="5400" b="0" i="0" u="none" strike="noStrike" kern="1200" cap="none" spc="-700" normalizeH="0" baseline="0" noProof="0" dirty="0">
              <a:ln>
                <a:noFill/>
              </a:ln>
              <a:effectLst/>
              <a:uLnTx/>
              <a:uFillTx/>
              <a:latin typeface="游ゴシック Medium" panose="020B0500000000000000" pitchFamily="50" charset="-128"/>
              <a:ea typeface="游ゴシック Medium" panose="020B0500000000000000" pitchFamily="50" charset="-128"/>
              <a:cs typeface="+mn-cs"/>
            </a:endParaRPr>
          </a:p>
          <a:p>
            <a:pPr marL="0" marR="0" lvl="0" indent="0" algn="ctr" defTabSz="457200" rtl="0" eaLnBrk="1" fontAlgn="b" latinLnBrk="0" hangingPunct="1">
              <a:lnSpc>
                <a:spcPct val="100000"/>
              </a:lnSpc>
              <a:spcBef>
                <a:spcPts val="0"/>
              </a:spcBef>
              <a:spcAft>
                <a:spcPts val="1800"/>
              </a:spcAft>
              <a:buClrTx/>
              <a:buSzTx/>
              <a:buFontTx/>
              <a:buNone/>
              <a:tabLst/>
              <a:defRPr/>
            </a:pPr>
            <a:r>
              <a:rPr kumimoji="1" lang="ja-JP" altLang="en-US" sz="6600" b="0" i="0" u="none" strike="noStrike" kern="1200" cap="none" spc="-700" normalizeH="0" baseline="0" noProof="0" dirty="0">
                <a:ln>
                  <a:noFill/>
                </a:ln>
                <a:effectLst/>
                <a:uLnTx/>
                <a:uFillTx/>
                <a:latin typeface="游ゴシック Medium" panose="020B0500000000000000" pitchFamily="50" charset="-128"/>
                <a:ea typeface="游ゴシック Medium" panose="020B0500000000000000" pitchFamily="50" charset="-128"/>
                <a:cs typeface="+mn-cs"/>
              </a:rPr>
              <a:t>　考えてみよう！</a:t>
            </a:r>
          </a:p>
        </p:txBody>
      </p:sp>
      <p:sp>
        <p:nvSpPr>
          <p:cNvPr id="3" name="テキスト ボックス 2">
            <a:extLst>
              <a:ext uri="{FF2B5EF4-FFF2-40B4-BE49-F238E27FC236}">
                <a16:creationId xmlns:a16="http://schemas.microsoft.com/office/drawing/2014/main" id="{98C3CF70-34BC-49EA-8B67-C70D33C11EA5}"/>
              </a:ext>
            </a:extLst>
          </p:cNvPr>
          <p:cNvSpPr txBox="1"/>
          <p:nvPr/>
        </p:nvSpPr>
        <p:spPr>
          <a:xfrm>
            <a:off x="7344000" y="0"/>
            <a:ext cx="1800000" cy="360000"/>
          </a:xfrm>
          <a:prstGeom prst="rect">
            <a:avLst/>
          </a:prstGeom>
          <a:noFill/>
        </p:spPr>
        <p:txBody>
          <a:bodyPr wrap="square" rtlCol="0" anchor="ctr">
            <a:noAutofit/>
          </a:bodyPr>
          <a:lstStyle/>
          <a:p>
            <a:pPr algn="r"/>
            <a:r>
              <a:rPr lang="ja-JP" altLang="en-US" sz="1800" dirty="0">
                <a:latin typeface="ＭＳ Ｐゴシック" panose="020B0600070205080204" pitchFamily="50" charset="-128"/>
                <a:ea typeface="ＭＳ Ｐゴシック" panose="020B0600070205080204" pitchFamily="50" charset="-128"/>
              </a:rPr>
              <a:t>中学生用</a:t>
            </a:r>
            <a:r>
              <a:rPr lang="en-US" altLang="ja-JP" sz="1800">
                <a:latin typeface="ＭＳ Ｐゴシック" panose="020B0600070205080204" pitchFamily="50" charset="-128"/>
                <a:ea typeface="ＭＳ Ｐゴシック" panose="020B0600070205080204" pitchFamily="50" charset="-128"/>
              </a:rPr>
              <a:t>Ⅰ</a:t>
            </a:r>
            <a:endParaRPr kumimoji="1" lang="ja-JP" altLang="en-US" sz="18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63689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24A9FC2-2500-47B6-A86A-99B594869333}"/>
              </a:ext>
            </a:extLst>
          </p:cNvPr>
          <p:cNvSpPr/>
          <p:nvPr/>
        </p:nvSpPr>
        <p:spPr>
          <a:xfrm>
            <a:off x="484632" y="546745"/>
            <a:ext cx="8174736" cy="5764510"/>
          </a:xfrm>
          <a:prstGeom prst="rect">
            <a:avLst/>
          </a:prstGeom>
          <a:solidFill>
            <a:schemeClr val="bg1"/>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4" name="グループ化 3">
            <a:extLst>
              <a:ext uri="{FF2B5EF4-FFF2-40B4-BE49-F238E27FC236}">
                <a16:creationId xmlns:a16="http://schemas.microsoft.com/office/drawing/2014/main" id="{37A1A5F7-128A-4192-AF4F-0C754F23B34A}"/>
              </a:ext>
            </a:extLst>
          </p:cNvPr>
          <p:cNvGrpSpPr/>
          <p:nvPr/>
        </p:nvGrpSpPr>
        <p:grpSpPr>
          <a:xfrm>
            <a:off x="522000" y="980728"/>
            <a:ext cx="8100000" cy="3816424"/>
            <a:chOff x="522000" y="980728"/>
            <a:chExt cx="8100000" cy="3816424"/>
          </a:xfrm>
        </p:grpSpPr>
        <p:grpSp>
          <p:nvGrpSpPr>
            <p:cNvPr id="2" name="グループ化 1">
              <a:extLst>
                <a:ext uri="{FF2B5EF4-FFF2-40B4-BE49-F238E27FC236}">
                  <a16:creationId xmlns:a16="http://schemas.microsoft.com/office/drawing/2014/main" id="{602C2D37-6A82-4887-89A0-FAD9B3DFFB09}"/>
                </a:ext>
              </a:extLst>
            </p:cNvPr>
            <p:cNvGrpSpPr/>
            <p:nvPr/>
          </p:nvGrpSpPr>
          <p:grpSpPr>
            <a:xfrm>
              <a:off x="3672000" y="980728"/>
              <a:ext cx="1800000" cy="1332000"/>
              <a:chOff x="3672000" y="980728"/>
              <a:chExt cx="1800000" cy="1332000"/>
            </a:xfrm>
          </p:grpSpPr>
          <p:sp>
            <p:nvSpPr>
              <p:cNvPr id="10" name="楕円 9">
                <a:extLst>
                  <a:ext uri="{FF2B5EF4-FFF2-40B4-BE49-F238E27FC236}">
                    <a16:creationId xmlns:a16="http://schemas.microsoft.com/office/drawing/2014/main" id="{2431224C-8004-4CE0-A748-C40B2D630E05}"/>
                  </a:ext>
                </a:extLst>
              </p:cNvPr>
              <p:cNvSpPr/>
              <p:nvPr/>
            </p:nvSpPr>
            <p:spPr>
              <a:xfrm>
                <a:off x="3870000" y="980728"/>
                <a:ext cx="1404000" cy="1332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F11FFF9E-21E9-4048-9121-2D02FCA754BC}"/>
                  </a:ext>
                </a:extLst>
              </p:cNvPr>
              <p:cNvSpPr txBox="1"/>
              <p:nvPr/>
            </p:nvSpPr>
            <p:spPr>
              <a:xfrm>
                <a:off x="3672000" y="1063024"/>
                <a:ext cx="1800000" cy="1188000"/>
              </a:xfrm>
              <a:prstGeom prst="rect">
                <a:avLst/>
              </a:prstGeom>
              <a:noFill/>
              <a:ln w="3175">
                <a:noFill/>
              </a:ln>
            </p:spPr>
            <p:txBody>
              <a:bodyPr wrap="square" lIns="0" tIns="0" rIns="0" bIns="0" rtlCol="0" anchor="ctr">
                <a:no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9600" b="0" i="0" u="none" strike="noStrike" kern="1200" cap="none" spc="0" normalizeH="0" baseline="0" noProof="0" dirty="0">
                    <a:ln>
                      <a:noFill/>
                    </a:ln>
                    <a:solidFill>
                      <a:srgbClr val="4472C4">
                        <a:lumMod val="50000"/>
                      </a:srgbClr>
                    </a:solidFill>
                    <a:effectLst/>
                    <a:uLnTx/>
                    <a:uFillTx/>
                    <a:latin typeface="Calibri" panose="020F0502020204030204"/>
                    <a:ea typeface="游ゴシック" panose="020B0400000000000000" pitchFamily="50" charset="-128"/>
                    <a:cs typeface="+mn-cs"/>
                  </a:rPr>
                  <a:t>２</a:t>
                </a:r>
              </a:p>
            </p:txBody>
          </p:sp>
        </p:grpSp>
        <p:sp>
          <p:nvSpPr>
            <p:cNvPr id="12" name="テキスト ボックス 11">
              <a:extLst>
                <a:ext uri="{FF2B5EF4-FFF2-40B4-BE49-F238E27FC236}">
                  <a16:creationId xmlns:a16="http://schemas.microsoft.com/office/drawing/2014/main" id="{19A32201-FBBF-4543-842B-E937A3F338C1}"/>
                </a:ext>
              </a:extLst>
            </p:cNvPr>
            <p:cNvSpPr txBox="1"/>
            <p:nvPr/>
          </p:nvSpPr>
          <p:spPr>
            <a:xfrm>
              <a:off x="522000" y="2745152"/>
              <a:ext cx="8100000" cy="2052000"/>
            </a:xfrm>
            <a:prstGeom prst="rect">
              <a:avLst/>
            </a:prstGeom>
            <a:noFill/>
            <a:ln w="3175">
              <a:noFill/>
            </a:ln>
          </p:spPr>
          <p:txBody>
            <a:bodyPr wrap="square" tIns="0" bIns="0" rtlCol="0" anchor="ctr">
              <a:noAutofit/>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srgbClr val="4472C4">
                      <a:lumMod val="50000"/>
                    </a:srgbClr>
                  </a:solidFill>
                  <a:effectLst/>
                  <a:uLnTx/>
                  <a:uFillTx/>
                  <a:latin typeface="游ゴシック" panose="020B0400000000000000" pitchFamily="50" charset="-128"/>
                  <a:ea typeface="游ゴシック" panose="020B0400000000000000" pitchFamily="50" charset="-128"/>
                  <a:cs typeface="+mn-cs"/>
                </a:rPr>
                <a:t>税金</a:t>
              </a:r>
              <a:r>
                <a:rPr kumimoji="1" lang="ja-JP" altLang="en-US" sz="5400" b="0" i="0" u="none" strike="noStrike" kern="1200" cap="none" spc="0" normalizeH="0" baseline="0" noProof="0" dirty="0">
                  <a:ln>
                    <a:noFill/>
                  </a:ln>
                  <a:solidFill>
                    <a:srgbClr val="4472C4">
                      <a:lumMod val="50000"/>
                    </a:srgbClr>
                  </a:solidFill>
                  <a:effectLst/>
                  <a:uLnTx/>
                  <a:uFillTx/>
                  <a:latin typeface="游ゴシック" panose="020B0400000000000000" pitchFamily="50" charset="-128"/>
                  <a:ea typeface="游ゴシック" panose="020B0400000000000000" pitchFamily="50" charset="-128"/>
                  <a:cs typeface="+mn-cs"/>
                </a:rPr>
                <a:t>を</a:t>
              </a:r>
              <a:br>
                <a:rPr kumimoji="1" lang="ja-JP" altLang="en-US" sz="5400" b="0" i="0" u="none" strike="noStrike" kern="1200" cap="none" spc="0" normalizeH="0" baseline="0" noProof="0" dirty="0">
                  <a:ln>
                    <a:noFill/>
                  </a:ln>
                  <a:solidFill>
                    <a:srgbClr val="4472C4">
                      <a:lumMod val="50000"/>
                    </a:srgbClr>
                  </a:solidFill>
                  <a:effectLst/>
                  <a:uLnTx/>
                  <a:uFillTx/>
                  <a:latin typeface="游ゴシック" panose="020B0400000000000000" pitchFamily="50" charset="-128"/>
                  <a:ea typeface="游ゴシック" panose="020B0400000000000000" pitchFamily="50" charset="-128"/>
                  <a:cs typeface="+mn-cs"/>
                </a:rPr>
              </a:br>
              <a:r>
                <a:rPr kumimoji="1" lang="ja-JP" altLang="en-US" sz="5400" b="0" i="0" u="none" strike="noStrike" kern="1200" cap="none" spc="0" normalizeH="0" baseline="0" noProof="0" dirty="0">
                  <a:ln>
                    <a:noFill/>
                  </a:ln>
                  <a:solidFill>
                    <a:srgbClr val="4472C4">
                      <a:lumMod val="50000"/>
                    </a:srgbClr>
                  </a:solidFill>
                  <a:effectLst/>
                  <a:uLnTx/>
                  <a:uFillTx/>
                  <a:latin typeface="游ゴシック" panose="020B0400000000000000" pitchFamily="50" charset="-128"/>
                  <a:ea typeface="游ゴシック" panose="020B0400000000000000" pitchFamily="50" charset="-128"/>
                  <a:cs typeface="+mn-cs"/>
                </a:rPr>
                <a:t>体験しよう</a:t>
              </a:r>
            </a:p>
          </p:txBody>
        </p:sp>
      </p:grpSp>
      <p:pic>
        <p:nvPicPr>
          <p:cNvPr id="6" name="図 5">
            <a:extLst>
              <a:ext uri="{FF2B5EF4-FFF2-40B4-BE49-F238E27FC236}">
                <a16:creationId xmlns:a16="http://schemas.microsoft.com/office/drawing/2014/main" id="{0A92846C-BD10-461A-8063-A3F565084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102940"/>
            <a:ext cx="2375686" cy="2051999"/>
          </a:xfrm>
          <a:prstGeom prst="rect">
            <a:avLst/>
          </a:prstGeom>
        </p:spPr>
      </p:pic>
    </p:spTree>
    <p:extLst>
      <p:ext uri="{BB962C8B-B14F-4D97-AF65-F5344CB8AC3E}">
        <p14:creationId xmlns:p14="http://schemas.microsoft.com/office/powerpoint/2010/main" val="2873506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FF5E6562-AB52-484F-9A95-F99B50D79515}"/>
              </a:ext>
            </a:extLst>
          </p:cNvPr>
          <p:cNvSpPr>
            <a:spLocks noGrp="1"/>
          </p:cNvSpPr>
          <p:nvPr>
            <p:ph type="body" sz="quarter" idx="13"/>
          </p:nvPr>
        </p:nvSpPr>
        <p:spPr/>
        <p:txBody>
          <a:bodyPr/>
          <a:lstStyle/>
          <a:p>
            <a:r>
              <a:rPr lang="ja-JP" altLang="en-US" sz="3800" spc="-200" dirty="0"/>
              <a:t>このクラスを国として考えてみましょう</a:t>
            </a:r>
          </a:p>
        </p:txBody>
      </p:sp>
      <p:grpSp>
        <p:nvGrpSpPr>
          <p:cNvPr id="2" name="グループ化 1">
            <a:extLst>
              <a:ext uri="{FF2B5EF4-FFF2-40B4-BE49-F238E27FC236}">
                <a16:creationId xmlns:a16="http://schemas.microsoft.com/office/drawing/2014/main" id="{133E70A6-A1A4-4204-9BE9-AE09B0611ECB}"/>
              </a:ext>
            </a:extLst>
          </p:cNvPr>
          <p:cNvGrpSpPr/>
          <p:nvPr/>
        </p:nvGrpSpPr>
        <p:grpSpPr>
          <a:xfrm>
            <a:off x="0" y="2276992"/>
            <a:ext cx="8892000" cy="1080000"/>
            <a:chOff x="0" y="2276992"/>
            <a:chExt cx="8892000" cy="1080000"/>
          </a:xfrm>
        </p:grpSpPr>
        <p:sp>
          <p:nvSpPr>
            <p:cNvPr id="13" name="正方形/長方形 12">
              <a:extLst>
                <a:ext uri="{FF2B5EF4-FFF2-40B4-BE49-F238E27FC236}">
                  <a16:creationId xmlns:a16="http://schemas.microsoft.com/office/drawing/2014/main" id="{46F22C7C-A21B-400D-A1A5-50A5E8AD727C}"/>
                </a:ext>
              </a:extLst>
            </p:cNvPr>
            <p:cNvSpPr/>
            <p:nvPr/>
          </p:nvSpPr>
          <p:spPr>
            <a:xfrm flipV="1">
              <a:off x="3131841" y="2510386"/>
              <a:ext cx="3167359" cy="54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C69D0EF1-AF35-4F7A-93DF-5B8A95F48C16}"/>
                </a:ext>
              </a:extLst>
            </p:cNvPr>
            <p:cNvSpPr/>
            <p:nvPr/>
          </p:nvSpPr>
          <p:spPr>
            <a:xfrm>
              <a:off x="0" y="3050256"/>
              <a:ext cx="8136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7EE68BB5-C9FB-4553-9D86-5213F53CB23F}"/>
                </a:ext>
              </a:extLst>
            </p:cNvPr>
            <p:cNvSpPr txBox="1"/>
            <p:nvPr/>
          </p:nvSpPr>
          <p:spPr>
            <a:xfrm>
              <a:off x="252000" y="2276992"/>
              <a:ext cx="8640000" cy="1080000"/>
            </a:xfrm>
            <a:prstGeom prst="rect">
              <a:avLst/>
            </a:prstGeom>
            <a:noFill/>
            <a:ln w="3175">
              <a:noFill/>
            </a:ln>
          </p:spPr>
          <p:txBody>
            <a:bodyPr wrap="square" tIns="0" bIns="0" rtlCol="0" anchor="ctr">
              <a:noAutofit/>
            </a:bodyPr>
            <a:lstStyle/>
            <a:p>
              <a:pPr lvl="0" algn="ctr" defTabSz="457200" eaLnBrk="1" fontAlgn="auto" hangingPunct="1">
                <a:spcBef>
                  <a:spcPts val="0"/>
                </a:spcBef>
                <a:spcAft>
                  <a:spcPts val="0"/>
                </a:spcAft>
                <a:defRPr/>
              </a:pPr>
              <a:r>
                <a:rPr lang="ja-JP" altLang="en-US" sz="2400" dirty="0">
                  <a:solidFill>
                    <a:prstClr val="black"/>
                  </a:solidFill>
                  <a:latin typeface="游ゴシック" panose="020B0400000000000000" pitchFamily="50" charset="-128"/>
                  <a:ea typeface="游ゴシック" panose="020B0400000000000000" pitchFamily="50" charset="-128"/>
                </a:rPr>
                <a:t>まず、クラスを</a:t>
              </a:r>
              <a:r>
                <a:rPr lang="ja-JP" altLang="en-US" sz="3600" dirty="0">
                  <a:solidFill>
                    <a:prstClr val="black"/>
                  </a:solidFill>
                  <a:latin typeface="游ゴシック" panose="020B0400000000000000" pitchFamily="50" charset="-128"/>
                  <a:ea typeface="游ゴシック" panose="020B0400000000000000" pitchFamily="50" charset="-128"/>
                </a:rPr>
                <a:t>３つのグループ </a:t>
              </a:r>
              <a:r>
                <a:rPr lang="ja-JP" altLang="en-US" sz="2400" dirty="0">
                  <a:solidFill>
                    <a:prstClr val="black"/>
                  </a:solidFill>
                  <a:latin typeface="游ゴシック" panose="020B0400000000000000" pitchFamily="50" charset="-128"/>
                  <a:ea typeface="游ゴシック" panose="020B0400000000000000" pitchFamily="50" charset="-128"/>
                </a:rPr>
                <a:t>に分けます。</a:t>
              </a:r>
            </a:p>
          </p:txBody>
        </p:sp>
      </p:grpSp>
      <p:grpSp>
        <p:nvGrpSpPr>
          <p:cNvPr id="5" name="グループ化 4">
            <a:extLst>
              <a:ext uri="{FF2B5EF4-FFF2-40B4-BE49-F238E27FC236}">
                <a16:creationId xmlns:a16="http://schemas.microsoft.com/office/drawing/2014/main" id="{558D99A8-BF07-442C-B87F-D5ACE2C28096}"/>
              </a:ext>
            </a:extLst>
          </p:cNvPr>
          <p:cNvGrpSpPr/>
          <p:nvPr/>
        </p:nvGrpSpPr>
        <p:grpSpPr>
          <a:xfrm>
            <a:off x="0" y="3933176"/>
            <a:ext cx="8892000" cy="1080000"/>
            <a:chOff x="0" y="3933176"/>
            <a:chExt cx="8892000" cy="1080000"/>
          </a:xfrm>
        </p:grpSpPr>
        <p:sp>
          <p:nvSpPr>
            <p:cNvPr id="12" name="正方形/長方形 11">
              <a:extLst>
                <a:ext uri="{FF2B5EF4-FFF2-40B4-BE49-F238E27FC236}">
                  <a16:creationId xmlns:a16="http://schemas.microsoft.com/office/drawing/2014/main" id="{1ED0F58D-7F08-4C32-A757-C5F0B7679EDA}"/>
                </a:ext>
              </a:extLst>
            </p:cNvPr>
            <p:cNvSpPr/>
            <p:nvPr/>
          </p:nvSpPr>
          <p:spPr>
            <a:xfrm flipV="1">
              <a:off x="3923928" y="4160244"/>
              <a:ext cx="2232248" cy="5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D3F5269-611F-461D-A44F-A46FABB8C616}"/>
                </a:ext>
              </a:extLst>
            </p:cNvPr>
            <p:cNvSpPr/>
            <p:nvPr/>
          </p:nvSpPr>
          <p:spPr>
            <a:xfrm>
              <a:off x="0" y="4700752"/>
              <a:ext cx="8136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985EE1B-F466-426B-ACD2-13BCFC738A0D}"/>
                </a:ext>
              </a:extLst>
            </p:cNvPr>
            <p:cNvSpPr txBox="1"/>
            <p:nvPr/>
          </p:nvSpPr>
          <p:spPr>
            <a:xfrm>
              <a:off x="252000" y="3933176"/>
              <a:ext cx="8640000" cy="1080000"/>
            </a:xfrm>
            <a:prstGeom prst="rect">
              <a:avLst/>
            </a:prstGeom>
            <a:noFill/>
            <a:ln w="3175">
              <a:noFill/>
            </a:ln>
          </p:spPr>
          <p:txBody>
            <a:bodyPr wrap="square" tIns="0" rIns="0" bIns="0" rtlCol="0" anchor="ctr">
              <a:noAutofit/>
            </a:bodyPr>
            <a:lstStyle/>
            <a:p>
              <a:pPr lvl="0" algn="ctr" defTabSz="457200" eaLnBrk="1" fontAlgn="auto" hangingPunct="1">
                <a:lnSpc>
                  <a:spcPts val="3800"/>
                </a:lnSpc>
                <a:spcBef>
                  <a:spcPts val="0"/>
                </a:spcBef>
                <a:spcAft>
                  <a:spcPts val="0"/>
                </a:spcAft>
                <a:defRPr/>
              </a:pPr>
              <a:r>
                <a:rPr lang="ja-JP" altLang="en-US" sz="2400" spc="-100" dirty="0">
                  <a:solidFill>
                    <a:prstClr val="black"/>
                  </a:solidFill>
                  <a:latin typeface="游ゴシック" panose="020B0400000000000000" pitchFamily="50" charset="-128"/>
                  <a:ea typeface="游ゴシック" panose="020B0400000000000000" pitchFamily="50" charset="-128"/>
                </a:rPr>
                <a:t>次に、各グループから</a:t>
              </a:r>
              <a:r>
                <a:rPr lang="ja-JP" altLang="en-US" sz="3600" spc="-100" dirty="0">
                  <a:solidFill>
                    <a:prstClr val="black"/>
                  </a:solidFill>
                  <a:latin typeface="游ゴシック" panose="020B0400000000000000" pitchFamily="50" charset="-128"/>
                  <a:ea typeface="游ゴシック" panose="020B0400000000000000" pitchFamily="50" charset="-128"/>
                </a:rPr>
                <a:t> 代表を１人 </a:t>
              </a:r>
              <a:r>
                <a:rPr lang="ja-JP" altLang="en-US" sz="2400" spc="-100" dirty="0">
                  <a:solidFill>
                    <a:prstClr val="black"/>
                  </a:solidFill>
                  <a:latin typeface="游ゴシック" panose="020B0400000000000000" pitchFamily="50" charset="-128"/>
                  <a:ea typeface="游ゴシック" panose="020B0400000000000000" pitchFamily="50" charset="-128"/>
                </a:rPr>
                <a:t>選びましょう。</a:t>
              </a:r>
            </a:p>
          </p:txBody>
        </p:sp>
      </p:grpSp>
    </p:spTree>
    <p:extLst>
      <p:ext uri="{BB962C8B-B14F-4D97-AF65-F5344CB8AC3E}">
        <p14:creationId xmlns:p14="http://schemas.microsoft.com/office/powerpoint/2010/main" val="91904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8F036789-730D-4E1C-81E8-6CABE28E27DE}"/>
              </a:ext>
            </a:extLst>
          </p:cNvPr>
          <p:cNvSpPr txBox="1"/>
          <p:nvPr/>
        </p:nvSpPr>
        <p:spPr>
          <a:xfrm>
            <a:off x="0" y="5085113"/>
            <a:ext cx="9144000" cy="1296000"/>
          </a:xfrm>
          <a:prstGeom prst="rect">
            <a:avLst/>
          </a:prstGeom>
          <a:solidFill>
            <a:schemeClr val="accent6">
              <a:lumMod val="20000"/>
              <a:lumOff val="80000"/>
            </a:schemeClr>
          </a:solidFill>
          <a:ln w="3175">
            <a:noFill/>
          </a:ln>
        </p:spPr>
        <p:txBody>
          <a:bodyPr wrap="square" tIns="0" bIns="0" rtlCol="0" anchor="ctr">
            <a:noAutofit/>
          </a:bodyPr>
          <a:lstStyle/>
          <a:p>
            <a:pPr lvl="0" algn="ctr" defTabSz="457200" eaLnBrk="1" fontAlgn="b" hangingPunct="1">
              <a:spcBef>
                <a:spcPts val="0"/>
              </a:spcBef>
              <a:spcAft>
                <a:spcPts val="0"/>
              </a:spcAft>
              <a:defRPr/>
            </a:pPr>
            <a:r>
              <a:rPr lang="ja-JP" altLang="en-US" dirty="0">
                <a:solidFill>
                  <a:prstClr val="black"/>
                </a:solidFill>
                <a:latin typeface="游ゴシック" panose="020B0400000000000000" pitchFamily="50" charset="-128"/>
                <a:ea typeface="游ゴシック" panose="020B0400000000000000" pitchFamily="50" charset="-128"/>
              </a:rPr>
              <a:t>各グループが</a:t>
            </a:r>
            <a:r>
              <a:rPr lang="ja-JP" altLang="en-US" sz="3600" dirty="0">
                <a:solidFill>
                  <a:prstClr val="black"/>
                </a:solidFill>
                <a:latin typeface="游ゴシック Medium" panose="020B0500000000000000" pitchFamily="50" charset="-128"/>
                <a:ea typeface="游ゴシック Medium" panose="020B0500000000000000" pitchFamily="50" charset="-128"/>
              </a:rPr>
              <a:t>平等</a:t>
            </a:r>
            <a:r>
              <a:rPr lang="ja-JP" altLang="en-US" dirty="0">
                <a:solidFill>
                  <a:prstClr val="black"/>
                </a:solidFill>
                <a:latin typeface="游ゴシック" panose="020B0400000000000000" pitchFamily="50" charset="-128"/>
                <a:ea typeface="游ゴシック" panose="020B0400000000000000" pitchFamily="50" charset="-128"/>
              </a:rPr>
              <a:t>にいくらずつ税金を払えば</a:t>
            </a:r>
            <a:r>
              <a:rPr lang="en-US" altLang="ja-JP" dirty="0">
                <a:solidFill>
                  <a:prstClr val="black"/>
                </a:solidFill>
                <a:latin typeface="游ゴシック" panose="020B0400000000000000" pitchFamily="50" charset="-128"/>
                <a:ea typeface="游ゴシック" panose="020B0400000000000000" pitchFamily="50" charset="-128"/>
              </a:rPr>
              <a:t/>
            </a:r>
            <a:br>
              <a:rPr lang="en-US" altLang="ja-JP" dirty="0">
                <a:solidFill>
                  <a:prstClr val="black"/>
                </a:solidFill>
                <a:latin typeface="游ゴシック" panose="020B0400000000000000" pitchFamily="50" charset="-128"/>
                <a:ea typeface="游ゴシック" panose="020B0400000000000000" pitchFamily="50" charset="-128"/>
              </a:rPr>
            </a:br>
            <a:r>
              <a:rPr lang="ja-JP" altLang="en-US" dirty="0">
                <a:solidFill>
                  <a:prstClr val="black"/>
                </a:solidFill>
                <a:latin typeface="游ゴシック" panose="020B0400000000000000" pitchFamily="50" charset="-128"/>
                <a:ea typeface="游ゴシック" panose="020B0400000000000000" pitchFamily="50" charset="-128"/>
              </a:rPr>
              <a:t>中学校を作ることができるでしょうか</a:t>
            </a:r>
            <a:r>
              <a:rPr lang="en-US" altLang="ja-JP" dirty="0">
                <a:solidFill>
                  <a:prstClr val="black"/>
                </a:solidFill>
                <a:latin typeface="游ゴシック" panose="020B0400000000000000" pitchFamily="50" charset="-128"/>
                <a:ea typeface="游ゴシック" panose="020B0400000000000000" pitchFamily="50" charset="-128"/>
              </a:rPr>
              <a:t>?</a:t>
            </a:r>
          </a:p>
        </p:txBody>
      </p:sp>
      <p:sp>
        <p:nvSpPr>
          <p:cNvPr id="4" name="テキスト プレースホルダー 3">
            <a:extLst>
              <a:ext uri="{FF2B5EF4-FFF2-40B4-BE49-F238E27FC236}">
                <a16:creationId xmlns:a16="http://schemas.microsoft.com/office/drawing/2014/main" id="{28843069-D298-4555-818D-174AB2907CA8}"/>
              </a:ext>
            </a:extLst>
          </p:cNvPr>
          <p:cNvSpPr>
            <a:spLocks noGrp="1"/>
          </p:cNvSpPr>
          <p:nvPr>
            <p:ph type="body" sz="quarter" idx="13"/>
          </p:nvPr>
        </p:nvSpPr>
        <p:spPr/>
        <p:txBody>
          <a:bodyPr/>
          <a:lstStyle/>
          <a:p>
            <a:r>
              <a:rPr lang="ja-JP" altLang="en-US" dirty="0"/>
              <a:t>問 題</a:t>
            </a:r>
          </a:p>
        </p:txBody>
      </p:sp>
      <p:grpSp>
        <p:nvGrpSpPr>
          <p:cNvPr id="2" name="グループ化 1">
            <a:extLst>
              <a:ext uri="{FF2B5EF4-FFF2-40B4-BE49-F238E27FC236}">
                <a16:creationId xmlns:a16="http://schemas.microsoft.com/office/drawing/2014/main" id="{C0A85FFD-128D-4B49-9F71-7AA706AC857C}"/>
              </a:ext>
            </a:extLst>
          </p:cNvPr>
          <p:cNvGrpSpPr/>
          <p:nvPr/>
        </p:nvGrpSpPr>
        <p:grpSpPr>
          <a:xfrm>
            <a:off x="0" y="1539624"/>
            <a:ext cx="8964488" cy="1080000"/>
            <a:chOff x="0" y="1539624"/>
            <a:chExt cx="8964488" cy="1080000"/>
          </a:xfrm>
        </p:grpSpPr>
        <p:sp>
          <p:nvSpPr>
            <p:cNvPr id="6" name="正方形/長方形 5">
              <a:extLst>
                <a:ext uri="{FF2B5EF4-FFF2-40B4-BE49-F238E27FC236}">
                  <a16:creationId xmlns:a16="http://schemas.microsoft.com/office/drawing/2014/main" id="{96E4AAC1-C660-4633-AAEA-A46184C04070}"/>
                </a:ext>
              </a:extLst>
            </p:cNvPr>
            <p:cNvSpPr/>
            <p:nvPr/>
          </p:nvSpPr>
          <p:spPr>
            <a:xfrm flipV="1">
              <a:off x="5076056" y="1772888"/>
              <a:ext cx="1512168" cy="54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BB054E5-79D1-4FF2-9E76-B49204C9B91D}"/>
                </a:ext>
              </a:extLst>
            </p:cNvPr>
            <p:cNvSpPr txBox="1"/>
            <p:nvPr/>
          </p:nvSpPr>
          <p:spPr>
            <a:xfrm>
              <a:off x="324488" y="1539624"/>
              <a:ext cx="8640000" cy="1080000"/>
            </a:xfrm>
            <a:prstGeom prst="rect">
              <a:avLst/>
            </a:prstGeom>
            <a:noFill/>
            <a:ln w="3175">
              <a:noFill/>
            </a:ln>
          </p:spPr>
          <p:txBody>
            <a:bodyPr wrap="square" tIns="0" bIns="0" rtlCol="0" anchor="ctr">
              <a:noAutofit/>
            </a:bodyPr>
            <a:lstStyle/>
            <a:p>
              <a:pPr lvl="0" defTabSz="457200" eaLnBrk="1" fontAlgn="auto" hangingPunct="1">
                <a:spcBef>
                  <a:spcPts val="0"/>
                </a:spcBef>
                <a:spcAft>
                  <a:spcPts val="0"/>
                </a:spcAft>
                <a:defRPr/>
              </a:pPr>
              <a:r>
                <a:rPr lang="ja-JP" altLang="en-US" sz="2400" dirty="0">
                  <a:solidFill>
                    <a:prstClr val="black"/>
                  </a:solidFill>
                  <a:latin typeface="游ゴシック" panose="020B0400000000000000" pitchFamily="50" charset="-128"/>
                  <a:ea typeface="游ゴシック" panose="020B0400000000000000" pitchFamily="50" charset="-128"/>
                </a:rPr>
                <a:t>各グループの</a:t>
              </a:r>
              <a:r>
                <a:rPr lang="ja-JP" altLang="en-US" sz="3200" dirty="0">
                  <a:solidFill>
                    <a:prstClr val="black"/>
                  </a:solidFill>
                  <a:latin typeface="游ゴシック" panose="020B0400000000000000" pitchFamily="50" charset="-128"/>
                  <a:ea typeface="游ゴシック" panose="020B0400000000000000" pitchFamily="50" charset="-128"/>
                </a:rPr>
                <a:t>１年間の収入は</a:t>
              </a:r>
              <a:r>
                <a:rPr lang="en-US" altLang="ja-JP" sz="3200" dirty="0">
                  <a:solidFill>
                    <a:prstClr val="black"/>
                  </a:solidFill>
                  <a:latin typeface="游ゴシック" panose="020B0400000000000000" pitchFamily="50" charset="-128"/>
                  <a:ea typeface="游ゴシック" panose="020B0400000000000000" pitchFamily="50" charset="-128"/>
                </a:rPr>
                <a:t>300</a:t>
              </a:r>
              <a:r>
                <a:rPr lang="ja-JP" altLang="en-US" sz="3200" dirty="0">
                  <a:solidFill>
                    <a:prstClr val="black"/>
                  </a:solidFill>
                  <a:latin typeface="游ゴシック" panose="020B0400000000000000" pitchFamily="50" charset="-128"/>
                  <a:ea typeface="游ゴシック" panose="020B0400000000000000" pitchFamily="50" charset="-128"/>
                </a:rPr>
                <a:t>万円</a:t>
              </a:r>
              <a:r>
                <a:rPr lang="ja-JP" altLang="en-US" sz="2400" dirty="0">
                  <a:solidFill>
                    <a:prstClr val="black"/>
                  </a:solidFill>
                  <a:latin typeface="游ゴシック" panose="020B0400000000000000" pitchFamily="50" charset="-128"/>
                  <a:ea typeface="游ゴシック" panose="020B0400000000000000" pitchFamily="50" charset="-128"/>
                </a:rPr>
                <a:t>とします。</a:t>
              </a:r>
            </a:p>
          </p:txBody>
        </p:sp>
        <p:sp>
          <p:nvSpPr>
            <p:cNvPr id="10" name="正方形/長方形 9">
              <a:extLst>
                <a:ext uri="{FF2B5EF4-FFF2-40B4-BE49-F238E27FC236}">
                  <a16:creationId xmlns:a16="http://schemas.microsoft.com/office/drawing/2014/main" id="{78321250-D98E-4A0F-8B42-4460E9F1394F}"/>
                </a:ext>
              </a:extLst>
            </p:cNvPr>
            <p:cNvSpPr/>
            <p:nvPr/>
          </p:nvSpPr>
          <p:spPr>
            <a:xfrm>
              <a:off x="0" y="2312888"/>
              <a:ext cx="7992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AD45AAFE-36E1-47BC-8A3C-DAFDECD83D4C}"/>
              </a:ext>
            </a:extLst>
          </p:cNvPr>
          <p:cNvGrpSpPr/>
          <p:nvPr/>
        </p:nvGrpSpPr>
        <p:grpSpPr>
          <a:xfrm>
            <a:off x="152" y="2619624"/>
            <a:ext cx="8964336" cy="1080000"/>
            <a:chOff x="152" y="2619624"/>
            <a:chExt cx="8964336" cy="1080000"/>
          </a:xfrm>
        </p:grpSpPr>
        <p:sp>
          <p:nvSpPr>
            <p:cNvPr id="5" name="正方形/長方形 4">
              <a:extLst>
                <a:ext uri="{FF2B5EF4-FFF2-40B4-BE49-F238E27FC236}">
                  <a16:creationId xmlns:a16="http://schemas.microsoft.com/office/drawing/2014/main" id="{F2049729-277C-4913-B847-29E470AE5DA3}"/>
                </a:ext>
              </a:extLst>
            </p:cNvPr>
            <p:cNvSpPr/>
            <p:nvPr/>
          </p:nvSpPr>
          <p:spPr>
            <a:xfrm flipV="1">
              <a:off x="3779912" y="2852888"/>
              <a:ext cx="2160240" cy="54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DDCE387C-CD0D-4A9F-AFA5-FCE9783D3EEA}"/>
                </a:ext>
              </a:extLst>
            </p:cNvPr>
            <p:cNvSpPr txBox="1"/>
            <p:nvPr/>
          </p:nvSpPr>
          <p:spPr>
            <a:xfrm>
              <a:off x="324488" y="2619624"/>
              <a:ext cx="8640000" cy="1080000"/>
            </a:xfrm>
            <a:prstGeom prst="rect">
              <a:avLst/>
            </a:prstGeom>
            <a:noFill/>
            <a:ln w="3175">
              <a:noFill/>
            </a:ln>
          </p:spPr>
          <p:txBody>
            <a:bodyPr wrap="square" tIns="0" rIns="0" bIns="0" rtlCol="0" anchor="ctr">
              <a:noAutofit/>
            </a:bodyPr>
            <a:lstStyle/>
            <a:p>
              <a:pPr lvl="0" defTabSz="457200" eaLnBrk="1" fontAlgn="auto" hangingPunct="1">
                <a:lnSpc>
                  <a:spcPts val="3800"/>
                </a:lnSpc>
                <a:spcBef>
                  <a:spcPts val="0"/>
                </a:spcBef>
                <a:spcAft>
                  <a:spcPts val="0"/>
                </a:spcAft>
                <a:defRPr/>
              </a:pPr>
              <a:r>
                <a:rPr lang="ja-JP" altLang="en-US" sz="2400" dirty="0">
                  <a:solidFill>
                    <a:prstClr val="black"/>
                  </a:solidFill>
                  <a:latin typeface="游ゴシック" panose="020B0400000000000000" pitchFamily="50" charset="-128"/>
                  <a:ea typeface="游ゴシック" panose="020B0400000000000000" pitchFamily="50" charset="-128"/>
                </a:rPr>
                <a:t>この国にはまだ中学校が</a:t>
              </a:r>
              <a:r>
                <a:rPr lang="ja-JP" altLang="en-US" sz="3200" dirty="0">
                  <a:solidFill>
                    <a:prstClr val="black"/>
                  </a:solidFill>
                  <a:latin typeface="游ゴシック" panose="020B0400000000000000" pitchFamily="50" charset="-128"/>
                  <a:ea typeface="游ゴシック" panose="020B0400000000000000" pitchFamily="50" charset="-128"/>
                </a:rPr>
                <a:t>ありません。</a:t>
              </a:r>
              <a:endParaRPr lang="ja-JP" altLang="en-US" sz="2400" dirty="0">
                <a:solidFill>
                  <a:prstClr val="black"/>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32185A5D-C87F-44FD-8FFE-323D3FCC411B}"/>
                </a:ext>
              </a:extLst>
            </p:cNvPr>
            <p:cNvSpPr/>
            <p:nvPr/>
          </p:nvSpPr>
          <p:spPr>
            <a:xfrm>
              <a:off x="152" y="3387200"/>
              <a:ext cx="5940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a:extLst>
              <a:ext uri="{FF2B5EF4-FFF2-40B4-BE49-F238E27FC236}">
                <a16:creationId xmlns:a16="http://schemas.microsoft.com/office/drawing/2014/main" id="{60C93CD1-9AF4-40FF-853E-4D00A6759A10}"/>
              </a:ext>
            </a:extLst>
          </p:cNvPr>
          <p:cNvGrpSpPr/>
          <p:nvPr/>
        </p:nvGrpSpPr>
        <p:grpSpPr>
          <a:xfrm>
            <a:off x="0" y="3699624"/>
            <a:ext cx="8964488" cy="1080000"/>
            <a:chOff x="0" y="3699624"/>
            <a:chExt cx="8964488" cy="1080000"/>
          </a:xfrm>
        </p:grpSpPr>
        <p:sp>
          <p:nvSpPr>
            <p:cNvPr id="17" name="正方形/長方形 16">
              <a:extLst>
                <a:ext uri="{FF2B5EF4-FFF2-40B4-BE49-F238E27FC236}">
                  <a16:creationId xmlns:a16="http://schemas.microsoft.com/office/drawing/2014/main" id="{0C37B2C2-E330-4EE5-8EF5-CCA4B34C90A5}"/>
                </a:ext>
              </a:extLst>
            </p:cNvPr>
            <p:cNvSpPr/>
            <p:nvPr/>
          </p:nvSpPr>
          <p:spPr>
            <a:xfrm flipV="1">
              <a:off x="3132320" y="3945225"/>
              <a:ext cx="1512168" cy="54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0FDB307-2C37-4FDB-A79B-7D28B6DDCCC0}"/>
                </a:ext>
              </a:extLst>
            </p:cNvPr>
            <p:cNvSpPr txBox="1"/>
            <p:nvPr/>
          </p:nvSpPr>
          <p:spPr>
            <a:xfrm>
              <a:off x="324488" y="3699624"/>
              <a:ext cx="8640000" cy="1080000"/>
            </a:xfrm>
            <a:prstGeom prst="rect">
              <a:avLst/>
            </a:prstGeom>
            <a:noFill/>
            <a:ln w="3175">
              <a:noFill/>
            </a:ln>
          </p:spPr>
          <p:txBody>
            <a:bodyPr wrap="square" tIns="0" bIns="0" rtlCol="0" anchor="ctr">
              <a:noAutofit/>
            </a:bodyPr>
            <a:lstStyle/>
            <a:p>
              <a:pPr lvl="0" defTabSz="457200" eaLnBrk="1" fontAlgn="auto" hangingPunct="1">
                <a:lnSpc>
                  <a:spcPts val="3800"/>
                </a:lnSpc>
                <a:spcBef>
                  <a:spcPts val="0"/>
                </a:spcBef>
                <a:spcAft>
                  <a:spcPts val="0"/>
                </a:spcAft>
                <a:defRPr/>
              </a:pPr>
              <a:r>
                <a:rPr lang="ja-JP" altLang="en-US" sz="2400" dirty="0">
                  <a:solidFill>
                    <a:prstClr val="black"/>
                  </a:solidFill>
                  <a:latin typeface="游ゴシック" panose="020B0400000000000000" pitchFamily="50" charset="-128"/>
                  <a:ea typeface="游ゴシック" panose="020B0400000000000000" pitchFamily="50" charset="-128"/>
                </a:rPr>
                <a:t>中学校を作るために</a:t>
              </a:r>
              <a:r>
                <a:rPr lang="en-US" altLang="ja-JP" sz="3200" dirty="0">
                  <a:solidFill>
                    <a:prstClr val="black"/>
                  </a:solidFill>
                  <a:latin typeface="游ゴシック" panose="020B0400000000000000" pitchFamily="50" charset="-128"/>
                  <a:ea typeface="游ゴシック" panose="020B0400000000000000" pitchFamily="50" charset="-128"/>
                </a:rPr>
                <a:t>300</a:t>
              </a:r>
              <a:r>
                <a:rPr lang="ja-JP" altLang="en-US" sz="3200" dirty="0">
                  <a:solidFill>
                    <a:prstClr val="black"/>
                  </a:solidFill>
                  <a:latin typeface="游ゴシック" panose="020B0400000000000000" pitchFamily="50" charset="-128"/>
                  <a:ea typeface="游ゴシック" panose="020B0400000000000000" pitchFamily="50" charset="-128"/>
                </a:rPr>
                <a:t>万円</a:t>
              </a:r>
              <a:r>
                <a:rPr lang="ja-JP" altLang="en-US" sz="2400" dirty="0">
                  <a:solidFill>
                    <a:prstClr val="black"/>
                  </a:solidFill>
                  <a:latin typeface="游ゴシック" panose="020B0400000000000000" pitchFamily="50" charset="-128"/>
                  <a:ea typeface="游ゴシック" panose="020B0400000000000000" pitchFamily="50" charset="-128"/>
                </a:rPr>
                <a:t>が必要です。</a:t>
              </a:r>
            </a:p>
          </p:txBody>
        </p:sp>
        <p:sp>
          <p:nvSpPr>
            <p:cNvPr id="12" name="正方形/長方形 11">
              <a:extLst>
                <a:ext uri="{FF2B5EF4-FFF2-40B4-BE49-F238E27FC236}">
                  <a16:creationId xmlns:a16="http://schemas.microsoft.com/office/drawing/2014/main" id="{FAE6D214-2145-4368-94D9-704FCCC5880B}"/>
                </a:ext>
              </a:extLst>
            </p:cNvPr>
            <p:cNvSpPr/>
            <p:nvPr/>
          </p:nvSpPr>
          <p:spPr>
            <a:xfrm>
              <a:off x="0" y="4437113"/>
              <a:ext cx="6372200" cy="1323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28" name="Picture 4">
            <a:extLst>
              <a:ext uri="{FF2B5EF4-FFF2-40B4-BE49-F238E27FC236}">
                <a16:creationId xmlns:a16="http://schemas.microsoft.com/office/drawing/2014/main" id="{B16A72CE-AB3B-4F9F-A14C-F8F78CF3E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3888" y="3784609"/>
            <a:ext cx="2016224" cy="127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2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out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5B3D3EFC-5641-48D9-A772-4B15146603C8}"/>
              </a:ext>
            </a:extLst>
          </p:cNvPr>
          <p:cNvSpPr>
            <a:spLocks noGrp="1"/>
          </p:cNvSpPr>
          <p:nvPr>
            <p:ph type="body" sz="quarter" idx="13"/>
          </p:nvPr>
        </p:nvSpPr>
        <p:spPr/>
        <p:txBody>
          <a:bodyPr/>
          <a:lstStyle/>
          <a:p>
            <a:r>
              <a:rPr lang="ja-JP" altLang="en-US" dirty="0"/>
              <a:t>レベルアップ問題！</a:t>
            </a:r>
          </a:p>
        </p:txBody>
      </p:sp>
      <p:grpSp>
        <p:nvGrpSpPr>
          <p:cNvPr id="15" name="グループ化 14">
            <a:extLst>
              <a:ext uri="{FF2B5EF4-FFF2-40B4-BE49-F238E27FC236}">
                <a16:creationId xmlns:a16="http://schemas.microsoft.com/office/drawing/2014/main" id="{4F657264-D4EB-46B8-8FB0-09B0905538FE}"/>
              </a:ext>
            </a:extLst>
          </p:cNvPr>
          <p:cNvGrpSpPr/>
          <p:nvPr/>
        </p:nvGrpSpPr>
        <p:grpSpPr>
          <a:xfrm>
            <a:off x="0" y="1124744"/>
            <a:ext cx="9143999" cy="1080000"/>
            <a:chOff x="0" y="1124744"/>
            <a:chExt cx="9143999" cy="1080000"/>
          </a:xfrm>
        </p:grpSpPr>
        <p:sp>
          <p:nvSpPr>
            <p:cNvPr id="7" name="正方形/長方形 6">
              <a:extLst>
                <a:ext uri="{FF2B5EF4-FFF2-40B4-BE49-F238E27FC236}">
                  <a16:creationId xmlns:a16="http://schemas.microsoft.com/office/drawing/2014/main" id="{D33F231E-33D2-442C-BC0C-AC320FDA7D4B}"/>
                </a:ext>
              </a:extLst>
            </p:cNvPr>
            <p:cNvSpPr/>
            <p:nvPr/>
          </p:nvSpPr>
          <p:spPr>
            <a:xfrm flipV="1">
              <a:off x="4174068" y="1412712"/>
              <a:ext cx="1320800" cy="50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7B24E3EB-CC9C-4A6E-8583-D0B36379C2BD}"/>
                </a:ext>
              </a:extLst>
            </p:cNvPr>
            <p:cNvSpPr txBox="1"/>
            <p:nvPr/>
          </p:nvSpPr>
          <p:spPr>
            <a:xfrm>
              <a:off x="270932" y="1124744"/>
              <a:ext cx="8873067" cy="1080000"/>
            </a:xfrm>
            <a:prstGeom prst="rect">
              <a:avLst/>
            </a:prstGeom>
            <a:noFill/>
            <a:ln w="3175">
              <a:noFill/>
            </a:ln>
          </p:spPr>
          <p:txBody>
            <a:bodyPr wrap="square" lIns="0" tIns="0" rIns="0" bIns="0" rtlCol="0" anchor="ctr">
              <a:noAutofit/>
            </a:bodyPr>
            <a:lstStyle/>
            <a:p>
              <a:pPr lvl="0" defTabSz="457200" eaLnBrk="1" fontAlgn="auto" hangingPunct="1">
                <a:spcBef>
                  <a:spcPts val="0"/>
                </a:spcBef>
                <a:spcAft>
                  <a:spcPts val="0"/>
                </a:spcAft>
                <a:defRPr/>
              </a:pPr>
              <a:r>
                <a:rPr lang="ja-JP" altLang="en-US" sz="2200" dirty="0">
                  <a:solidFill>
                    <a:prstClr val="black"/>
                  </a:solidFill>
                  <a:latin typeface="游ゴシック" panose="020B0400000000000000" pitchFamily="50" charset="-128"/>
                  <a:ea typeface="游ゴシック" panose="020B0400000000000000" pitchFamily="50" charset="-128"/>
                </a:rPr>
                <a:t>中学校を作るのに必要な費用は</a:t>
              </a:r>
              <a:r>
                <a:rPr lang="en-US" altLang="ja-JP" dirty="0">
                  <a:solidFill>
                    <a:prstClr val="black"/>
                  </a:solidFill>
                  <a:latin typeface="游ゴシック" panose="020B0400000000000000" pitchFamily="50" charset="-128"/>
                  <a:ea typeface="游ゴシック" panose="020B0400000000000000" pitchFamily="50" charset="-128"/>
                </a:rPr>
                <a:t>300</a:t>
              </a:r>
              <a:r>
                <a:rPr lang="ja-JP" altLang="en-US" dirty="0">
                  <a:solidFill>
                    <a:prstClr val="black"/>
                  </a:solidFill>
                  <a:latin typeface="游ゴシック" panose="020B0400000000000000" pitchFamily="50" charset="-128"/>
                  <a:ea typeface="游ゴシック" panose="020B0400000000000000" pitchFamily="50" charset="-128"/>
                </a:rPr>
                <a:t>万円</a:t>
              </a:r>
              <a:r>
                <a:rPr lang="ja-JP" altLang="en-US" sz="2200" dirty="0">
                  <a:solidFill>
                    <a:prstClr val="black"/>
                  </a:solidFill>
                  <a:latin typeface="游ゴシック" panose="020B0400000000000000" pitchFamily="50" charset="-128"/>
                  <a:ea typeface="游ゴシック" panose="020B0400000000000000" pitchFamily="50" charset="-128"/>
                </a:rPr>
                <a:t>です。</a:t>
              </a:r>
            </a:p>
          </p:txBody>
        </p:sp>
        <p:sp>
          <p:nvSpPr>
            <p:cNvPr id="12" name="正方形/長方形 11">
              <a:extLst>
                <a:ext uri="{FF2B5EF4-FFF2-40B4-BE49-F238E27FC236}">
                  <a16:creationId xmlns:a16="http://schemas.microsoft.com/office/drawing/2014/main" id="{BA44CDC7-47A6-4CC3-99E6-BDF354B6DC7E}"/>
                </a:ext>
              </a:extLst>
            </p:cNvPr>
            <p:cNvSpPr/>
            <p:nvPr/>
          </p:nvSpPr>
          <p:spPr>
            <a:xfrm>
              <a:off x="0" y="1898008"/>
              <a:ext cx="6156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CA2ACA49-A497-49E6-AEAE-8485AE76EC05}"/>
              </a:ext>
            </a:extLst>
          </p:cNvPr>
          <p:cNvGrpSpPr/>
          <p:nvPr/>
        </p:nvGrpSpPr>
        <p:grpSpPr>
          <a:xfrm>
            <a:off x="152" y="1880828"/>
            <a:ext cx="9143847" cy="1080000"/>
            <a:chOff x="152" y="1916952"/>
            <a:chExt cx="9143847" cy="1080000"/>
          </a:xfrm>
        </p:grpSpPr>
        <p:sp>
          <p:nvSpPr>
            <p:cNvPr id="6" name="正方形/長方形 5">
              <a:extLst>
                <a:ext uri="{FF2B5EF4-FFF2-40B4-BE49-F238E27FC236}">
                  <a16:creationId xmlns:a16="http://schemas.microsoft.com/office/drawing/2014/main" id="{03F9B74F-1C17-4B97-AE18-1306EBB5798B}"/>
                </a:ext>
              </a:extLst>
            </p:cNvPr>
            <p:cNvSpPr/>
            <p:nvPr/>
          </p:nvSpPr>
          <p:spPr>
            <a:xfrm flipV="1">
              <a:off x="3454400" y="2204920"/>
              <a:ext cx="3217333" cy="50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40E8653-0B3D-47EE-8B07-47C5486A4F95}"/>
                </a:ext>
              </a:extLst>
            </p:cNvPr>
            <p:cNvSpPr txBox="1"/>
            <p:nvPr/>
          </p:nvSpPr>
          <p:spPr>
            <a:xfrm>
              <a:off x="270932" y="1916952"/>
              <a:ext cx="8873067" cy="1080000"/>
            </a:xfrm>
            <a:prstGeom prst="rect">
              <a:avLst/>
            </a:prstGeom>
            <a:noFill/>
            <a:ln w="3175">
              <a:noFill/>
            </a:ln>
          </p:spPr>
          <p:txBody>
            <a:bodyPr wrap="square" lIns="0" tIns="0" rIns="0" bIns="0" rtlCol="0" anchor="ctr">
              <a:noAutofit/>
            </a:bodyPr>
            <a:lstStyle/>
            <a:p>
              <a:pPr lvl="0" defTabSz="457200" eaLnBrk="1" fontAlgn="auto" hangingPunct="1">
                <a:lnSpc>
                  <a:spcPts val="3800"/>
                </a:lnSpc>
                <a:spcBef>
                  <a:spcPts val="0"/>
                </a:spcBef>
                <a:spcAft>
                  <a:spcPts val="0"/>
                </a:spcAft>
                <a:defRPr/>
              </a:pPr>
              <a:r>
                <a:rPr lang="ja-JP" altLang="en-US" sz="2200" spc="-270" dirty="0">
                  <a:solidFill>
                    <a:prstClr val="black"/>
                  </a:solidFill>
                  <a:latin typeface="游ゴシック" panose="020B0400000000000000" pitchFamily="50" charset="-128"/>
                  <a:ea typeface="游ゴシック" panose="020B0400000000000000" pitchFamily="50" charset="-128"/>
                </a:rPr>
                <a:t>グループごとに相談をして、</a:t>
              </a:r>
              <a:r>
                <a:rPr lang="ja-JP" altLang="en-US" spc="-270" dirty="0">
                  <a:solidFill>
                    <a:prstClr val="black"/>
                  </a:solidFill>
                  <a:latin typeface="游ゴシック" panose="020B0400000000000000" pitchFamily="50" charset="-128"/>
                  <a:ea typeface="游ゴシック" panose="020B0400000000000000" pitchFamily="50" charset="-128"/>
                </a:rPr>
                <a:t>いくら税金を払うのか</a:t>
              </a:r>
              <a:r>
                <a:rPr lang="ja-JP" altLang="en-US" sz="2200" spc="-270" dirty="0">
                  <a:solidFill>
                    <a:prstClr val="black"/>
                  </a:solidFill>
                  <a:latin typeface="游ゴシック" panose="020B0400000000000000" pitchFamily="50" charset="-128"/>
                  <a:ea typeface="游ゴシック" panose="020B0400000000000000" pitchFamily="50" charset="-128"/>
                </a:rPr>
                <a:t>を決めてください！</a:t>
              </a:r>
            </a:p>
          </p:txBody>
        </p:sp>
        <p:sp>
          <p:nvSpPr>
            <p:cNvPr id="13" name="正方形/長方形 12">
              <a:extLst>
                <a:ext uri="{FF2B5EF4-FFF2-40B4-BE49-F238E27FC236}">
                  <a16:creationId xmlns:a16="http://schemas.microsoft.com/office/drawing/2014/main" id="{3F07B205-D209-4FF6-A2B6-D66CB4D282FD}"/>
                </a:ext>
              </a:extLst>
            </p:cNvPr>
            <p:cNvSpPr/>
            <p:nvPr/>
          </p:nvSpPr>
          <p:spPr>
            <a:xfrm>
              <a:off x="152" y="2684528"/>
              <a:ext cx="8856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57F3F801-7A4B-4632-99AB-08020DC6F883}"/>
              </a:ext>
            </a:extLst>
          </p:cNvPr>
          <p:cNvGrpSpPr/>
          <p:nvPr/>
        </p:nvGrpSpPr>
        <p:grpSpPr>
          <a:xfrm>
            <a:off x="0" y="2636912"/>
            <a:ext cx="9143999" cy="1080000"/>
            <a:chOff x="0" y="2708920"/>
            <a:chExt cx="9143999" cy="1080000"/>
          </a:xfrm>
        </p:grpSpPr>
        <p:sp>
          <p:nvSpPr>
            <p:cNvPr id="11" name="テキスト ボックス 10">
              <a:extLst>
                <a:ext uri="{FF2B5EF4-FFF2-40B4-BE49-F238E27FC236}">
                  <a16:creationId xmlns:a16="http://schemas.microsoft.com/office/drawing/2014/main" id="{E2DAC5CA-4AF9-4A38-AD42-4051445B845D}"/>
                </a:ext>
              </a:extLst>
            </p:cNvPr>
            <p:cNvSpPr txBox="1"/>
            <p:nvPr/>
          </p:nvSpPr>
          <p:spPr>
            <a:xfrm>
              <a:off x="270932" y="2708920"/>
              <a:ext cx="8873067" cy="1080000"/>
            </a:xfrm>
            <a:prstGeom prst="rect">
              <a:avLst/>
            </a:prstGeom>
            <a:noFill/>
            <a:ln w="3175">
              <a:noFill/>
            </a:ln>
          </p:spPr>
          <p:txBody>
            <a:bodyPr wrap="square" lIns="0" tIns="0" rIns="0" bIns="0" rtlCol="0" anchor="ctr">
              <a:noAutofit/>
            </a:bodyPr>
            <a:lstStyle/>
            <a:p>
              <a:pPr lvl="0" defTabSz="457200" eaLnBrk="1" fontAlgn="auto" hangingPunct="1">
                <a:lnSpc>
                  <a:spcPts val="3800"/>
                </a:lnSpc>
                <a:spcBef>
                  <a:spcPts val="0"/>
                </a:spcBef>
                <a:spcAft>
                  <a:spcPts val="0"/>
                </a:spcAft>
                <a:defRPr/>
              </a:pPr>
              <a:r>
                <a:rPr lang="ja-JP" altLang="en-US" sz="2200" dirty="0">
                  <a:solidFill>
                    <a:prstClr val="black"/>
                  </a:solidFill>
                  <a:latin typeface="游ゴシック" panose="020B0400000000000000" pitchFamily="50" charset="-128"/>
                  <a:ea typeface="游ゴシック" panose="020B0400000000000000" pitchFamily="50" charset="-128"/>
                </a:rPr>
                <a:t>グループの収入が以下のような場合、どうしますか？</a:t>
              </a:r>
            </a:p>
          </p:txBody>
        </p:sp>
        <p:sp>
          <p:nvSpPr>
            <p:cNvPr id="14" name="正方形/長方形 13">
              <a:extLst>
                <a:ext uri="{FF2B5EF4-FFF2-40B4-BE49-F238E27FC236}">
                  <a16:creationId xmlns:a16="http://schemas.microsoft.com/office/drawing/2014/main" id="{880FA327-7026-4DD2-BC02-513B3B624415}"/>
                </a:ext>
              </a:extLst>
            </p:cNvPr>
            <p:cNvSpPr/>
            <p:nvPr/>
          </p:nvSpPr>
          <p:spPr>
            <a:xfrm>
              <a:off x="0" y="3470808"/>
              <a:ext cx="6948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テキスト ボックス 36">
            <a:extLst>
              <a:ext uri="{FF2B5EF4-FFF2-40B4-BE49-F238E27FC236}">
                <a16:creationId xmlns:a16="http://schemas.microsoft.com/office/drawing/2014/main" id="{1B2F0983-E9B5-4177-B4B8-7FDA14209165}"/>
              </a:ext>
            </a:extLst>
          </p:cNvPr>
          <p:cNvSpPr txBox="1"/>
          <p:nvPr/>
        </p:nvSpPr>
        <p:spPr>
          <a:xfrm>
            <a:off x="0" y="6021368"/>
            <a:ext cx="9144000" cy="648000"/>
          </a:xfrm>
          <a:prstGeom prst="rect">
            <a:avLst/>
          </a:prstGeom>
          <a:solidFill>
            <a:schemeClr val="accent6">
              <a:lumMod val="20000"/>
              <a:lumOff val="80000"/>
            </a:schemeClr>
          </a:solidFill>
          <a:ln w="3175">
            <a:noFill/>
          </a:ln>
        </p:spPr>
        <p:txBody>
          <a:bodyPr wrap="square" tIns="0" bIns="0" rtlCol="0" anchor="ctr">
            <a:noAutofit/>
          </a:bodyPr>
          <a:lstStyle/>
          <a:p>
            <a:pPr lvl="0" algn="ctr" defTabSz="457200" eaLnBrk="1" fontAlgn="ctr" hangingPunct="1">
              <a:spcBef>
                <a:spcPts val="0"/>
              </a:spcBef>
              <a:spcAft>
                <a:spcPts val="0"/>
              </a:spcAft>
              <a:defRPr/>
            </a:pPr>
            <a:r>
              <a:rPr lang="ja-JP" altLang="en-US" sz="2600" dirty="0">
                <a:solidFill>
                  <a:prstClr val="black"/>
                </a:solidFill>
                <a:latin typeface="游ゴシック" panose="020B0400000000000000" pitchFamily="50" charset="-128"/>
                <a:ea typeface="游ゴシック" panose="020B0400000000000000" pitchFamily="50" charset="-128"/>
              </a:rPr>
              <a:t>収入が違うけれど、</a:t>
            </a:r>
            <a:r>
              <a:rPr lang="ja-JP" altLang="en-US" sz="3600" dirty="0">
                <a:solidFill>
                  <a:prstClr val="black"/>
                </a:solidFill>
                <a:latin typeface="游ゴシック" panose="020B0400000000000000" pitchFamily="50" charset="-128"/>
                <a:ea typeface="游ゴシック" panose="020B0400000000000000" pitchFamily="50" charset="-128"/>
              </a:rPr>
              <a:t>平等</a:t>
            </a:r>
            <a:r>
              <a:rPr lang="ja-JP" altLang="en-US" sz="2600" dirty="0">
                <a:solidFill>
                  <a:prstClr val="black"/>
                </a:solidFill>
                <a:latin typeface="游ゴシック" panose="020B0400000000000000" pitchFamily="50" charset="-128"/>
                <a:ea typeface="游ゴシック" panose="020B0400000000000000" pitchFamily="50" charset="-128"/>
              </a:rPr>
              <a:t>に考えてもいいのかな？</a:t>
            </a:r>
          </a:p>
        </p:txBody>
      </p:sp>
      <p:pic>
        <p:nvPicPr>
          <p:cNvPr id="18" name="図 17">
            <a:extLst>
              <a:ext uri="{FF2B5EF4-FFF2-40B4-BE49-F238E27FC236}">
                <a16:creationId xmlns:a16="http://schemas.microsoft.com/office/drawing/2014/main" id="{983F0DB7-356C-401A-B915-17377AA78C4A}"/>
              </a:ext>
            </a:extLst>
          </p:cNvPr>
          <p:cNvPicPr>
            <a:picLocks noChangeAspect="1"/>
          </p:cNvPicPr>
          <p:nvPr/>
        </p:nvPicPr>
        <p:blipFill>
          <a:blip r:embed="rId3"/>
          <a:stretch>
            <a:fillRect/>
          </a:stretch>
        </p:blipFill>
        <p:spPr>
          <a:xfrm>
            <a:off x="2780674" y="3702058"/>
            <a:ext cx="3582652" cy="2187352"/>
          </a:xfrm>
          <a:prstGeom prst="rect">
            <a:avLst/>
          </a:prstGeom>
        </p:spPr>
      </p:pic>
      <p:pic>
        <p:nvPicPr>
          <p:cNvPr id="19" name="Picture 2">
            <a:extLst>
              <a:ext uri="{FF2B5EF4-FFF2-40B4-BE49-F238E27FC236}">
                <a16:creationId xmlns:a16="http://schemas.microsoft.com/office/drawing/2014/main" id="{390E647F-8587-4CF2-80CB-AE28A5BACE4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835264" y="3900881"/>
            <a:ext cx="1988840" cy="198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8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2BF38FB-69D6-4875-95B8-5F9E3B528A13}"/>
              </a:ext>
            </a:extLst>
          </p:cNvPr>
          <p:cNvSpPr>
            <a:spLocks noGrp="1"/>
          </p:cNvSpPr>
          <p:nvPr>
            <p:ph type="body" sz="quarter" idx="13"/>
          </p:nvPr>
        </p:nvSpPr>
        <p:spPr/>
        <p:txBody>
          <a:bodyPr/>
          <a:lstStyle/>
          <a:p>
            <a:r>
              <a:rPr kumimoji="1" lang="ja-JP" altLang="en-US" dirty="0"/>
              <a:t>収入によって変わったこと</a:t>
            </a:r>
          </a:p>
        </p:txBody>
      </p:sp>
      <p:sp>
        <p:nvSpPr>
          <p:cNvPr id="13" name="テキスト ボックス 12">
            <a:extLst>
              <a:ext uri="{FF2B5EF4-FFF2-40B4-BE49-F238E27FC236}">
                <a16:creationId xmlns:a16="http://schemas.microsoft.com/office/drawing/2014/main" id="{A8907402-8FD5-4921-BAA8-40E9AC8C8F69}"/>
              </a:ext>
            </a:extLst>
          </p:cNvPr>
          <p:cNvSpPr txBox="1"/>
          <p:nvPr/>
        </p:nvSpPr>
        <p:spPr>
          <a:xfrm>
            <a:off x="0" y="5849928"/>
            <a:ext cx="9144000" cy="648000"/>
          </a:xfrm>
          <a:prstGeom prst="rect">
            <a:avLst/>
          </a:prstGeom>
          <a:solidFill>
            <a:schemeClr val="accent6">
              <a:lumMod val="20000"/>
              <a:lumOff val="80000"/>
            </a:schemeClr>
          </a:solidFill>
          <a:ln w="3175">
            <a:noFill/>
          </a:ln>
        </p:spPr>
        <p:txBody>
          <a:bodyPr wrap="square" tIns="0" bIns="0" rtlCol="0" anchor="ctr">
            <a:noAutofit/>
          </a:bodyPr>
          <a:lstStyle/>
          <a:p>
            <a:pPr lvl="0" algn="ctr" defTabSz="457200" eaLnBrk="1" fontAlgn="ctr" hangingPunct="1">
              <a:spcBef>
                <a:spcPts val="0"/>
              </a:spcBef>
              <a:spcAft>
                <a:spcPts val="0"/>
              </a:spcAft>
              <a:defRPr/>
            </a:pPr>
            <a:r>
              <a:rPr lang="ja-JP" altLang="en-US" dirty="0">
                <a:solidFill>
                  <a:prstClr val="black"/>
                </a:solidFill>
                <a:latin typeface="游ゴシック" panose="020B0400000000000000" pitchFamily="50" charset="-128"/>
                <a:ea typeface="游ゴシック" panose="020B0400000000000000" pitchFamily="50" charset="-128"/>
              </a:rPr>
              <a:t>平等と公平の違いを説明できますか？</a:t>
            </a:r>
          </a:p>
        </p:txBody>
      </p:sp>
      <p:sp>
        <p:nvSpPr>
          <p:cNvPr id="15" name="テキスト ボックス 14">
            <a:extLst>
              <a:ext uri="{FF2B5EF4-FFF2-40B4-BE49-F238E27FC236}">
                <a16:creationId xmlns:a16="http://schemas.microsoft.com/office/drawing/2014/main" id="{9F7243DF-DCD7-4F64-A3B2-D2D46249BF8E}"/>
              </a:ext>
            </a:extLst>
          </p:cNvPr>
          <p:cNvSpPr txBox="1"/>
          <p:nvPr/>
        </p:nvSpPr>
        <p:spPr>
          <a:xfrm>
            <a:off x="360000" y="1439717"/>
            <a:ext cx="3960000" cy="720000"/>
          </a:xfrm>
          <a:prstGeom prst="rect">
            <a:avLst/>
          </a:prstGeom>
          <a:solidFill>
            <a:schemeClr val="bg1"/>
          </a:solidFill>
          <a:ln w="3175">
            <a:solidFill>
              <a:schemeClr val="accent2"/>
            </a:solidFill>
          </a:ln>
        </p:spPr>
        <p:txBody>
          <a:bodyPr wrap="square" lIns="0" tIns="0" rIns="0" bIns="0" rtlCol="0" anchor="ctr">
            <a:noAutofit/>
          </a:bodyPr>
          <a:lstStyle/>
          <a:p>
            <a:pPr lvl="0" algn="ctr" defTabSz="457200" eaLnBrk="1" fontAlgn="auto" hangingPunct="1">
              <a:spcBef>
                <a:spcPts val="0"/>
              </a:spcBef>
              <a:spcAft>
                <a:spcPts val="0"/>
              </a:spcAft>
              <a:defRPr/>
            </a:pPr>
            <a:r>
              <a:rPr lang="ja-JP" altLang="en-US" sz="2200" dirty="0">
                <a:solidFill>
                  <a:prstClr val="black"/>
                </a:solidFill>
                <a:latin typeface="游ゴシック" panose="020B0400000000000000" pitchFamily="50" charset="-128"/>
                <a:ea typeface="游ゴシック" panose="020B0400000000000000" pitchFamily="50" charset="-128"/>
              </a:rPr>
              <a:t>収入が</a:t>
            </a:r>
            <a:r>
              <a:rPr lang="ja-JP" altLang="en-US" dirty="0">
                <a:solidFill>
                  <a:prstClr val="black"/>
                </a:solidFill>
                <a:latin typeface="游ゴシック" panose="020B0400000000000000" pitchFamily="50" charset="-128"/>
                <a:ea typeface="游ゴシック" panose="020B0400000000000000" pitchFamily="50" charset="-128"/>
              </a:rPr>
              <a:t>同じ</a:t>
            </a:r>
            <a:r>
              <a:rPr lang="ja-JP" altLang="en-US" sz="2200" dirty="0">
                <a:solidFill>
                  <a:prstClr val="black"/>
                </a:solidFill>
                <a:latin typeface="游ゴシック" panose="020B0400000000000000" pitchFamily="50" charset="-128"/>
                <a:ea typeface="游ゴシック" panose="020B0400000000000000" pitchFamily="50" charset="-128"/>
              </a:rPr>
              <a:t>場合</a:t>
            </a:r>
          </a:p>
        </p:txBody>
      </p:sp>
      <p:sp>
        <p:nvSpPr>
          <p:cNvPr id="16" name="テキスト ボックス 15">
            <a:extLst>
              <a:ext uri="{FF2B5EF4-FFF2-40B4-BE49-F238E27FC236}">
                <a16:creationId xmlns:a16="http://schemas.microsoft.com/office/drawing/2014/main" id="{03E4D84D-1A81-42EB-BE40-8ADEA102E587}"/>
              </a:ext>
            </a:extLst>
          </p:cNvPr>
          <p:cNvSpPr txBox="1"/>
          <p:nvPr/>
        </p:nvSpPr>
        <p:spPr>
          <a:xfrm>
            <a:off x="4824000" y="1439717"/>
            <a:ext cx="3960000" cy="720000"/>
          </a:xfrm>
          <a:prstGeom prst="rect">
            <a:avLst/>
          </a:prstGeom>
          <a:solidFill>
            <a:schemeClr val="bg1"/>
          </a:solidFill>
          <a:ln w="3175">
            <a:solidFill>
              <a:schemeClr val="accent5"/>
            </a:solidFill>
          </a:ln>
        </p:spPr>
        <p:txBody>
          <a:bodyPr wrap="square" lIns="0" tIns="0" rIns="0" bIns="0" rtlCol="0" anchor="ctr">
            <a:noAutofit/>
          </a:bodyPr>
          <a:lstStyle/>
          <a:p>
            <a:pPr lvl="0" algn="ctr" defTabSz="457200" eaLnBrk="1" fontAlgn="auto" hangingPunct="1">
              <a:spcBef>
                <a:spcPts val="0"/>
              </a:spcBef>
              <a:spcAft>
                <a:spcPts val="0"/>
              </a:spcAft>
              <a:defRPr/>
            </a:pPr>
            <a:r>
              <a:rPr lang="ja-JP" altLang="en-US" sz="2200" dirty="0">
                <a:solidFill>
                  <a:prstClr val="black"/>
                </a:solidFill>
                <a:latin typeface="游ゴシック" panose="020B0400000000000000" pitchFamily="50" charset="-128"/>
                <a:ea typeface="游ゴシック" panose="020B0400000000000000" pitchFamily="50" charset="-128"/>
              </a:rPr>
              <a:t>収入が</a:t>
            </a:r>
            <a:r>
              <a:rPr lang="ja-JP" altLang="en-US" dirty="0">
                <a:solidFill>
                  <a:prstClr val="black"/>
                </a:solidFill>
                <a:latin typeface="游ゴシック" panose="020B0400000000000000" pitchFamily="50" charset="-128"/>
                <a:ea typeface="游ゴシック" panose="020B0400000000000000" pitchFamily="50" charset="-128"/>
              </a:rPr>
              <a:t>異なる</a:t>
            </a:r>
            <a:r>
              <a:rPr lang="ja-JP" altLang="en-US" sz="2200" dirty="0">
                <a:solidFill>
                  <a:prstClr val="black"/>
                </a:solidFill>
                <a:latin typeface="游ゴシック" panose="020B0400000000000000" pitchFamily="50" charset="-128"/>
                <a:ea typeface="游ゴシック" panose="020B0400000000000000" pitchFamily="50" charset="-128"/>
              </a:rPr>
              <a:t>場合</a:t>
            </a:r>
          </a:p>
        </p:txBody>
      </p:sp>
      <p:sp>
        <p:nvSpPr>
          <p:cNvPr id="19" name="テキスト ボックス 18">
            <a:extLst>
              <a:ext uri="{FF2B5EF4-FFF2-40B4-BE49-F238E27FC236}">
                <a16:creationId xmlns:a16="http://schemas.microsoft.com/office/drawing/2014/main" id="{B0F71472-CAF3-4026-8483-8505F3FE9CE8}"/>
              </a:ext>
            </a:extLst>
          </p:cNvPr>
          <p:cNvSpPr txBox="1"/>
          <p:nvPr/>
        </p:nvSpPr>
        <p:spPr>
          <a:xfrm>
            <a:off x="360000" y="2158824"/>
            <a:ext cx="3960000" cy="1080000"/>
          </a:xfrm>
          <a:prstGeom prst="rect">
            <a:avLst/>
          </a:prstGeom>
          <a:solidFill>
            <a:srgbClr val="FEF8F4"/>
          </a:solidFill>
          <a:ln w="3175">
            <a:solidFill>
              <a:schemeClr val="accent2"/>
            </a:solidFill>
          </a:ln>
        </p:spPr>
        <p:txBody>
          <a:bodyPr wrap="square" lIns="0" tIns="0" rIns="0" bIns="0" rtlCol="0" anchor="ctr">
            <a:noAutofit/>
          </a:bodyPr>
          <a:lstStyle/>
          <a:p>
            <a:pPr lvl="0" algn="ctr" defTabSz="457200" eaLnBrk="1" fontAlgn="auto" hangingPunct="1">
              <a:spcBef>
                <a:spcPts val="0"/>
              </a:spcBef>
              <a:spcAft>
                <a:spcPts val="0"/>
              </a:spcAft>
              <a:defRPr/>
            </a:pPr>
            <a:r>
              <a:rPr lang="ja-JP" altLang="en-US" sz="2600" dirty="0">
                <a:solidFill>
                  <a:prstClr val="black"/>
                </a:solidFill>
                <a:latin typeface="游ゴシック" panose="020B0400000000000000" pitchFamily="50" charset="-128"/>
                <a:ea typeface="游ゴシック" panose="020B0400000000000000" pitchFamily="50" charset="-128"/>
              </a:rPr>
              <a:t>全員が同じ金額</a:t>
            </a:r>
            <a:r>
              <a:rPr lang="ja-JP" altLang="en-US" sz="2200" dirty="0">
                <a:solidFill>
                  <a:prstClr val="black"/>
                </a:solidFill>
                <a:latin typeface="游ゴシック" panose="020B0400000000000000" pitchFamily="50" charset="-128"/>
                <a:ea typeface="游ゴシック" panose="020B0400000000000000" pitchFamily="50" charset="-128"/>
              </a:rPr>
              <a:t>を</a:t>
            </a:r>
            <a:r>
              <a:rPr lang="en-US" altLang="ja-JP" sz="2200" dirty="0">
                <a:solidFill>
                  <a:prstClr val="black"/>
                </a:solidFill>
                <a:latin typeface="游ゴシック" panose="020B0400000000000000" pitchFamily="50" charset="-128"/>
                <a:ea typeface="游ゴシック" panose="020B0400000000000000" pitchFamily="50" charset="-128"/>
              </a:rPr>
              <a:t/>
            </a:r>
            <a:br>
              <a:rPr lang="en-US" altLang="ja-JP" sz="2200" dirty="0">
                <a:solidFill>
                  <a:prstClr val="black"/>
                </a:solidFill>
                <a:latin typeface="游ゴシック" panose="020B0400000000000000" pitchFamily="50" charset="-128"/>
                <a:ea typeface="游ゴシック" panose="020B0400000000000000" pitchFamily="50" charset="-128"/>
              </a:rPr>
            </a:br>
            <a:r>
              <a:rPr lang="ja-JP" altLang="en-US" sz="2200" dirty="0">
                <a:solidFill>
                  <a:prstClr val="black"/>
                </a:solidFill>
                <a:latin typeface="游ゴシック" panose="020B0400000000000000" pitchFamily="50" charset="-128"/>
                <a:ea typeface="游ゴシック" panose="020B0400000000000000" pitchFamily="50" charset="-128"/>
              </a:rPr>
              <a:t>負担しました。</a:t>
            </a:r>
          </a:p>
        </p:txBody>
      </p:sp>
      <p:sp>
        <p:nvSpPr>
          <p:cNvPr id="20" name="テキスト ボックス 19">
            <a:extLst>
              <a:ext uri="{FF2B5EF4-FFF2-40B4-BE49-F238E27FC236}">
                <a16:creationId xmlns:a16="http://schemas.microsoft.com/office/drawing/2014/main" id="{51BD4E1A-DEE3-4CE6-878E-46F222EB2A3E}"/>
              </a:ext>
            </a:extLst>
          </p:cNvPr>
          <p:cNvSpPr txBox="1"/>
          <p:nvPr/>
        </p:nvSpPr>
        <p:spPr>
          <a:xfrm>
            <a:off x="4824000" y="2158824"/>
            <a:ext cx="3960000" cy="1080000"/>
          </a:xfrm>
          <a:prstGeom prst="rect">
            <a:avLst/>
          </a:prstGeom>
          <a:solidFill>
            <a:srgbClr val="F6FAFD"/>
          </a:solidFill>
          <a:ln w="3175">
            <a:solidFill>
              <a:schemeClr val="accent5"/>
            </a:solidFill>
          </a:ln>
        </p:spPr>
        <p:txBody>
          <a:bodyPr wrap="square" lIns="0" tIns="0" rIns="0" bIns="0" rtlCol="0" anchor="ctr">
            <a:noAutofit/>
          </a:bodyPr>
          <a:lstStyle/>
          <a:p>
            <a:pPr lvl="0" algn="ctr" defTabSz="457200" eaLnBrk="1" fontAlgn="auto" hangingPunct="1">
              <a:spcBef>
                <a:spcPts val="0"/>
              </a:spcBef>
              <a:spcAft>
                <a:spcPts val="0"/>
              </a:spcAft>
              <a:defRPr/>
            </a:pPr>
            <a:r>
              <a:rPr lang="ja-JP" altLang="en-US" sz="2600" dirty="0">
                <a:solidFill>
                  <a:prstClr val="black"/>
                </a:solidFill>
                <a:latin typeface="游ゴシック" panose="020B0400000000000000" pitchFamily="50" charset="-128"/>
                <a:ea typeface="游ゴシック" panose="020B0400000000000000" pitchFamily="50" charset="-128"/>
              </a:rPr>
              <a:t>収入に応じた金額</a:t>
            </a:r>
            <a:r>
              <a:rPr lang="ja-JP" altLang="en-US" sz="2200" dirty="0">
                <a:solidFill>
                  <a:prstClr val="black"/>
                </a:solidFill>
                <a:latin typeface="游ゴシック" panose="020B0400000000000000" pitchFamily="50" charset="-128"/>
                <a:ea typeface="游ゴシック" panose="020B0400000000000000" pitchFamily="50" charset="-128"/>
              </a:rPr>
              <a:t>を</a:t>
            </a:r>
            <a:r>
              <a:rPr lang="en-US" altLang="ja-JP" sz="2200" dirty="0">
                <a:solidFill>
                  <a:prstClr val="black"/>
                </a:solidFill>
                <a:latin typeface="游ゴシック" panose="020B0400000000000000" pitchFamily="50" charset="-128"/>
                <a:ea typeface="游ゴシック" panose="020B0400000000000000" pitchFamily="50" charset="-128"/>
              </a:rPr>
              <a:t/>
            </a:r>
            <a:br>
              <a:rPr lang="en-US" altLang="ja-JP" sz="2200" dirty="0">
                <a:solidFill>
                  <a:prstClr val="black"/>
                </a:solidFill>
                <a:latin typeface="游ゴシック" panose="020B0400000000000000" pitchFamily="50" charset="-128"/>
                <a:ea typeface="游ゴシック" panose="020B0400000000000000" pitchFamily="50" charset="-128"/>
              </a:rPr>
            </a:br>
            <a:r>
              <a:rPr lang="ja-JP" altLang="en-US" sz="2200" dirty="0">
                <a:solidFill>
                  <a:prstClr val="black"/>
                </a:solidFill>
                <a:latin typeface="游ゴシック" panose="020B0400000000000000" pitchFamily="50" charset="-128"/>
                <a:ea typeface="游ゴシック" panose="020B0400000000000000" pitchFamily="50" charset="-128"/>
              </a:rPr>
              <a:t>負担しました。</a:t>
            </a:r>
          </a:p>
        </p:txBody>
      </p:sp>
      <p:sp>
        <p:nvSpPr>
          <p:cNvPr id="17" name="テキスト ボックス 16">
            <a:extLst>
              <a:ext uri="{FF2B5EF4-FFF2-40B4-BE49-F238E27FC236}">
                <a16:creationId xmlns:a16="http://schemas.microsoft.com/office/drawing/2014/main" id="{32E1D137-33A3-49F5-AB50-DEBC1E142EF3}"/>
              </a:ext>
            </a:extLst>
          </p:cNvPr>
          <p:cNvSpPr txBox="1"/>
          <p:nvPr/>
        </p:nvSpPr>
        <p:spPr>
          <a:xfrm>
            <a:off x="360000" y="3237648"/>
            <a:ext cx="3960000" cy="1080000"/>
          </a:xfrm>
          <a:prstGeom prst="rect">
            <a:avLst/>
          </a:prstGeom>
          <a:solidFill>
            <a:srgbClr val="FDF2EA"/>
          </a:solidFill>
          <a:ln w="3175">
            <a:solidFill>
              <a:schemeClr val="accent2"/>
            </a:solidFill>
          </a:ln>
        </p:spPr>
        <p:txBody>
          <a:bodyPr wrap="square" lIns="0" tIns="0" rIns="0" bIns="0" rtlCol="0" anchor="ctr">
            <a:noAutofit/>
          </a:bodyPr>
          <a:lstStyle/>
          <a:p>
            <a:pPr lvl="0" algn="ctr" defTabSz="457200" eaLnBrk="1" fontAlgn="auto" hangingPunct="1">
              <a:spcBef>
                <a:spcPts val="0"/>
              </a:spcBef>
              <a:spcAft>
                <a:spcPts val="0"/>
              </a:spcAft>
              <a:defRPr/>
            </a:pPr>
            <a:r>
              <a:rPr lang="ja-JP" altLang="en-US" sz="2200" dirty="0">
                <a:solidFill>
                  <a:prstClr val="black"/>
                </a:solidFill>
                <a:latin typeface="游ゴシック" panose="020B0400000000000000" pitchFamily="50" charset="-128"/>
                <a:ea typeface="游ゴシック" panose="020B0400000000000000" pitchFamily="50" charset="-128"/>
              </a:rPr>
              <a:t>この場合は</a:t>
            </a:r>
            <a:r>
              <a:rPr lang="en-US" altLang="ja-JP" sz="2200" dirty="0">
                <a:solidFill>
                  <a:prstClr val="black"/>
                </a:solidFill>
                <a:latin typeface="游ゴシック" panose="020B0400000000000000" pitchFamily="50" charset="-128"/>
                <a:ea typeface="游ゴシック" panose="020B0400000000000000" pitchFamily="50" charset="-128"/>
              </a:rPr>
              <a:t/>
            </a:r>
            <a:br>
              <a:rPr lang="en-US" altLang="ja-JP" sz="2200" dirty="0">
                <a:solidFill>
                  <a:prstClr val="black"/>
                </a:solidFill>
                <a:latin typeface="游ゴシック" panose="020B0400000000000000" pitchFamily="50" charset="-128"/>
                <a:ea typeface="游ゴシック" panose="020B0400000000000000" pitchFamily="50" charset="-128"/>
              </a:rPr>
            </a:br>
            <a:r>
              <a:rPr lang="ja-JP" altLang="en-US" sz="3600" dirty="0">
                <a:solidFill>
                  <a:prstClr val="black"/>
                </a:solidFill>
                <a:latin typeface="游ゴシック" panose="020B0400000000000000" pitchFamily="50" charset="-128"/>
                <a:ea typeface="游ゴシック" panose="020B0400000000000000" pitchFamily="50" charset="-128"/>
              </a:rPr>
              <a:t>平等</a:t>
            </a:r>
            <a:r>
              <a:rPr lang="ja-JP" altLang="en-US" sz="2200" dirty="0">
                <a:solidFill>
                  <a:prstClr val="black"/>
                </a:solidFill>
                <a:latin typeface="游ゴシック" panose="020B0400000000000000" pitchFamily="50" charset="-128"/>
                <a:ea typeface="游ゴシック" panose="020B0400000000000000" pitchFamily="50" charset="-128"/>
              </a:rPr>
              <a:t>な負担と言えます。</a:t>
            </a:r>
          </a:p>
        </p:txBody>
      </p:sp>
      <p:sp>
        <p:nvSpPr>
          <p:cNvPr id="18" name="テキスト ボックス 17">
            <a:extLst>
              <a:ext uri="{FF2B5EF4-FFF2-40B4-BE49-F238E27FC236}">
                <a16:creationId xmlns:a16="http://schemas.microsoft.com/office/drawing/2014/main" id="{0B31BC0C-AA24-4738-9991-CA7E2C89CEA9}"/>
              </a:ext>
            </a:extLst>
          </p:cNvPr>
          <p:cNvSpPr txBox="1"/>
          <p:nvPr/>
        </p:nvSpPr>
        <p:spPr>
          <a:xfrm>
            <a:off x="4824000" y="3237648"/>
            <a:ext cx="3960000" cy="1080000"/>
          </a:xfrm>
          <a:prstGeom prst="rect">
            <a:avLst/>
          </a:prstGeom>
          <a:solidFill>
            <a:srgbClr val="EEF5FB"/>
          </a:solidFill>
          <a:ln w="3175">
            <a:solidFill>
              <a:schemeClr val="accent5"/>
            </a:solidFill>
          </a:ln>
        </p:spPr>
        <p:txBody>
          <a:bodyPr wrap="square" lIns="0" tIns="0" rIns="0" bIns="0" rtlCol="0" anchor="ctr">
            <a:noAutofit/>
          </a:bodyPr>
          <a:lstStyle/>
          <a:p>
            <a:pPr lvl="0" algn="ctr" defTabSz="457200" eaLnBrk="1" fontAlgn="auto" hangingPunct="1">
              <a:spcBef>
                <a:spcPts val="0"/>
              </a:spcBef>
              <a:spcAft>
                <a:spcPts val="0"/>
              </a:spcAft>
              <a:defRPr/>
            </a:pPr>
            <a:r>
              <a:rPr lang="ja-JP" altLang="en-US" sz="2200" dirty="0">
                <a:solidFill>
                  <a:prstClr val="black"/>
                </a:solidFill>
                <a:latin typeface="游ゴシック" panose="020B0400000000000000" pitchFamily="50" charset="-128"/>
                <a:ea typeface="游ゴシック" panose="020B0400000000000000" pitchFamily="50" charset="-128"/>
              </a:rPr>
              <a:t>この場合は</a:t>
            </a:r>
            <a:r>
              <a:rPr lang="en-US" altLang="ja-JP" sz="2200" dirty="0">
                <a:solidFill>
                  <a:prstClr val="black"/>
                </a:solidFill>
                <a:latin typeface="游ゴシック" panose="020B0400000000000000" pitchFamily="50" charset="-128"/>
                <a:ea typeface="游ゴシック" panose="020B0400000000000000" pitchFamily="50" charset="-128"/>
              </a:rPr>
              <a:t/>
            </a:r>
            <a:br>
              <a:rPr lang="en-US" altLang="ja-JP" sz="2200" dirty="0">
                <a:solidFill>
                  <a:prstClr val="black"/>
                </a:solidFill>
                <a:latin typeface="游ゴシック" panose="020B0400000000000000" pitchFamily="50" charset="-128"/>
                <a:ea typeface="游ゴシック" panose="020B0400000000000000" pitchFamily="50" charset="-128"/>
              </a:rPr>
            </a:br>
            <a:r>
              <a:rPr lang="ja-JP" altLang="en-US" sz="3600" dirty="0">
                <a:solidFill>
                  <a:prstClr val="black"/>
                </a:solidFill>
                <a:latin typeface="游ゴシック" panose="020B0400000000000000" pitchFamily="50" charset="-128"/>
                <a:ea typeface="游ゴシック" panose="020B0400000000000000" pitchFamily="50" charset="-128"/>
              </a:rPr>
              <a:t>公平</a:t>
            </a:r>
            <a:r>
              <a:rPr lang="ja-JP" altLang="en-US" sz="2200" dirty="0">
                <a:solidFill>
                  <a:prstClr val="black"/>
                </a:solidFill>
                <a:latin typeface="游ゴシック" panose="020B0400000000000000" pitchFamily="50" charset="-128"/>
                <a:ea typeface="游ゴシック" panose="020B0400000000000000" pitchFamily="50" charset="-128"/>
              </a:rPr>
              <a:t>な負担と言えます。</a:t>
            </a:r>
          </a:p>
        </p:txBody>
      </p:sp>
      <p:sp>
        <p:nvSpPr>
          <p:cNvPr id="14" name="テキスト ボックス 13">
            <a:extLst>
              <a:ext uri="{FF2B5EF4-FFF2-40B4-BE49-F238E27FC236}">
                <a16:creationId xmlns:a16="http://schemas.microsoft.com/office/drawing/2014/main" id="{6ECDE22C-E30B-416C-9062-3BC0CE44E802}"/>
              </a:ext>
            </a:extLst>
          </p:cNvPr>
          <p:cNvSpPr txBox="1"/>
          <p:nvPr/>
        </p:nvSpPr>
        <p:spPr>
          <a:xfrm>
            <a:off x="360000" y="4316755"/>
            <a:ext cx="8424000" cy="1260000"/>
          </a:xfrm>
          <a:prstGeom prst="rect">
            <a:avLst/>
          </a:prstGeom>
          <a:solidFill>
            <a:srgbClr val="F0F7EC"/>
          </a:solidFill>
          <a:ln w="3175">
            <a:solidFill>
              <a:schemeClr val="accent6"/>
            </a:solidFill>
          </a:ln>
        </p:spPr>
        <p:txBody>
          <a:bodyPr wrap="square" tIns="72000" bIns="0" rtlCol="0" anchor="ctr">
            <a:noAutofit/>
          </a:bodyPr>
          <a:lstStyle/>
          <a:p>
            <a:pPr lvl="0" algn="ctr" defTabSz="457200" eaLnBrk="1" fontAlgn="b" hangingPunct="1">
              <a:spcBef>
                <a:spcPts val="0"/>
              </a:spcBef>
              <a:spcAft>
                <a:spcPts val="600"/>
              </a:spcAft>
              <a:defRPr/>
            </a:pPr>
            <a:r>
              <a:rPr lang="ja-JP" altLang="en-US" sz="2600" dirty="0">
                <a:solidFill>
                  <a:prstClr val="black"/>
                </a:solidFill>
                <a:latin typeface="游ゴシック" panose="020B0400000000000000" pitchFamily="50" charset="-128"/>
                <a:ea typeface="游ゴシック" panose="020B0400000000000000" pitchFamily="50" charset="-128"/>
              </a:rPr>
              <a:t>収入という基準で考えた結果です。</a:t>
            </a:r>
          </a:p>
          <a:p>
            <a:pPr lvl="0" algn="ctr" defTabSz="457200" eaLnBrk="1" fontAlgn="b" hangingPunct="1">
              <a:spcBef>
                <a:spcPts val="0"/>
              </a:spcBef>
              <a:spcAft>
                <a:spcPts val="0"/>
              </a:spcAft>
              <a:defRPr/>
            </a:pPr>
            <a:r>
              <a:rPr lang="ja-JP" altLang="en-US" sz="2600" dirty="0">
                <a:solidFill>
                  <a:prstClr val="black"/>
                </a:solidFill>
                <a:latin typeface="游ゴシック" panose="020B0400000000000000" pitchFamily="50" charset="-128"/>
                <a:ea typeface="游ゴシック" panose="020B0400000000000000" pitchFamily="50" charset="-128"/>
              </a:rPr>
              <a:t>この考え方を</a:t>
            </a:r>
            <a:r>
              <a:rPr lang="ja-JP" altLang="en-US" sz="3600" dirty="0">
                <a:solidFill>
                  <a:prstClr val="black"/>
                </a:solidFill>
                <a:latin typeface="游ゴシック" panose="020B0400000000000000" pitchFamily="50" charset="-128"/>
                <a:ea typeface="游ゴシック" panose="020B0400000000000000" pitchFamily="50" charset="-128"/>
              </a:rPr>
              <a:t>累進課税</a:t>
            </a:r>
            <a:r>
              <a:rPr lang="ja-JP" altLang="en-US" sz="2600" dirty="0">
                <a:solidFill>
                  <a:prstClr val="black"/>
                </a:solidFill>
                <a:latin typeface="游ゴシック" panose="020B0400000000000000" pitchFamily="50" charset="-128"/>
                <a:ea typeface="游ゴシック" panose="020B0400000000000000" pitchFamily="50" charset="-128"/>
              </a:rPr>
              <a:t>と言います。</a:t>
            </a:r>
          </a:p>
        </p:txBody>
      </p:sp>
    </p:spTree>
    <p:extLst>
      <p:ext uri="{BB962C8B-B14F-4D97-AF65-F5344CB8AC3E}">
        <p14:creationId xmlns:p14="http://schemas.microsoft.com/office/powerpoint/2010/main" val="190676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9" grpId="0" animBg="1"/>
      <p:bldP spid="20" grpId="0" animBg="1"/>
      <p:bldP spid="17" grpId="0" animBg="1"/>
      <p:bldP spid="18"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B9DC2238-9E35-44E2-BCD9-27AC87F4A416}"/>
              </a:ext>
            </a:extLst>
          </p:cNvPr>
          <p:cNvSpPr txBox="1"/>
          <p:nvPr/>
        </p:nvSpPr>
        <p:spPr>
          <a:xfrm>
            <a:off x="4676612" y="3248911"/>
            <a:ext cx="4211999" cy="1426133"/>
          </a:xfrm>
          <a:prstGeom prst="rect">
            <a:avLst/>
          </a:prstGeom>
          <a:noFill/>
          <a:ln w="3175">
            <a:solidFill>
              <a:schemeClr val="accent6"/>
            </a:solidFill>
          </a:ln>
        </p:spPr>
        <p:txBody>
          <a:bodyPr wrap="square" lIns="144000" tIns="144000" rIns="144000" bIns="144000" rtlCol="0" anchor="ctr">
            <a:noAutofit/>
          </a:bodyPr>
          <a:lstStyle/>
          <a:p>
            <a:pPr lvl="0" defTabSz="457200" eaLnBrk="1" fontAlgn="auto" hangingPunct="1">
              <a:spcBef>
                <a:spcPts val="0"/>
              </a:spcBef>
              <a:spcAft>
                <a:spcPts val="0"/>
              </a:spcAft>
              <a:defRPr/>
            </a:pPr>
            <a:r>
              <a:rPr lang="ja-JP" altLang="en-US" sz="2000" spc="-200" dirty="0">
                <a:solidFill>
                  <a:prstClr val="black"/>
                </a:solidFill>
                <a:latin typeface="游ゴシック" panose="020B0400000000000000" pitchFamily="50" charset="-128"/>
                <a:ea typeface="游ゴシック" panose="020B0400000000000000" pitchFamily="50" charset="-128"/>
              </a:rPr>
              <a:t>基準によって分けるとき</a:t>
            </a:r>
            <a:r>
              <a:rPr lang="en-US" altLang="ja-JP" sz="2000" spc="-200" dirty="0">
                <a:solidFill>
                  <a:prstClr val="black"/>
                </a:solidFill>
                <a:latin typeface="游ゴシック" panose="020B0400000000000000" pitchFamily="50" charset="-128"/>
                <a:ea typeface="游ゴシック" panose="020B0400000000000000" pitchFamily="50" charset="-128"/>
              </a:rPr>
              <a:t/>
            </a:r>
            <a:br>
              <a:rPr lang="en-US" altLang="ja-JP" sz="2000" spc="-200" dirty="0">
                <a:solidFill>
                  <a:prstClr val="black"/>
                </a:solidFill>
                <a:latin typeface="游ゴシック" panose="020B0400000000000000" pitchFamily="50" charset="-128"/>
                <a:ea typeface="游ゴシック" panose="020B0400000000000000" pitchFamily="50" charset="-128"/>
              </a:rPr>
            </a:br>
            <a:r>
              <a:rPr lang="en-US" altLang="ja-JP" sz="2000" spc="-200" dirty="0">
                <a:solidFill>
                  <a:prstClr val="black"/>
                </a:solidFill>
                <a:latin typeface="游ゴシック" panose="020B0400000000000000" pitchFamily="50" charset="-128"/>
                <a:ea typeface="游ゴシック" panose="020B0400000000000000" pitchFamily="50" charset="-128"/>
              </a:rPr>
              <a:t>(</a:t>
            </a:r>
            <a:r>
              <a:rPr lang="ja-JP" altLang="en-US" sz="2000" spc="-200" dirty="0">
                <a:solidFill>
                  <a:prstClr val="black"/>
                </a:solidFill>
                <a:latin typeface="游ゴシック" panose="020B0400000000000000" pitchFamily="50" charset="-128"/>
                <a:ea typeface="游ゴシック" panose="020B0400000000000000" pitchFamily="50" charset="-128"/>
              </a:rPr>
              <a:t>体の大きさ、年齢など</a:t>
            </a:r>
            <a:r>
              <a:rPr lang="en-US" altLang="ja-JP" sz="2000" spc="-200" dirty="0">
                <a:solidFill>
                  <a:prstClr val="black"/>
                </a:solidFill>
                <a:latin typeface="游ゴシック" panose="020B0400000000000000" pitchFamily="50" charset="-128"/>
                <a:ea typeface="游ゴシック" panose="020B0400000000000000" pitchFamily="50" charset="-128"/>
              </a:rPr>
              <a:t>)</a:t>
            </a:r>
            <a:r>
              <a:rPr lang="ja-JP" altLang="en-US" sz="2000" spc="-200" dirty="0">
                <a:solidFill>
                  <a:prstClr val="black"/>
                </a:solidFill>
                <a:latin typeface="游ゴシック" panose="020B0400000000000000" pitchFamily="50" charset="-128"/>
                <a:ea typeface="游ゴシック" panose="020B0400000000000000" pitchFamily="50" charset="-128"/>
              </a:rPr>
              <a:t>に</a:t>
            </a:r>
            <a:r>
              <a:rPr lang="en-US" altLang="ja-JP" sz="2000" spc="-200" dirty="0">
                <a:solidFill>
                  <a:prstClr val="black"/>
                </a:solidFill>
                <a:latin typeface="游ゴシック" panose="020B0400000000000000" pitchFamily="50" charset="-128"/>
                <a:ea typeface="游ゴシック" panose="020B0400000000000000" pitchFamily="50" charset="-128"/>
              </a:rPr>
              <a:t/>
            </a:r>
            <a:br>
              <a:rPr lang="en-US" altLang="ja-JP" sz="2000" spc="-200" dirty="0">
                <a:solidFill>
                  <a:prstClr val="black"/>
                </a:solidFill>
                <a:latin typeface="游ゴシック" panose="020B0400000000000000" pitchFamily="50" charset="-128"/>
                <a:ea typeface="游ゴシック" panose="020B0400000000000000" pitchFamily="50" charset="-128"/>
              </a:rPr>
            </a:br>
            <a:r>
              <a:rPr lang="ja-JP" altLang="en-US" sz="2000" spc="-200" dirty="0">
                <a:solidFill>
                  <a:prstClr val="black"/>
                </a:solidFill>
                <a:latin typeface="游ゴシック" panose="020B0400000000000000" pitchFamily="50" charset="-128"/>
                <a:ea typeface="游ゴシック" panose="020B0400000000000000" pitchFamily="50" charset="-128"/>
              </a:rPr>
              <a:t>相手のことも考えて</a:t>
            </a:r>
            <a:r>
              <a:rPr lang="en-US" altLang="ja-JP" sz="2000" spc="-200" dirty="0">
                <a:solidFill>
                  <a:prstClr val="black"/>
                </a:solidFill>
                <a:latin typeface="游ゴシック" panose="020B0400000000000000" pitchFamily="50" charset="-128"/>
                <a:ea typeface="游ゴシック" panose="020B0400000000000000" pitchFamily="50" charset="-128"/>
              </a:rPr>
              <a:t/>
            </a:r>
            <a:br>
              <a:rPr lang="en-US" altLang="ja-JP" sz="2000" spc="-200" dirty="0">
                <a:solidFill>
                  <a:prstClr val="black"/>
                </a:solidFill>
                <a:latin typeface="游ゴシック" panose="020B0400000000000000" pitchFamily="50" charset="-128"/>
                <a:ea typeface="游ゴシック" panose="020B0400000000000000" pitchFamily="50" charset="-128"/>
              </a:rPr>
            </a:br>
            <a:r>
              <a:rPr lang="ja-JP" altLang="en-US" sz="2000" spc="-200" dirty="0">
                <a:solidFill>
                  <a:prstClr val="black"/>
                </a:solidFill>
                <a:latin typeface="游ゴシック" panose="020B0400000000000000" pitchFamily="50" charset="-128"/>
                <a:ea typeface="游ゴシック" panose="020B0400000000000000" pitchFamily="50" charset="-128"/>
              </a:rPr>
              <a:t>納得できたら</a:t>
            </a:r>
          </a:p>
        </p:txBody>
      </p:sp>
      <p:sp>
        <p:nvSpPr>
          <p:cNvPr id="18" name="テキスト ボックス 17">
            <a:extLst>
              <a:ext uri="{FF2B5EF4-FFF2-40B4-BE49-F238E27FC236}">
                <a16:creationId xmlns:a16="http://schemas.microsoft.com/office/drawing/2014/main" id="{4E0503F1-6AAE-48F0-832B-9F4A75C0DEDE}"/>
              </a:ext>
            </a:extLst>
          </p:cNvPr>
          <p:cNvSpPr txBox="1"/>
          <p:nvPr/>
        </p:nvSpPr>
        <p:spPr>
          <a:xfrm>
            <a:off x="252002" y="3248911"/>
            <a:ext cx="4215389" cy="1426134"/>
          </a:xfrm>
          <a:prstGeom prst="rect">
            <a:avLst/>
          </a:prstGeom>
          <a:noFill/>
          <a:ln w="3175">
            <a:solidFill>
              <a:schemeClr val="accent6"/>
            </a:solidFill>
          </a:ln>
        </p:spPr>
        <p:txBody>
          <a:bodyPr wrap="square" lIns="2268000" tIns="144000" rIns="144000" bIns="144000" rtlCol="0" anchor="ctr">
            <a:noAutofit/>
          </a:bodyPr>
          <a:lstStyle/>
          <a:p>
            <a:pPr lvl="0" algn="ctr" defTabSz="457200" eaLnBrk="1" fontAlgn="auto" hangingPunct="1">
              <a:spcBef>
                <a:spcPts val="0"/>
              </a:spcBef>
              <a:spcAft>
                <a:spcPts val="0"/>
              </a:spcAft>
              <a:defRPr/>
            </a:pPr>
            <a:r>
              <a:rPr lang="ja-JP" altLang="en-US" sz="2000" dirty="0">
                <a:solidFill>
                  <a:prstClr val="black"/>
                </a:solidFill>
                <a:latin typeface="游ゴシック" panose="020B0400000000000000" pitchFamily="50" charset="-128"/>
                <a:ea typeface="游ゴシック" panose="020B0400000000000000" pitchFamily="50" charset="-128"/>
              </a:rPr>
              <a:t>人数で</a:t>
            </a:r>
            <a:r>
              <a:rPr lang="en-US" altLang="ja-JP" sz="2000" dirty="0">
                <a:solidFill>
                  <a:prstClr val="black"/>
                </a:solidFill>
                <a:latin typeface="游ゴシック" panose="020B0400000000000000" pitchFamily="50" charset="-128"/>
                <a:ea typeface="游ゴシック" panose="020B0400000000000000" pitchFamily="50" charset="-128"/>
              </a:rPr>
              <a:t/>
            </a:r>
            <a:br>
              <a:rPr lang="en-US" altLang="ja-JP" sz="2000" dirty="0">
                <a:solidFill>
                  <a:prstClr val="black"/>
                </a:solidFill>
                <a:latin typeface="游ゴシック" panose="020B0400000000000000" pitchFamily="50" charset="-128"/>
                <a:ea typeface="游ゴシック" panose="020B0400000000000000" pitchFamily="50" charset="-128"/>
              </a:rPr>
            </a:br>
            <a:r>
              <a:rPr lang="ja-JP" altLang="en-US" sz="2000" dirty="0">
                <a:solidFill>
                  <a:prstClr val="black"/>
                </a:solidFill>
                <a:latin typeface="游ゴシック" panose="020B0400000000000000" pitchFamily="50" charset="-128"/>
                <a:ea typeface="游ゴシック" panose="020B0400000000000000" pitchFamily="50" charset="-128"/>
              </a:rPr>
              <a:t>均等に割るとき</a:t>
            </a:r>
          </a:p>
        </p:txBody>
      </p:sp>
      <p:sp>
        <p:nvSpPr>
          <p:cNvPr id="23" name="テキスト ボックス 22">
            <a:extLst>
              <a:ext uri="{FF2B5EF4-FFF2-40B4-BE49-F238E27FC236}">
                <a16:creationId xmlns:a16="http://schemas.microsoft.com/office/drawing/2014/main" id="{07EAFAE7-F951-41D6-92DC-F5AE0959296C}"/>
              </a:ext>
            </a:extLst>
          </p:cNvPr>
          <p:cNvSpPr txBox="1"/>
          <p:nvPr/>
        </p:nvSpPr>
        <p:spPr>
          <a:xfrm>
            <a:off x="252002" y="4667793"/>
            <a:ext cx="4215389" cy="612000"/>
          </a:xfrm>
          <a:prstGeom prst="rect">
            <a:avLst/>
          </a:prstGeom>
          <a:solidFill>
            <a:srgbClr val="FDF2EA"/>
          </a:solidFill>
          <a:ln w="3175">
            <a:solidFill>
              <a:schemeClr val="accent2"/>
            </a:solidFill>
          </a:ln>
        </p:spPr>
        <p:txBody>
          <a:bodyPr wrap="square" lIns="144000" tIns="0" rIns="360000" bIns="0" rtlCol="0" anchor="ctr">
            <a:noAutofit/>
          </a:bodyPr>
          <a:lstStyle/>
          <a:p>
            <a:pPr lvl="0" algn="r" defTabSz="457200" eaLnBrk="1" fontAlgn="auto" hangingPunct="1">
              <a:spcBef>
                <a:spcPts val="0"/>
              </a:spcBef>
              <a:spcAft>
                <a:spcPts val="0"/>
              </a:spcAft>
              <a:defRPr/>
            </a:pPr>
            <a:r>
              <a:rPr lang="ja-JP" altLang="en-US" dirty="0">
                <a:solidFill>
                  <a:prstClr val="black"/>
                </a:solidFill>
                <a:latin typeface="游ゴシック" panose="020B0400000000000000" pitchFamily="50" charset="-128"/>
                <a:ea typeface="游ゴシック" panose="020B0400000000000000" pitchFamily="50" charset="-128"/>
              </a:rPr>
              <a:t>平等</a:t>
            </a:r>
            <a:r>
              <a:rPr lang="ja-JP" altLang="en-US" sz="2000" dirty="0">
                <a:solidFill>
                  <a:prstClr val="black"/>
                </a:solidFill>
                <a:latin typeface="游ゴシック" panose="020B0400000000000000" pitchFamily="50" charset="-128"/>
                <a:ea typeface="游ゴシック" panose="020B0400000000000000" pitchFamily="50" charset="-128"/>
              </a:rPr>
              <a:t>な分け方</a:t>
            </a:r>
          </a:p>
        </p:txBody>
      </p:sp>
      <p:sp>
        <p:nvSpPr>
          <p:cNvPr id="24" name="テキスト ボックス 23">
            <a:extLst>
              <a:ext uri="{FF2B5EF4-FFF2-40B4-BE49-F238E27FC236}">
                <a16:creationId xmlns:a16="http://schemas.microsoft.com/office/drawing/2014/main" id="{51301BF8-68AD-4C46-9E8F-85E36842E96A}"/>
              </a:ext>
            </a:extLst>
          </p:cNvPr>
          <p:cNvSpPr txBox="1"/>
          <p:nvPr/>
        </p:nvSpPr>
        <p:spPr>
          <a:xfrm>
            <a:off x="4676612" y="4667793"/>
            <a:ext cx="4211999" cy="612000"/>
          </a:xfrm>
          <a:prstGeom prst="rect">
            <a:avLst/>
          </a:prstGeom>
          <a:solidFill>
            <a:srgbClr val="EEF5FB"/>
          </a:solidFill>
          <a:ln w="3175">
            <a:solidFill>
              <a:schemeClr val="accent5"/>
            </a:solidFill>
          </a:ln>
        </p:spPr>
        <p:txBody>
          <a:bodyPr wrap="square" lIns="360000" tIns="0" rIns="144000" bIns="0" rtlCol="0" anchor="ctr">
            <a:noAutofit/>
          </a:bodyPr>
          <a:lstStyle/>
          <a:p>
            <a:pPr lvl="0" defTabSz="457200" eaLnBrk="1" fontAlgn="auto" hangingPunct="1">
              <a:spcBef>
                <a:spcPts val="0"/>
              </a:spcBef>
              <a:spcAft>
                <a:spcPts val="0"/>
              </a:spcAft>
              <a:defRPr/>
            </a:pPr>
            <a:r>
              <a:rPr lang="ja-JP" altLang="en-US" dirty="0">
                <a:solidFill>
                  <a:prstClr val="black"/>
                </a:solidFill>
                <a:latin typeface="游ゴシック" panose="020B0400000000000000" pitchFamily="50" charset="-128"/>
                <a:ea typeface="游ゴシック" panose="020B0400000000000000" pitchFamily="50" charset="-128"/>
              </a:rPr>
              <a:t>公平</a:t>
            </a:r>
            <a:r>
              <a:rPr lang="ja-JP" altLang="en-US" sz="2000" dirty="0">
                <a:solidFill>
                  <a:prstClr val="black"/>
                </a:solidFill>
                <a:latin typeface="游ゴシック" panose="020B0400000000000000" pitchFamily="50" charset="-128"/>
                <a:ea typeface="游ゴシック" panose="020B0400000000000000" pitchFamily="50" charset="-128"/>
              </a:rPr>
              <a:t>な分け方</a:t>
            </a:r>
          </a:p>
        </p:txBody>
      </p:sp>
      <p:sp>
        <p:nvSpPr>
          <p:cNvPr id="33" name="テキスト ボックス 32">
            <a:extLst>
              <a:ext uri="{FF2B5EF4-FFF2-40B4-BE49-F238E27FC236}">
                <a16:creationId xmlns:a16="http://schemas.microsoft.com/office/drawing/2014/main" id="{F807CDFE-2AC8-4336-9689-30F068B58BBA}"/>
              </a:ext>
            </a:extLst>
          </p:cNvPr>
          <p:cNvSpPr txBox="1"/>
          <p:nvPr/>
        </p:nvSpPr>
        <p:spPr>
          <a:xfrm>
            <a:off x="0" y="5463427"/>
            <a:ext cx="9144000" cy="1152000"/>
          </a:xfrm>
          <a:prstGeom prst="rect">
            <a:avLst/>
          </a:prstGeom>
          <a:solidFill>
            <a:schemeClr val="accent6">
              <a:lumMod val="20000"/>
              <a:lumOff val="80000"/>
            </a:schemeClr>
          </a:solidFill>
          <a:ln w="3175">
            <a:noFill/>
          </a:ln>
        </p:spPr>
        <p:txBody>
          <a:bodyPr wrap="square" tIns="0" bIns="0" rtlCol="0" anchor="ctr">
            <a:noAutofit/>
          </a:bodyPr>
          <a:lstStyle/>
          <a:p>
            <a:pPr lvl="0" algn="ctr" defTabSz="457200" eaLnBrk="1" fontAlgn="ctr" hangingPunct="1">
              <a:spcBef>
                <a:spcPts val="0"/>
              </a:spcBef>
              <a:spcAft>
                <a:spcPts val="0"/>
              </a:spcAft>
              <a:defRPr/>
            </a:pPr>
            <a:r>
              <a:rPr lang="ja-JP" altLang="en-US" dirty="0">
                <a:solidFill>
                  <a:prstClr val="black"/>
                </a:solidFill>
                <a:latin typeface="游ゴシック" panose="020B0400000000000000" pitchFamily="50" charset="-128"/>
                <a:ea typeface="游ゴシック" panose="020B0400000000000000" pitchFamily="50" charset="-128"/>
              </a:rPr>
              <a:t>さまざまな物事を平等だけではなく、</a:t>
            </a:r>
            <a:br>
              <a:rPr lang="ja-JP" altLang="en-US" dirty="0">
                <a:solidFill>
                  <a:prstClr val="black"/>
                </a:solidFill>
                <a:latin typeface="游ゴシック" panose="020B0400000000000000" pitchFamily="50" charset="-128"/>
                <a:ea typeface="游ゴシック" panose="020B0400000000000000" pitchFamily="50" charset="-128"/>
              </a:rPr>
            </a:br>
            <a:r>
              <a:rPr lang="ja-JP" altLang="en-US" dirty="0">
                <a:solidFill>
                  <a:prstClr val="black"/>
                </a:solidFill>
                <a:latin typeface="游ゴシック" panose="020B0400000000000000" pitchFamily="50" charset="-128"/>
                <a:ea typeface="游ゴシック" panose="020B0400000000000000" pitchFamily="50" charset="-128"/>
              </a:rPr>
              <a:t>公平に考えることも大切です。</a:t>
            </a:r>
          </a:p>
        </p:txBody>
      </p:sp>
      <p:sp>
        <p:nvSpPr>
          <p:cNvPr id="2" name="テキスト プレースホルダー 1">
            <a:extLst>
              <a:ext uri="{FF2B5EF4-FFF2-40B4-BE49-F238E27FC236}">
                <a16:creationId xmlns:a16="http://schemas.microsoft.com/office/drawing/2014/main" id="{600727DA-2446-4CFC-9804-55FCD3EB4FDD}"/>
              </a:ext>
            </a:extLst>
          </p:cNvPr>
          <p:cNvSpPr>
            <a:spLocks noGrp="1"/>
          </p:cNvSpPr>
          <p:nvPr>
            <p:ph type="body" sz="quarter" idx="13"/>
          </p:nvPr>
        </p:nvSpPr>
        <p:spPr>
          <a:xfrm>
            <a:off x="0" y="0"/>
            <a:ext cx="9144000" cy="1080000"/>
          </a:xfrm>
        </p:spPr>
        <p:txBody>
          <a:bodyPr/>
          <a:lstStyle/>
          <a:p>
            <a:r>
              <a:rPr kumimoji="1" lang="ja-JP" altLang="en-US" dirty="0"/>
              <a:t>平等と公平って？</a:t>
            </a:r>
          </a:p>
        </p:txBody>
      </p:sp>
      <p:sp>
        <p:nvSpPr>
          <p:cNvPr id="10" name="テキスト ボックス 9">
            <a:extLst>
              <a:ext uri="{FF2B5EF4-FFF2-40B4-BE49-F238E27FC236}">
                <a16:creationId xmlns:a16="http://schemas.microsoft.com/office/drawing/2014/main" id="{0A4565F0-A000-4746-8977-090F01387CAE}"/>
              </a:ext>
            </a:extLst>
          </p:cNvPr>
          <p:cNvSpPr txBox="1"/>
          <p:nvPr/>
        </p:nvSpPr>
        <p:spPr>
          <a:xfrm>
            <a:off x="252002" y="1422000"/>
            <a:ext cx="4205150" cy="1080000"/>
          </a:xfrm>
          <a:prstGeom prst="rect">
            <a:avLst/>
          </a:prstGeom>
          <a:solidFill>
            <a:srgbClr val="FDF2EA"/>
          </a:solidFill>
          <a:ln w="3175">
            <a:solidFill>
              <a:schemeClr val="accent2"/>
            </a:solidFill>
          </a:ln>
        </p:spPr>
        <p:txBody>
          <a:bodyPr wrap="square" lIns="0" tIns="0" rIns="0" bIns="0" rtlCol="0" anchor="ctr">
            <a:noAutofit/>
          </a:bodyPr>
          <a:lstStyle/>
          <a:p>
            <a:pPr lvl="0" algn="ctr" defTabSz="457200" eaLnBrk="1" fontAlgn="auto" hangingPunct="1">
              <a:spcBef>
                <a:spcPts val="0"/>
              </a:spcBef>
              <a:spcAft>
                <a:spcPts val="0"/>
              </a:spcAft>
              <a:defRPr/>
            </a:pPr>
            <a:r>
              <a:rPr lang="ja-JP" altLang="en-US" dirty="0">
                <a:solidFill>
                  <a:prstClr val="black"/>
                </a:solidFill>
                <a:latin typeface="游ゴシック" panose="020B0400000000000000" pitchFamily="50" charset="-128"/>
                <a:ea typeface="游ゴシック" panose="020B0400000000000000" pitchFamily="50" charset="-128"/>
              </a:rPr>
              <a:t>平等</a:t>
            </a:r>
            <a:r>
              <a:rPr lang="ja-JP" altLang="en-US" sz="2000" dirty="0">
                <a:solidFill>
                  <a:prstClr val="black"/>
                </a:solidFill>
                <a:latin typeface="游ゴシック" panose="020B0400000000000000" pitchFamily="50" charset="-128"/>
                <a:ea typeface="游ゴシック" panose="020B0400000000000000" pitchFamily="50" charset="-128"/>
              </a:rPr>
              <a:t>は</a:t>
            </a:r>
            <a:r>
              <a:rPr lang="en-US" altLang="ja-JP" sz="2000" dirty="0">
                <a:solidFill>
                  <a:prstClr val="black"/>
                </a:solidFill>
                <a:latin typeface="游ゴシック" panose="020B0400000000000000" pitchFamily="50" charset="-128"/>
                <a:ea typeface="游ゴシック" panose="020B0400000000000000" pitchFamily="50" charset="-128"/>
              </a:rPr>
              <a:t/>
            </a:r>
            <a:br>
              <a:rPr lang="en-US" altLang="ja-JP" sz="2000" dirty="0">
                <a:solidFill>
                  <a:prstClr val="black"/>
                </a:solidFill>
                <a:latin typeface="游ゴシック" panose="020B0400000000000000" pitchFamily="50" charset="-128"/>
                <a:ea typeface="游ゴシック" panose="020B0400000000000000" pitchFamily="50" charset="-128"/>
              </a:rPr>
            </a:br>
            <a:r>
              <a:rPr lang="ja-JP" altLang="en-US" sz="2000" dirty="0">
                <a:solidFill>
                  <a:prstClr val="black"/>
                </a:solidFill>
                <a:latin typeface="游ゴシック" panose="020B0400000000000000" pitchFamily="50" charset="-128"/>
                <a:ea typeface="游ゴシック" panose="020B0400000000000000" pitchFamily="50" charset="-128"/>
              </a:rPr>
              <a:t>みんなが同じ金額、</a:t>
            </a:r>
            <a:r>
              <a:rPr lang="en-US" altLang="ja-JP" sz="2000" dirty="0">
                <a:solidFill>
                  <a:prstClr val="black"/>
                </a:solidFill>
                <a:latin typeface="游ゴシック" panose="020B0400000000000000" pitchFamily="50" charset="-128"/>
                <a:ea typeface="游ゴシック" panose="020B0400000000000000" pitchFamily="50" charset="-128"/>
              </a:rPr>
              <a:t/>
            </a:r>
            <a:br>
              <a:rPr lang="en-US" altLang="ja-JP" sz="2000" dirty="0">
                <a:solidFill>
                  <a:prstClr val="black"/>
                </a:solidFill>
                <a:latin typeface="游ゴシック" panose="020B0400000000000000" pitchFamily="50" charset="-128"/>
                <a:ea typeface="游ゴシック" panose="020B0400000000000000" pitchFamily="50" charset="-128"/>
              </a:rPr>
            </a:br>
            <a:r>
              <a:rPr lang="ja-JP" altLang="en-US" sz="2000" dirty="0">
                <a:solidFill>
                  <a:prstClr val="black"/>
                </a:solidFill>
                <a:latin typeface="游ゴシック" panose="020B0400000000000000" pitchFamily="50" charset="-128"/>
                <a:ea typeface="游ゴシック" panose="020B0400000000000000" pitchFamily="50" charset="-128"/>
              </a:rPr>
              <a:t>同じ量などになることです。</a:t>
            </a:r>
          </a:p>
        </p:txBody>
      </p:sp>
      <p:sp>
        <p:nvSpPr>
          <p:cNvPr id="15" name="テキスト ボックス 14">
            <a:extLst>
              <a:ext uri="{FF2B5EF4-FFF2-40B4-BE49-F238E27FC236}">
                <a16:creationId xmlns:a16="http://schemas.microsoft.com/office/drawing/2014/main" id="{BC55D8C7-4712-4231-8AE3-3FABE418D000}"/>
              </a:ext>
            </a:extLst>
          </p:cNvPr>
          <p:cNvSpPr txBox="1"/>
          <p:nvPr/>
        </p:nvSpPr>
        <p:spPr>
          <a:xfrm>
            <a:off x="4676613" y="1422000"/>
            <a:ext cx="4211998" cy="1080000"/>
          </a:xfrm>
          <a:prstGeom prst="rect">
            <a:avLst/>
          </a:prstGeom>
          <a:solidFill>
            <a:srgbClr val="EEF5FB"/>
          </a:solidFill>
          <a:ln w="3175">
            <a:solidFill>
              <a:schemeClr val="accent5"/>
            </a:solidFill>
          </a:ln>
        </p:spPr>
        <p:txBody>
          <a:bodyPr wrap="square" lIns="0" tIns="0" rIns="0" bIns="0" rtlCol="0" anchor="ctr">
            <a:noAutofit/>
          </a:bodyPr>
          <a:lstStyle/>
          <a:p>
            <a:pPr lvl="0" algn="ctr" defTabSz="457200" eaLnBrk="1" fontAlgn="auto" hangingPunct="1">
              <a:spcBef>
                <a:spcPts val="0"/>
              </a:spcBef>
              <a:spcAft>
                <a:spcPts val="0"/>
              </a:spcAft>
              <a:defRPr/>
            </a:pPr>
            <a:r>
              <a:rPr lang="ja-JP" altLang="en-US" dirty="0">
                <a:solidFill>
                  <a:prstClr val="black"/>
                </a:solidFill>
                <a:latin typeface="游ゴシック" panose="020B0400000000000000" pitchFamily="50" charset="-128"/>
                <a:ea typeface="游ゴシック" panose="020B0400000000000000" pitchFamily="50" charset="-128"/>
              </a:rPr>
              <a:t>公平</a:t>
            </a:r>
            <a:r>
              <a:rPr lang="ja-JP" altLang="en-US" sz="2000" dirty="0">
                <a:solidFill>
                  <a:prstClr val="black"/>
                </a:solidFill>
                <a:latin typeface="游ゴシック" panose="020B0400000000000000" pitchFamily="50" charset="-128"/>
                <a:ea typeface="游ゴシック" panose="020B0400000000000000" pitchFamily="50" charset="-128"/>
              </a:rPr>
              <a:t>は</a:t>
            </a:r>
            <a:r>
              <a:rPr lang="en-US" altLang="ja-JP" sz="2000" dirty="0">
                <a:solidFill>
                  <a:prstClr val="black"/>
                </a:solidFill>
                <a:latin typeface="游ゴシック" panose="020B0400000000000000" pitchFamily="50" charset="-128"/>
                <a:ea typeface="游ゴシック" panose="020B0400000000000000" pitchFamily="50" charset="-128"/>
              </a:rPr>
              <a:t/>
            </a:r>
            <a:br>
              <a:rPr lang="en-US" altLang="ja-JP" sz="2000" dirty="0">
                <a:solidFill>
                  <a:prstClr val="black"/>
                </a:solidFill>
                <a:latin typeface="游ゴシック" panose="020B0400000000000000" pitchFamily="50" charset="-128"/>
                <a:ea typeface="游ゴシック" panose="020B0400000000000000" pitchFamily="50" charset="-128"/>
              </a:rPr>
            </a:br>
            <a:r>
              <a:rPr lang="ja-JP" altLang="en-US" sz="2000" dirty="0">
                <a:solidFill>
                  <a:prstClr val="black"/>
                </a:solidFill>
                <a:latin typeface="游ゴシック" panose="020B0400000000000000" pitchFamily="50" charset="-128"/>
                <a:ea typeface="游ゴシック" panose="020B0400000000000000" pitchFamily="50" charset="-128"/>
              </a:rPr>
              <a:t>決められた基準によって</a:t>
            </a:r>
            <a:r>
              <a:rPr lang="en-US" altLang="ja-JP" sz="2000" dirty="0">
                <a:solidFill>
                  <a:prstClr val="black"/>
                </a:solidFill>
                <a:latin typeface="游ゴシック" panose="020B0400000000000000" pitchFamily="50" charset="-128"/>
                <a:ea typeface="游ゴシック" panose="020B0400000000000000" pitchFamily="50" charset="-128"/>
              </a:rPr>
              <a:t/>
            </a:r>
            <a:br>
              <a:rPr lang="en-US" altLang="ja-JP" sz="2000" dirty="0">
                <a:solidFill>
                  <a:prstClr val="black"/>
                </a:solidFill>
                <a:latin typeface="游ゴシック" panose="020B0400000000000000" pitchFamily="50" charset="-128"/>
                <a:ea typeface="游ゴシック" panose="020B0400000000000000" pitchFamily="50" charset="-128"/>
              </a:rPr>
            </a:br>
            <a:r>
              <a:rPr lang="ja-JP" altLang="en-US" sz="2000" dirty="0">
                <a:solidFill>
                  <a:prstClr val="black"/>
                </a:solidFill>
                <a:latin typeface="游ゴシック" panose="020B0400000000000000" pitchFamily="50" charset="-128"/>
                <a:ea typeface="游ゴシック" panose="020B0400000000000000" pitchFamily="50" charset="-128"/>
              </a:rPr>
              <a:t>それぞれ違うことです。</a:t>
            </a:r>
          </a:p>
        </p:txBody>
      </p:sp>
      <p:sp>
        <p:nvSpPr>
          <p:cNvPr id="17" name="テキスト ボックス 16">
            <a:extLst>
              <a:ext uri="{FF2B5EF4-FFF2-40B4-BE49-F238E27FC236}">
                <a16:creationId xmlns:a16="http://schemas.microsoft.com/office/drawing/2014/main" id="{F57229A5-9549-4E86-806A-663164782B7C}"/>
              </a:ext>
            </a:extLst>
          </p:cNvPr>
          <p:cNvSpPr txBox="1"/>
          <p:nvPr/>
        </p:nvSpPr>
        <p:spPr>
          <a:xfrm>
            <a:off x="252002" y="2636912"/>
            <a:ext cx="8636608" cy="612000"/>
          </a:xfrm>
          <a:prstGeom prst="rect">
            <a:avLst/>
          </a:prstGeom>
          <a:solidFill>
            <a:srgbClr val="F0F7EC"/>
          </a:solidFill>
          <a:ln w="3175">
            <a:solidFill>
              <a:schemeClr val="accent6"/>
            </a:solidFill>
          </a:ln>
        </p:spPr>
        <p:txBody>
          <a:bodyPr wrap="square" lIns="0" tIns="0" rIns="0" bIns="0" rtlCol="0" anchor="ctr">
            <a:noAutofit/>
          </a:bodyPr>
          <a:lstStyle/>
          <a:p>
            <a:pPr lvl="0" algn="ctr" defTabSz="457200" eaLnBrk="1" fontAlgn="auto" hangingPunct="1">
              <a:spcBef>
                <a:spcPts val="0"/>
              </a:spcBef>
              <a:spcAft>
                <a:spcPts val="0"/>
              </a:spcAft>
              <a:defRPr/>
            </a:pPr>
            <a:r>
              <a:rPr lang="ja-JP" altLang="en-US" sz="2000" dirty="0">
                <a:solidFill>
                  <a:prstClr val="black"/>
                </a:solidFill>
                <a:latin typeface="游ゴシック" panose="020B0400000000000000" pitchFamily="50" charset="-128"/>
                <a:ea typeface="游ゴシック" panose="020B0400000000000000" pitchFamily="50" charset="-128"/>
              </a:rPr>
              <a:t>例えば、ケーキを買ってきた場合に</a:t>
            </a:r>
          </a:p>
        </p:txBody>
      </p:sp>
      <p:pic>
        <p:nvPicPr>
          <p:cNvPr id="13" name="図 12">
            <a:extLst>
              <a:ext uri="{FF2B5EF4-FFF2-40B4-BE49-F238E27FC236}">
                <a16:creationId xmlns:a16="http://schemas.microsoft.com/office/drawing/2014/main" id="{E50EF6E3-0B21-4DFC-ADB0-70559E41CF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434" y="3789589"/>
            <a:ext cx="1152128" cy="1166009"/>
          </a:xfrm>
          <a:prstGeom prst="rect">
            <a:avLst/>
          </a:prstGeom>
        </p:spPr>
      </p:pic>
      <p:grpSp>
        <p:nvGrpSpPr>
          <p:cNvPr id="9" name="グループ化 8">
            <a:extLst>
              <a:ext uri="{FF2B5EF4-FFF2-40B4-BE49-F238E27FC236}">
                <a16:creationId xmlns:a16="http://schemas.microsoft.com/office/drawing/2014/main" id="{459C4111-DA09-456E-98E2-FEB1D00B20DA}"/>
              </a:ext>
            </a:extLst>
          </p:cNvPr>
          <p:cNvGrpSpPr/>
          <p:nvPr/>
        </p:nvGrpSpPr>
        <p:grpSpPr>
          <a:xfrm>
            <a:off x="251520" y="3356992"/>
            <a:ext cx="2051070" cy="1869454"/>
            <a:chOff x="251520" y="3356992"/>
            <a:chExt cx="2051070" cy="1869454"/>
          </a:xfrm>
        </p:grpSpPr>
        <p:pic>
          <p:nvPicPr>
            <p:cNvPr id="14" name="図 13">
              <a:extLst>
                <a:ext uri="{FF2B5EF4-FFF2-40B4-BE49-F238E27FC236}">
                  <a16:creationId xmlns:a16="http://schemas.microsoft.com/office/drawing/2014/main" id="{266DF504-CF5E-4951-A951-7242FF0F8B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466" y="3356992"/>
              <a:ext cx="522065" cy="522065"/>
            </a:xfrm>
            <a:prstGeom prst="rect">
              <a:avLst/>
            </a:prstGeom>
          </p:spPr>
        </p:pic>
        <p:pic>
          <p:nvPicPr>
            <p:cNvPr id="16" name="図 15">
              <a:extLst>
                <a:ext uri="{FF2B5EF4-FFF2-40B4-BE49-F238E27FC236}">
                  <a16:creationId xmlns:a16="http://schemas.microsoft.com/office/drawing/2014/main" id="{32A3F346-F012-430E-8966-B578E6A4D5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3844" y="4599137"/>
              <a:ext cx="627309" cy="627309"/>
            </a:xfrm>
            <a:prstGeom prst="rect">
              <a:avLst/>
            </a:prstGeom>
          </p:spPr>
        </p:pic>
        <p:pic>
          <p:nvPicPr>
            <p:cNvPr id="21" name="図 20">
              <a:extLst>
                <a:ext uri="{FF2B5EF4-FFF2-40B4-BE49-F238E27FC236}">
                  <a16:creationId xmlns:a16="http://schemas.microsoft.com/office/drawing/2014/main" id="{83B8CC66-A577-4EDF-BBCD-ED6A4460364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3930221"/>
              <a:ext cx="668916" cy="668916"/>
            </a:xfrm>
            <a:prstGeom prst="rect">
              <a:avLst/>
            </a:prstGeom>
          </p:spPr>
        </p:pic>
        <p:pic>
          <p:nvPicPr>
            <p:cNvPr id="25" name="図 24">
              <a:extLst>
                <a:ext uri="{FF2B5EF4-FFF2-40B4-BE49-F238E27FC236}">
                  <a16:creationId xmlns:a16="http://schemas.microsoft.com/office/drawing/2014/main" id="{1F024F08-8319-4F63-8295-1ED0F9F05F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2524" y="3968025"/>
              <a:ext cx="590066" cy="593308"/>
            </a:xfrm>
            <a:prstGeom prst="rect">
              <a:avLst/>
            </a:prstGeom>
          </p:spPr>
        </p:pic>
      </p:grpSp>
      <p:grpSp>
        <p:nvGrpSpPr>
          <p:cNvPr id="8" name="グループ化 7">
            <a:extLst>
              <a:ext uri="{FF2B5EF4-FFF2-40B4-BE49-F238E27FC236}">
                <a16:creationId xmlns:a16="http://schemas.microsoft.com/office/drawing/2014/main" id="{F4420AA1-7C9F-4F57-BC54-66D01978AC74}"/>
              </a:ext>
            </a:extLst>
          </p:cNvPr>
          <p:cNvGrpSpPr/>
          <p:nvPr/>
        </p:nvGrpSpPr>
        <p:grpSpPr>
          <a:xfrm>
            <a:off x="896361" y="3875076"/>
            <a:ext cx="751189" cy="773728"/>
            <a:chOff x="896843" y="4165862"/>
            <a:chExt cx="751189" cy="773728"/>
          </a:xfrm>
        </p:grpSpPr>
        <p:cxnSp>
          <p:nvCxnSpPr>
            <p:cNvPr id="5" name="直線コネクタ 4">
              <a:extLst>
                <a:ext uri="{FF2B5EF4-FFF2-40B4-BE49-F238E27FC236}">
                  <a16:creationId xmlns:a16="http://schemas.microsoft.com/office/drawing/2014/main" id="{05DEDD05-0C60-4817-B477-CE851169F713}"/>
                </a:ext>
              </a:extLst>
            </p:cNvPr>
            <p:cNvCxnSpPr>
              <a:cxnSpLocks/>
            </p:cNvCxnSpPr>
            <p:nvPr/>
          </p:nvCxnSpPr>
          <p:spPr>
            <a:xfrm flipV="1">
              <a:off x="896843" y="4165862"/>
              <a:ext cx="751189" cy="724060"/>
            </a:xfrm>
            <a:prstGeom prst="line">
              <a:avLst/>
            </a:prstGeom>
            <a:ln w="44450">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8FC34AA-309F-4FCB-9E19-FE22B7F46EF2}"/>
                </a:ext>
              </a:extLst>
            </p:cNvPr>
            <p:cNvCxnSpPr>
              <a:cxnSpLocks/>
            </p:cNvCxnSpPr>
            <p:nvPr/>
          </p:nvCxnSpPr>
          <p:spPr>
            <a:xfrm flipH="1" flipV="1">
              <a:off x="950046" y="4191107"/>
              <a:ext cx="690135" cy="748483"/>
            </a:xfrm>
            <a:prstGeom prst="line">
              <a:avLst/>
            </a:prstGeom>
            <a:ln w="44450">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grpSp>
      <p:pic>
        <p:nvPicPr>
          <p:cNvPr id="28" name="図 27">
            <a:extLst>
              <a:ext uri="{FF2B5EF4-FFF2-40B4-BE49-F238E27FC236}">
                <a16:creationId xmlns:a16="http://schemas.microsoft.com/office/drawing/2014/main" id="{5904A06C-3E34-463F-A226-8310344259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2194" y="3789589"/>
            <a:ext cx="1152128" cy="1166009"/>
          </a:xfrm>
          <a:prstGeom prst="rect">
            <a:avLst/>
          </a:prstGeom>
        </p:spPr>
      </p:pic>
      <p:grpSp>
        <p:nvGrpSpPr>
          <p:cNvPr id="12" name="グループ化 11">
            <a:extLst>
              <a:ext uri="{FF2B5EF4-FFF2-40B4-BE49-F238E27FC236}">
                <a16:creationId xmlns:a16="http://schemas.microsoft.com/office/drawing/2014/main" id="{293F937D-D59A-4BBA-85E4-6BA173B43516}"/>
              </a:ext>
            </a:extLst>
          </p:cNvPr>
          <p:cNvGrpSpPr/>
          <p:nvPr/>
        </p:nvGrpSpPr>
        <p:grpSpPr>
          <a:xfrm>
            <a:off x="7092280" y="3356992"/>
            <a:ext cx="2016224" cy="1869454"/>
            <a:chOff x="7092280" y="3356992"/>
            <a:chExt cx="2016224" cy="1869454"/>
          </a:xfrm>
        </p:grpSpPr>
        <p:pic>
          <p:nvPicPr>
            <p:cNvPr id="29" name="図 28">
              <a:extLst>
                <a:ext uri="{FF2B5EF4-FFF2-40B4-BE49-F238E27FC236}">
                  <a16:creationId xmlns:a16="http://schemas.microsoft.com/office/drawing/2014/main" id="{CE38992E-DFCE-4D11-ABE4-9B9020F6A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367" y="3356992"/>
              <a:ext cx="522065" cy="522065"/>
            </a:xfrm>
            <a:prstGeom prst="rect">
              <a:avLst/>
            </a:prstGeom>
          </p:spPr>
        </p:pic>
        <p:pic>
          <p:nvPicPr>
            <p:cNvPr id="30" name="図 29">
              <a:extLst>
                <a:ext uri="{FF2B5EF4-FFF2-40B4-BE49-F238E27FC236}">
                  <a16:creationId xmlns:a16="http://schemas.microsoft.com/office/drawing/2014/main" id="{F3C8E7F1-D387-4AE5-A50B-025CCC23F5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4604" y="4599137"/>
              <a:ext cx="627309" cy="627309"/>
            </a:xfrm>
            <a:prstGeom prst="rect">
              <a:avLst/>
            </a:prstGeom>
          </p:spPr>
        </p:pic>
        <p:pic>
          <p:nvPicPr>
            <p:cNvPr id="31" name="図 30">
              <a:extLst>
                <a:ext uri="{FF2B5EF4-FFF2-40B4-BE49-F238E27FC236}">
                  <a16:creationId xmlns:a16="http://schemas.microsoft.com/office/drawing/2014/main" id="{5ECCA7A5-1FF0-42B5-B71A-8C4907D766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2280" y="3930221"/>
              <a:ext cx="668916" cy="668916"/>
            </a:xfrm>
            <a:prstGeom prst="rect">
              <a:avLst/>
            </a:prstGeom>
          </p:spPr>
        </p:pic>
        <p:pic>
          <p:nvPicPr>
            <p:cNvPr id="32" name="図 31">
              <a:extLst>
                <a:ext uri="{FF2B5EF4-FFF2-40B4-BE49-F238E27FC236}">
                  <a16:creationId xmlns:a16="http://schemas.microsoft.com/office/drawing/2014/main" id="{D8B54219-7295-4C9E-8E49-84C33854F4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8438" y="3642270"/>
              <a:ext cx="590066" cy="593308"/>
            </a:xfrm>
            <a:prstGeom prst="rect">
              <a:avLst/>
            </a:prstGeom>
          </p:spPr>
        </p:pic>
      </p:grpSp>
      <p:grpSp>
        <p:nvGrpSpPr>
          <p:cNvPr id="4" name="グループ化 3">
            <a:extLst>
              <a:ext uri="{FF2B5EF4-FFF2-40B4-BE49-F238E27FC236}">
                <a16:creationId xmlns:a16="http://schemas.microsoft.com/office/drawing/2014/main" id="{112669BF-F90C-467A-BB7E-DE0A47C1AA26}"/>
              </a:ext>
            </a:extLst>
          </p:cNvPr>
          <p:cNvGrpSpPr/>
          <p:nvPr/>
        </p:nvGrpSpPr>
        <p:grpSpPr>
          <a:xfrm>
            <a:off x="8028865" y="3678334"/>
            <a:ext cx="618154" cy="1080000"/>
            <a:chOff x="7812841" y="3969120"/>
            <a:chExt cx="618154" cy="1080000"/>
          </a:xfrm>
        </p:grpSpPr>
        <p:cxnSp>
          <p:nvCxnSpPr>
            <p:cNvPr id="38" name="直線コネクタ 37">
              <a:extLst>
                <a:ext uri="{FF2B5EF4-FFF2-40B4-BE49-F238E27FC236}">
                  <a16:creationId xmlns:a16="http://schemas.microsoft.com/office/drawing/2014/main" id="{FB00A401-62BE-41FC-B0B8-C01DEE44A642}"/>
                </a:ext>
              </a:extLst>
            </p:cNvPr>
            <p:cNvCxnSpPr>
              <a:cxnSpLocks/>
            </p:cNvCxnSpPr>
            <p:nvPr/>
          </p:nvCxnSpPr>
          <p:spPr>
            <a:xfrm rot="18840000">
              <a:off x="7362084" y="4509120"/>
              <a:ext cx="1080000" cy="0"/>
            </a:xfrm>
            <a:prstGeom prst="line">
              <a:avLst/>
            </a:prstGeom>
            <a:ln w="444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F4D6ED5-B858-4E70-826D-A1B0EB0C645E}"/>
                </a:ext>
              </a:extLst>
            </p:cNvPr>
            <p:cNvCxnSpPr>
              <a:cxnSpLocks/>
            </p:cNvCxnSpPr>
            <p:nvPr/>
          </p:nvCxnSpPr>
          <p:spPr>
            <a:xfrm rot="14700000">
              <a:off x="7542841" y="4291919"/>
              <a:ext cx="540000" cy="0"/>
            </a:xfrm>
            <a:prstGeom prst="line">
              <a:avLst/>
            </a:prstGeom>
            <a:ln w="444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4477A15F-659E-4A94-849E-AE105B61F177}"/>
                </a:ext>
              </a:extLst>
            </p:cNvPr>
            <p:cNvCxnSpPr>
              <a:cxnSpLocks/>
            </p:cNvCxnSpPr>
            <p:nvPr/>
          </p:nvCxnSpPr>
          <p:spPr>
            <a:xfrm rot="11520000">
              <a:off x="7890995" y="4565349"/>
              <a:ext cx="540000" cy="0"/>
            </a:xfrm>
            <a:prstGeom prst="line">
              <a:avLst/>
            </a:prstGeom>
            <a:ln w="444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6795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53"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par>
                                <p:cTn id="28" presetID="53" presetClass="entr" presetSubtype="16"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ppt_x</p:attrName>
                                        </p:attrNameLst>
                                      </p:cBhvr>
                                      <p:tavLst>
                                        <p:tav tm="0">
                                          <p:val>
                                            <p:strVal val="#ppt_x"/>
                                          </p:val>
                                        </p:tav>
                                        <p:tav tm="100000">
                                          <p:val>
                                            <p:strVal val="#ppt_x"/>
                                          </p:val>
                                        </p:tav>
                                      </p:tavLst>
                                    </p:anim>
                                    <p:anim calcmode="lin" valueType="num">
                                      <p:cBhvr>
                                        <p:cTn id="49" dur="500" fill="hold"/>
                                        <p:tgtEl>
                                          <p:spTgt spid="23"/>
                                        </p:tgtEl>
                                        <p:attrNameLst>
                                          <p:attrName>ppt_y</p:attrName>
                                        </p:attrNameLst>
                                      </p:cBhvr>
                                      <p:tavLst>
                                        <p:tav tm="0">
                                          <p:val>
                                            <p:strVal val="#ppt_y-#ppt_h/2"/>
                                          </p:val>
                                        </p:tav>
                                        <p:tav tm="100000">
                                          <p:val>
                                            <p:strVal val="#ppt_y"/>
                                          </p:val>
                                        </p:tav>
                                      </p:tavLst>
                                    </p:anim>
                                    <p:anim calcmode="lin" valueType="num">
                                      <p:cBhvr>
                                        <p:cTn id="50" dur="500" fill="hold"/>
                                        <p:tgtEl>
                                          <p:spTgt spid="23"/>
                                        </p:tgtEl>
                                        <p:attrNameLst>
                                          <p:attrName>ppt_w</p:attrName>
                                        </p:attrNameLst>
                                      </p:cBhvr>
                                      <p:tavLst>
                                        <p:tav tm="0">
                                          <p:val>
                                            <p:strVal val="#ppt_w"/>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17" presetClass="entr" presetSubtype="1"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ppt_x</p:attrName>
                                        </p:attrNameLst>
                                      </p:cBhvr>
                                      <p:tavLst>
                                        <p:tav tm="0">
                                          <p:val>
                                            <p:strVal val="#ppt_x"/>
                                          </p:val>
                                        </p:tav>
                                        <p:tav tm="100000">
                                          <p:val>
                                            <p:strVal val="#ppt_x"/>
                                          </p:val>
                                        </p:tav>
                                      </p:tavLst>
                                    </p:anim>
                                    <p:anim calcmode="lin" valueType="num">
                                      <p:cBhvr>
                                        <p:cTn id="68" dur="500" fill="hold"/>
                                        <p:tgtEl>
                                          <p:spTgt spid="24"/>
                                        </p:tgtEl>
                                        <p:attrNameLst>
                                          <p:attrName>ppt_y</p:attrName>
                                        </p:attrNameLst>
                                      </p:cBhvr>
                                      <p:tavLst>
                                        <p:tav tm="0">
                                          <p:val>
                                            <p:strVal val="#ppt_y-#ppt_h/2"/>
                                          </p:val>
                                        </p:tav>
                                        <p:tav tm="100000">
                                          <p:val>
                                            <p:strVal val="#ppt_y"/>
                                          </p:val>
                                        </p:tav>
                                      </p:tavLst>
                                    </p:anim>
                                    <p:anim calcmode="lin" valueType="num">
                                      <p:cBhvr>
                                        <p:cTn id="69" dur="500" fill="hold"/>
                                        <p:tgtEl>
                                          <p:spTgt spid="24"/>
                                        </p:tgtEl>
                                        <p:attrNameLst>
                                          <p:attrName>ppt_w</p:attrName>
                                        </p:attrNameLst>
                                      </p:cBhvr>
                                      <p:tavLst>
                                        <p:tav tm="0">
                                          <p:val>
                                            <p:strVal val="#ppt_w"/>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37"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outVertical)">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3" grpId="0" animBg="1"/>
      <p:bldP spid="24" grpId="0" animBg="1"/>
      <p:bldP spid="33" grpId="0" animBg="1"/>
      <p:bldP spid="2" grpId="0" uiExpand="1" build="p"/>
      <p:bldP spid="10" grpId="0" animBg="1"/>
      <p:bldP spid="15"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7373425D-57FD-4492-A9BC-D1208DC44A20}"/>
              </a:ext>
            </a:extLst>
          </p:cNvPr>
          <p:cNvSpPr>
            <a:spLocks noGrp="1"/>
          </p:cNvSpPr>
          <p:nvPr>
            <p:ph type="body" sz="quarter" idx="13"/>
          </p:nvPr>
        </p:nvSpPr>
        <p:spPr/>
        <p:txBody>
          <a:bodyPr/>
          <a:lstStyle/>
          <a:p>
            <a:r>
              <a:rPr lang="ja-JP" altLang="en-US" dirty="0"/>
              <a:t>まとめ</a:t>
            </a:r>
          </a:p>
        </p:txBody>
      </p:sp>
      <p:grpSp>
        <p:nvGrpSpPr>
          <p:cNvPr id="2" name="グループ化 1">
            <a:extLst>
              <a:ext uri="{FF2B5EF4-FFF2-40B4-BE49-F238E27FC236}">
                <a16:creationId xmlns:a16="http://schemas.microsoft.com/office/drawing/2014/main" id="{9633946E-8A19-4659-8B55-85D2D31F5114}"/>
              </a:ext>
            </a:extLst>
          </p:cNvPr>
          <p:cNvGrpSpPr/>
          <p:nvPr/>
        </p:nvGrpSpPr>
        <p:grpSpPr>
          <a:xfrm>
            <a:off x="0" y="1484904"/>
            <a:ext cx="8892000" cy="1080000"/>
            <a:chOff x="0" y="1484904"/>
            <a:chExt cx="8892000" cy="1080000"/>
          </a:xfrm>
        </p:grpSpPr>
        <p:sp>
          <p:nvSpPr>
            <p:cNvPr id="5" name="テキスト ボックス 4">
              <a:extLst>
                <a:ext uri="{FF2B5EF4-FFF2-40B4-BE49-F238E27FC236}">
                  <a16:creationId xmlns:a16="http://schemas.microsoft.com/office/drawing/2014/main" id="{6438665C-920B-4684-A623-123FB98BF09F}"/>
                </a:ext>
              </a:extLst>
            </p:cNvPr>
            <p:cNvSpPr txBox="1"/>
            <p:nvPr/>
          </p:nvSpPr>
          <p:spPr>
            <a:xfrm>
              <a:off x="252000" y="1484904"/>
              <a:ext cx="8640000" cy="1080000"/>
            </a:xfrm>
            <a:prstGeom prst="rect">
              <a:avLst/>
            </a:prstGeom>
            <a:noFill/>
            <a:ln w="3175">
              <a:noFill/>
            </a:ln>
          </p:spPr>
          <p:txBody>
            <a:bodyPr wrap="square" t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税金を体験して</a:t>
              </a:r>
            </a:p>
          </p:txBody>
        </p:sp>
        <p:sp>
          <p:nvSpPr>
            <p:cNvPr id="8" name="正方形/長方形 7">
              <a:extLst>
                <a:ext uri="{FF2B5EF4-FFF2-40B4-BE49-F238E27FC236}">
                  <a16:creationId xmlns:a16="http://schemas.microsoft.com/office/drawing/2014/main" id="{51E8B109-447E-4BFA-8760-7708D11709B5}"/>
                </a:ext>
              </a:extLst>
            </p:cNvPr>
            <p:cNvSpPr/>
            <p:nvPr/>
          </p:nvSpPr>
          <p:spPr>
            <a:xfrm>
              <a:off x="0" y="2258168"/>
              <a:ext cx="6480000" cy="10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3" name="グループ化 2">
            <a:extLst>
              <a:ext uri="{FF2B5EF4-FFF2-40B4-BE49-F238E27FC236}">
                <a16:creationId xmlns:a16="http://schemas.microsoft.com/office/drawing/2014/main" id="{344A2083-1C52-40FD-AF86-D4D2DA332300}"/>
              </a:ext>
            </a:extLst>
          </p:cNvPr>
          <p:cNvGrpSpPr/>
          <p:nvPr/>
        </p:nvGrpSpPr>
        <p:grpSpPr>
          <a:xfrm>
            <a:off x="179512" y="2564904"/>
            <a:ext cx="9073008" cy="1080000"/>
            <a:chOff x="179512" y="2564904"/>
            <a:chExt cx="9073008" cy="1080000"/>
          </a:xfrm>
        </p:grpSpPr>
        <p:sp>
          <p:nvSpPr>
            <p:cNvPr id="6" name="テキスト ボックス 5">
              <a:extLst>
                <a:ext uri="{FF2B5EF4-FFF2-40B4-BE49-F238E27FC236}">
                  <a16:creationId xmlns:a16="http://schemas.microsoft.com/office/drawing/2014/main" id="{BE707D09-A002-4832-8815-C579A28A4CC0}"/>
                </a:ext>
              </a:extLst>
            </p:cNvPr>
            <p:cNvSpPr txBox="1"/>
            <p:nvPr/>
          </p:nvSpPr>
          <p:spPr>
            <a:xfrm>
              <a:off x="179512" y="2564904"/>
              <a:ext cx="9073008" cy="1080000"/>
            </a:xfrm>
            <a:prstGeom prst="rect">
              <a:avLst/>
            </a:prstGeom>
            <a:noFill/>
            <a:ln w="3175">
              <a:noFill/>
            </a:ln>
          </p:spPr>
          <p:txBody>
            <a:bodyPr wrap="square" lIns="0" tIns="0" rIns="0" bIns="0" rtlCol="0" anchor="ctr">
              <a:noAutofit/>
            </a:bodyPr>
            <a:lstStyle/>
            <a:p>
              <a:pPr marL="0" marR="0" lvl="0" indent="0" algn="r" defTabSz="457200" rtl="0" eaLnBrk="1" fontAlgn="auto" latinLnBrk="0" hangingPunct="1">
                <a:lnSpc>
                  <a:spcPts val="3800"/>
                </a:lnSpc>
                <a:spcBef>
                  <a:spcPts val="0"/>
                </a:spcBef>
                <a:spcAft>
                  <a:spcPts val="0"/>
                </a:spcAft>
                <a:buClrTx/>
                <a:buSzTx/>
                <a:buFontTx/>
                <a:buNone/>
                <a:tabLst/>
                <a:defRPr/>
              </a:pPr>
              <a:r>
                <a:rPr kumimoji="1" lang="ja-JP" altLang="en-US" sz="2500" b="0" i="0" u="none" strike="noStrike" kern="1200" cap="none" spc="-2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税金を負担するには、他の人の立場も考えることが必要。</a:t>
              </a:r>
            </a:p>
          </p:txBody>
        </p:sp>
        <p:sp>
          <p:nvSpPr>
            <p:cNvPr id="9" name="正方形/長方形 8">
              <a:extLst>
                <a:ext uri="{FF2B5EF4-FFF2-40B4-BE49-F238E27FC236}">
                  <a16:creationId xmlns:a16="http://schemas.microsoft.com/office/drawing/2014/main" id="{58202F50-52D9-4BCB-92E8-AB8BD7E92EA5}"/>
                </a:ext>
              </a:extLst>
            </p:cNvPr>
            <p:cNvSpPr/>
            <p:nvPr/>
          </p:nvSpPr>
          <p:spPr>
            <a:xfrm flipH="1">
              <a:off x="504000" y="3356752"/>
              <a:ext cx="864000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13" name="グループ化 12">
            <a:extLst>
              <a:ext uri="{FF2B5EF4-FFF2-40B4-BE49-F238E27FC236}">
                <a16:creationId xmlns:a16="http://schemas.microsoft.com/office/drawing/2014/main" id="{2D4B0E02-AC62-42CE-BE24-813CD0D10444}"/>
              </a:ext>
            </a:extLst>
          </p:cNvPr>
          <p:cNvGrpSpPr/>
          <p:nvPr/>
        </p:nvGrpSpPr>
        <p:grpSpPr>
          <a:xfrm>
            <a:off x="35496" y="3644904"/>
            <a:ext cx="9108504" cy="1080000"/>
            <a:chOff x="35496" y="3644904"/>
            <a:chExt cx="9108504" cy="1080000"/>
          </a:xfrm>
        </p:grpSpPr>
        <p:sp>
          <p:nvSpPr>
            <p:cNvPr id="7" name="テキスト ボックス 6">
              <a:extLst>
                <a:ext uri="{FF2B5EF4-FFF2-40B4-BE49-F238E27FC236}">
                  <a16:creationId xmlns:a16="http://schemas.microsoft.com/office/drawing/2014/main" id="{F2011DFB-65F2-40D6-9573-69493D565237}"/>
                </a:ext>
              </a:extLst>
            </p:cNvPr>
            <p:cNvSpPr txBox="1"/>
            <p:nvPr/>
          </p:nvSpPr>
          <p:spPr>
            <a:xfrm>
              <a:off x="35496" y="3644904"/>
              <a:ext cx="9073008" cy="1080000"/>
            </a:xfrm>
            <a:prstGeom prst="rect">
              <a:avLst/>
            </a:prstGeom>
            <a:noFill/>
            <a:ln w="3175">
              <a:noFill/>
            </a:ln>
          </p:spPr>
          <p:txBody>
            <a:bodyPr wrap="square" lIns="0" tIns="0" rIns="0" bIns="0" rtlCol="0" anchor="ctr">
              <a:noAutofit/>
            </a:bodyPr>
            <a:lstStyle/>
            <a:p>
              <a:pPr marL="0" marR="0" lvl="0" indent="0" algn="r" defTabSz="457200" rtl="0" eaLnBrk="1" fontAlgn="auto" latinLnBrk="0" hangingPunct="1">
                <a:lnSpc>
                  <a:spcPts val="3800"/>
                </a:lnSpc>
                <a:spcBef>
                  <a:spcPts val="0"/>
                </a:spcBef>
                <a:spcAft>
                  <a:spcPts val="0"/>
                </a:spcAft>
                <a:buClrTx/>
                <a:buSzTx/>
                <a:buFontTx/>
                <a:buNone/>
                <a:tabLst/>
                <a:defRPr/>
              </a:pPr>
              <a:r>
                <a:rPr lang="ja-JP" altLang="en-US" sz="2500" spc="-200" dirty="0">
                  <a:solidFill>
                    <a:prstClr val="black"/>
                  </a:solidFill>
                  <a:latin typeface="游ゴシック" panose="020B0400000000000000" pitchFamily="50" charset="-128"/>
                  <a:ea typeface="游ゴシック" panose="020B0400000000000000" pitchFamily="50" charset="-128"/>
                </a:rPr>
                <a:t>みんなはどのような支払い方を考えましたか？</a:t>
              </a:r>
              <a:endParaRPr kumimoji="1" lang="ja-JP" altLang="en-US" sz="2500" b="0" i="0" u="none" strike="noStrike" kern="1200" cap="none" spc="-2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2C5D2745-9E49-47AD-8797-DEF6D3094F9C}"/>
                </a:ext>
              </a:extLst>
            </p:cNvPr>
            <p:cNvSpPr/>
            <p:nvPr/>
          </p:nvSpPr>
          <p:spPr>
            <a:xfrm flipH="1">
              <a:off x="2982360" y="4436752"/>
              <a:ext cx="6161640" cy="10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11" name="テキスト ボックス 10">
            <a:extLst>
              <a:ext uri="{FF2B5EF4-FFF2-40B4-BE49-F238E27FC236}">
                <a16:creationId xmlns:a16="http://schemas.microsoft.com/office/drawing/2014/main" id="{0A096363-45A0-42AD-99B8-1D8F788817DA}"/>
              </a:ext>
            </a:extLst>
          </p:cNvPr>
          <p:cNvSpPr txBox="1"/>
          <p:nvPr/>
        </p:nvSpPr>
        <p:spPr>
          <a:xfrm>
            <a:off x="0" y="5193336"/>
            <a:ext cx="9144000" cy="1260000"/>
          </a:xfrm>
          <a:prstGeom prst="rect">
            <a:avLst/>
          </a:prstGeom>
          <a:solidFill>
            <a:schemeClr val="accent6">
              <a:lumMod val="20000"/>
              <a:lumOff val="80000"/>
            </a:schemeClr>
          </a:solidFill>
          <a:ln w="3175">
            <a:noFill/>
          </a:ln>
        </p:spPr>
        <p:txBody>
          <a:bodyPr wrap="square" tIns="0" bIns="0" rtlCol="0" anchor="ctr">
            <a:no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日本では実際の税金のしくみも</a:t>
            </a:r>
            <a:r>
              <a:rPr kumimoji="1" lang="en-US" altLang="ja-JP" sz="3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r>
            <a:br>
              <a:rPr kumimoji="1" lang="en-US" altLang="ja-JP" sz="3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ja-JP" altLang="en-US" sz="3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公平になるように考えられているんだよ。</a:t>
            </a:r>
          </a:p>
        </p:txBody>
      </p:sp>
      <p:pic>
        <p:nvPicPr>
          <p:cNvPr id="14" name="図 13">
            <a:extLst>
              <a:ext uri="{FF2B5EF4-FFF2-40B4-BE49-F238E27FC236}">
                <a16:creationId xmlns:a16="http://schemas.microsoft.com/office/drawing/2014/main" id="{CF8B5B01-1084-444B-B85C-D97065FD5F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00" y="3600474"/>
            <a:ext cx="2657872" cy="1624624"/>
          </a:xfrm>
          <a:prstGeom prst="rect">
            <a:avLst/>
          </a:prstGeom>
        </p:spPr>
      </p:pic>
    </p:spTree>
    <p:extLst>
      <p:ext uri="{BB962C8B-B14F-4D97-AF65-F5344CB8AC3E}">
        <p14:creationId xmlns:p14="http://schemas.microsoft.com/office/powerpoint/2010/main" val="302288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out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752EF5EF-8FE3-42EA-A421-848F011FD415}"/>
              </a:ext>
            </a:extLst>
          </p:cNvPr>
          <p:cNvSpPr/>
          <p:nvPr/>
        </p:nvSpPr>
        <p:spPr>
          <a:xfrm>
            <a:off x="484632" y="546745"/>
            <a:ext cx="8174736" cy="5764510"/>
          </a:xfrm>
          <a:prstGeom prst="rect">
            <a:avLst/>
          </a:prstGeom>
          <a:solidFill>
            <a:schemeClr val="bg1"/>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13" name="グループ化 12">
            <a:extLst>
              <a:ext uri="{FF2B5EF4-FFF2-40B4-BE49-F238E27FC236}">
                <a16:creationId xmlns:a16="http://schemas.microsoft.com/office/drawing/2014/main" id="{BE52F6FD-3266-48F7-9622-7F2255C3F212}"/>
              </a:ext>
            </a:extLst>
          </p:cNvPr>
          <p:cNvGrpSpPr/>
          <p:nvPr/>
        </p:nvGrpSpPr>
        <p:grpSpPr>
          <a:xfrm>
            <a:off x="522000" y="980728"/>
            <a:ext cx="8100000" cy="3816424"/>
            <a:chOff x="522000" y="980728"/>
            <a:chExt cx="8100000" cy="3816424"/>
          </a:xfrm>
        </p:grpSpPr>
        <p:grpSp>
          <p:nvGrpSpPr>
            <p:cNvPr id="2" name="グループ化 1">
              <a:extLst>
                <a:ext uri="{FF2B5EF4-FFF2-40B4-BE49-F238E27FC236}">
                  <a16:creationId xmlns:a16="http://schemas.microsoft.com/office/drawing/2014/main" id="{1DF56D4F-6FF2-4882-9B71-184250ACDE10}"/>
                </a:ext>
              </a:extLst>
            </p:cNvPr>
            <p:cNvGrpSpPr/>
            <p:nvPr/>
          </p:nvGrpSpPr>
          <p:grpSpPr>
            <a:xfrm>
              <a:off x="3672000" y="980728"/>
              <a:ext cx="1800000" cy="1332000"/>
              <a:chOff x="3672000" y="980728"/>
              <a:chExt cx="1800000" cy="1332000"/>
            </a:xfrm>
          </p:grpSpPr>
          <p:sp>
            <p:nvSpPr>
              <p:cNvPr id="10" name="楕円 9">
                <a:extLst>
                  <a:ext uri="{FF2B5EF4-FFF2-40B4-BE49-F238E27FC236}">
                    <a16:creationId xmlns:a16="http://schemas.microsoft.com/office/drawing/2014/main" id="{D4898113-3EA7-456D-92A1-867A91FB218C}"/>
                  </a:ext>
                </a:extLst>
              </p:cNvPr>
              <p:cNvSpPr/>
              <p:nvPr/>
            </p:nvSpPr>
            <p:spPr>
              <a:xfrm>
                <a:off x="3870000" y="980728"/>
                <a:ext cx="1404000" cy="1332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7F2484FA-C052-412F-8000-D3A1A0C0B5D9}"/>
                  </a:ext>
                </a:extLst>
              </p:cNvPr>
              <p:cNvSpPr txBox="1"/>
              <p:nvPr/>
            </p:nvSpPr>
            <p:spPr>
              <a:xfrm>
                <a:off x="3672000" y="1063024"/>
                <a:ext cx="1800000" cy="1188000"/>
              </a:xfrm>
              <a:prstGeom prst="rect">
                <a:avLst/>
              </a:prstGeom>
              <a:noFill/>
              <a:ln w="3175">
                <a:noFill/>
              </a:ln>
            </p:spPr>
            <p:txBody>
              <a:bodyPr wrap="square" lIns="0" tIns="0" rIns="0" bIns="0" rtlCol="0" anchor="ctr">
                <a:no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9600" b="0" i="0" u="none" strike="noStrike" kern="1200" cap="none" spc="0" normalizeH="0" baseline="0" noProof="0" dirty="0">
                    <a:ln>
                      <a:noFill/>
                    </a:ln>
                    <a:solidFill>
                      <a:srgbClr val="4472C4">
                        <a:lumMod val="50000"/>
                      </a:srgbClr>
                    </a:solidFill>
                    <a:effectLst/>
                    <a:uLnTx/>
                    <a:uFillTx/>
                    <a:latin typeface="Calibri" panose="020F0502020204030204"/>
                    <a:ea typeface="游ゴシック" panose="020B0400000000000000" pitchFamily="50" charset="-128"/>
                    <a:cs typeface="+mn-cs"/>
                  </a:rPr>
                  <a:t>３</a:t>
                </a:r>
              </a:p>
            </p:txBody>
          </p:sp>
        </p:grpSp>
        <p:sp>
          <p:nvSpPr>
            <p:cNvPr id="12" name="テキスト ボックス 11">
              <a:extLst>
                <a:ext uri="{FF2B5EF4-FFF2-40B4-BE49-F238E27FC236}">
                  <a16:creationId xmlns:a16="http://schemas.microsoft.com/office/drawing/2014/main" id="{6E770531-9FDB-4ED5-AA5A-EC4FCFCB0876}"/>
                </a:ext>
              </a:extLst>
            </p:cNvPr>
            <p:cNvSpPr txBox="1"/>
            <p:nvPr/>
          </p:nvSpPr>
          <p:spPr>
            <a:xfrm>
              <a:off x="522000" y="2745152"/>
              <a:ext cx="8100000" cy="2052000"/>
            </a:xfrm>
            <a:prstGeom prst="rect">
              <a:avLst/>
            </a:prstGeom>
            <a:noFill/>
            <a:ln w="3175">
              <a:noFill/>
            </a:ln>
          </p:spPr>
          <p:txBody>
            <a:bodyPr wrap="square" tIns="0" bIns="0" rtlCol="0" anchor="ctr">
              <a:noAutofit/>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a:noFill/>
                  </a:ln>
                  <a:solidFill>
                    <a:srgbClr val="4472C4">
                      <a:lumMod val="50000"/>
                    </a:srgbClr>
                  </a:solidFill>
                  <a:effectLst/>
                  <a:uLnTx/>
                  <a:uFillTx/>
                  <a:latin typeface="游ゴシック" panose="020B0400000000000000" pitchFamily="50" charset="-128"/>
                  <a:ea typeface="游ゴシック" panose="020B0400000000000000" pitchFamily="50" charset="-128"/>
                  <a:cs typeface="+mn-cs"/>
                </a:rPr>
                <a:t>税金</a:t>
              </a:r>
              <a:r>
                <a:rPr kumimoji="1" lang="ja-JP" altLang="en-US" sz="5400" b="0" i="0" u="none" strike="noStrike" kern="1200" cap="none" spc="0" normalizeH="0" baseline="0" noProof="0" dirty="0">
                  <a:ln>
                    <a:noFill/>
                  </a:ln>
                  <a:solidFill>
                    <a:srgbClr val="4472C4">
                      <a:lumMod val="50000"/>
                    </a:srgbClr>
                  </a:solidFill>
                  <a:effectLst/>
                  <a:uLnTx/>
                  <a:uFillTx/>
                  <a:latin typeface="游ゴシック" panose="020B0400000000000000" pitchFamily="50" charset="-128"/>
                  <a:ea typeface="游ゴシック" panose="020B0400000000000000" pitchFamily="50" charset="-128"/>
                  <a:cs typeface="+mn-cs"/>
                </a:rPr>
                <a:t>について</a:t>
              </a:r>
              <a:r>
                <a:rPr kumimoji="1" lang="en-US" altLang="ja-JP" sz="5400" b="0" i="0" u="none" strike="noStrike" kern="1200" cap="none" spc="0" normalizeH="0" baseline="0" noProof="0" dirty="0">
                  <a:ln>
                    <a:noFill/>
                  </a:ln>
                  <a:solidFill>
                    <a:srgbClr val="4472C4">
                      <a:lumMod val="50000"/>
                    </a:srgbClr>
                  </a:solidFill>
                  <a:effectLst/>
                  <a:uLnTx/>
                  <a:uFillTx/>
                  <a:latin typeface="游ゴシック" panose="020B0400000000000000" pitchFamily="50" charset="-128"/>
                  <a:ea typeface="游ゴシック" panose="020B0400000000000000" pitchFamily="50" charset="-128"/>
                  <a:cs typeface="+mn-cs"/>
                </a:rPr>
                <a:t/>
              </a:r>
              <a:br>
                <a:rPr kumimoji="1" lang="en-US" altLang="ja-JP" sz="5400" b="0" i="0" u="none" strike="noStrike" kern="1200" cap="none" spc="0" normalizeH="0" baseline="0" noProof="0" dirty="0">
                  <a:ln>
                    <a:noFill/>
                  </a:ln>
                  <a:solidFill>
                    <a:srgbClr val="4472C4">
                      <a:lumMod val="50000"/>
                    </a:srgbClr>
                  </a:solidFill>
                  <a:effectLst/>
                  <a:uLnTx/>
                  <a:uFillTx/>
                  <a:latin typeface="游ゴシック" panose="020B0400000000000000" pitchFamily="50" charset="-128"/>
                  <a:ea typeface="游ゴシック" panose="020B0400000000000000" pitchFamily="50" charset="-128"/>
                  <a:cs typeface="+mn-cs"/>
                </a:rPr>
              </a:br>
              <a:r>
                <a:rPr kumimoji="1" lang="ja-JP" altLang="en-US" sz="5400" b="0" i="0" u="none" strike="noStrike" kern="1200" cap="none" spc="0" normalizeH="0" baseline="0" noProof="0" dirty="0">
                  <a:ln>
                    <a:noFill/>
                  </a:ln>
                  <a:solidFill>
                    <a:srgbClr val="4472C4">
                      <a:lumMod val="50000"/>
                    </a:srgbClr>
                  </a:solidFill>
                  <a:effectLst/>
                  <a:uLnTx/>
                  <a:uFillTx/>
                  <a:latin typeface="游ゴシック" panose="020B0400000000000000" pitchFamily="50" charset="-128"/>
                  <a:ea typeface="游ゴシック" panose="020B0400000000000000" pitchFamily="50" charset="-128"/>
                  <a:cs typeface="+mn-cs"/>
                </a:rPr>
                <a:t>もっと知ろう</a:t>
              </a:r>
            </a:p>
          </p:txBody>
        </p:sp>
      </p:grpSp>
      <p:pic>
        <p:nvPicPr>
          <p:cNvPr id="15" name="図 14">
            <a:extLst>
              <a:ext uri="{FF2B5EF4-FFF2-40B4-BE49-F238E27FC236}">
                <a16:creationId xmlns:a16="http://schemas.microsoft.com/office/drawing/2014/main" id="{2A0EC7AC-4B75-475D-B9A3-21F1E56808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3837" y="4749259"/>
            <a:ext cx="3256325" cy="1558965"/>
          </a:xfrm>
          <a:prstGeom prst="rect">
            <a:avLst/>
          </a:prstGeom>
        </p:spPr>
      </p:pic>
    </p:spTree>
    <p:extLst>
      <p:ext uri="{BB962C8B-B14F-4D97-AF65-F5344CB8AC3E}">
        <p14:creationId xmlns:p14="http://schemas.microsoft.com/office/powerpoint/2010/main" val="6575998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a:extLst>
              <a:ext uri="{FF2B5EF4-FFF2-40B4-BE49-F238E27FC236}">
                <a16:creationId xmlns:a16="http://schemas.microsoft.com/office/drawing/2014/main" id="{72F41C5A-A953-49C7-8C1C-3A3EA22E6694}"/>
              </a:ext>
            </a:extLst>
          </p:cNvPr>
          <p:cNvGraphicFramePr/>
          <p:nvPr>
            <p:extLst>
              <p:ext uri="{D42A27DB-BD31-4B8C-83A1-F6EECF244321}">
                <p14:modId xmlns:p14="http://schemas.microsoft.com/office/powerpoint/2010/main" val="932854303"/>
              </p:ext>
            </p:extLst>
          </p:nvPr>
        </p:nvGraphicFramePr>
        <p:xfrm>
          <a:off x="677087" y="1343024"/>
          <a:ext cx="7852181" cy="590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グラフ 4">
            <a:extLst>
              <a:ext uri="{FF2B5EF4-FFF2-40B4-BE49-F238E27FC236}">
                <a16:creationId xmlns:a16="http://schemas.microsoft.com/office/drawing/2014/main" id="{317234B4-34C0-4047-85A6-12AAF39194C3}"/>
              </a:ext>
            </a:extLst>
          </p:cNvPr>
          <p:cNvGraphicFramePr/>
          <p:nvPr>
            <p:extLst>
              <p:ext uri="{D42A27DB-BD31-4B8C-83A1-F6EECF244321}">
                <p14:modId xmlns:p14="http://schemas.microsoft.com/office/powerpoint/2010/main" val="3020641242"/>
              </p:ext>
            </p:extLst>
          </p:nvPr>
        </p:nvGraphicFramePr>
        <p:xfrm>
          <a:off x="1599090" y="2671645"/>
          <a:ext cx="5997245" cy="3276264"/>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プレースホルダー 2">
            <a:extLst>
              <a:ext uri="{FF2B5EF4-FFF2-40B4-BE49-F238E27FC236}">
                <a16:creationId xmlns:a16="http://schemas.microsoft.com/office/drawing/2014/main" id="{14485A8C-88C6-4FEC-A113-7FA02C3FA59B}"/>
              </a:ext>
            </a:extLst>
          </p:cNvPr>
          <p:cNvSpPr>
            <a:spLocks noGrp="1"/>
          </p:cNvSpPr>
          <p:nvPr>
            <p:ph type="body" sz="quarter" idx="13"/>
          </p:nvPr>
        </p:nvSpPr>
        <p:spPr/>
        <p:txBody>
          <a:bodyPr/>
          <a:lstStyle/>
          <a:p>
            <a:r>
              <a:rPr lang="ja-JP" altLang="en-US" sz="3200" dirty="0"/>
              <a:t>今の日本は？　令和元年度当初予算</a:t>
            </a:r>
          </a:p>
        </p:txBody>
      </p:sp>
      <p:sp>
        <p:nvSpPr>
          <p:cNvPr id="6" name="テキスト ボックス 5">
            <a:extLst>
              <a:ext uri="{FF2B5EF4-FFF2-40B4-BE49-F238E27FC236}">
                <a16:creationId xmlns:a16="http://schemas.microsoft.com/office/drawing/2014/main" id="{62A9D3D4-85C0-4899-9F34-3EEC00F42291}"/>
              </a:ext>
            </a:extLst>
          </p:cNvPr>
          <p:cNvSpPr txBox="1"/>
          <p:nvPr/>
        </p:nvSpPr>
        <p:spPr>
          <a:xfrm>
            <a:off x="2232000" y="1232816"/>
            <a:ext cx="4680000" cy="540000"/>
          </a:xfrm>
          <a:prstGeom prst="rect">
            <a:avLst/>
          </a:prstGeom>
          <a:noFill/>
          <a:ln w="3175">
            <a:noFill/>
          </a:ln>
        </p:spPr>
        <p:txBody>
          <a:bodyPr wrap="square" lIns="0" tIns="0" rIns="0" bIns="0" rtlCol="0" anchor="ctr">
            <a:noAutofit/>
          </a:bodyPr>
          <a:lstStyle/>
          <a:p>
            <a:pPr marL="0" marR="0" lvl="0" indent="0" algn="ctr" defTabSz="457200" rtl="0" eaLnBrk="1" fontAlgn="auto" latinLnBrk="0" hangingPunct="1">
              <a:lnSpc>
                <a:spcPts val="38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歳入総額 </a:t>
            </a:r>
            <a:r>
              <a:rPr lang="en-US" altLang="ja-JP" noProof="0" dirty="0">
                <a:solidFill>
                  <a:srgbClr val="0070C0"/>
                </a:solidFill>
                <a:latin typeface="游ゴシック" panose="020B0400000000000000" pitchFamily="50" charset="-128"/>
                <a:ea typeface="游ゴシック" panose="020B0400000000000000" pitchFamily="50" charset="-128"/>
              </a:rPr>
              <a:t>101</a:t>
            </a:r>
            <a:r>
              <a:rPr lang="ja-JP" altLang="en-US" dirty="0">
                <a:solidFill>
                  <a:srgbClr val="0070C0"/>
                </a:solidFill>
                <a:latin typeface="游ゴシック" panose="020B0400000000000000" pitchFamily="50" charset="-128"/>
                <a:ea typeface="游ゴシック" panose="020B0400000000000000" pitchFamily="50" charset="-128"/>
              </a:rPr>
              <a:t>兆</a:t>
            </a:r>
            <a:r>
              <a:rPr lang="en-US" altLang="ja-JP" dirty="0">
                <a:solidFill>
                  <a:srgbClr val="0070C0"/>
                </a:solidFill>
                <a:latin typeface="游ゴシック" panose="020B0400000000000000" pitchFamily="50" charset="-128"/>
                <a:ea typeface="游ゴシック" panose="020B0400000000000000" pitchFamily="50" charset="-128"/>
              </a:rPr>
              <a:t>4,571</a:t>
            </a:r>
            <a:r>
              <a:rPr lang="ja-JP" altLang="en-US" dirty="0">
                <a:solidFill>
                  <a:srgbClr val="0070C0"/>
                </a:solidFill>
                <a:latin typeface="游ゴシック" panose="020B0400000000000000" pitchFamily="50" charset="-128"/>
                <a:ea typeface="游ゴシック" panose="020B0400000000000000" pitchFamily="50" charset="-128"/>
              </a:rPr>
              <a:t>億円</a:t>
            </a:r>
          </a:p>
        </p:txBody>
      </p:sp>
      <p:sp>
        <p:nvSpPr>
          <p:cNvPr id="29" name="テキスト ボックス 28">
            <a:extLst>
              <a:ext uri="{FF2B5EF4-FFF2-40B4-BE49-F238E27FC236}">
                <a16:creationId xmlns:a16="http://schemas.microsoft.com/office/drawing/2014/main" id="{9511C498-2A4F-4BC7-93B6-C4C7ABED7A58}"/>
              </a:ext>
            </a:extLst>
          </p:cNvPr>
          <p:cNvSpPr txBox="1"/>
          <p:nvPr/>
        </p:nvSpPr>
        <p:spPr>
          <a:xfrm>
            <a:off x="252000" y="1355610"/>
            <a:ext cx="1980000" cy="1332000"/>
          </a:xfrm>
          <a:prstGeom prst="rect">
            <a:avLst/>
          </a:prstGeom>
          <a:solidFill>
            <a:schemeClr val="accent5">
              <a:lumMod val="20000"/>
              <a:lumOff val="80000"/>
            </a:schemeClr>
          </a:solidFill>
          <a:ln w="3175">
            <a:noFill/>
          </a:ln>
        </p:spPr>
        <p:txBody>
          <a:bodyPr wrap="square" lIns="0" tIns="0" rIns="0" bIns="0" rtlCol="0" anchor="ctr">
            <a:noAutofit/>
          </a:bodyPr>
          <a:lstStyle/>
          <a:p>
            <a:pPr lvl="0" algn="ctr" defTabSz="457200" eaLnBrk="1" fontAlgn="auto" hangingPunct="1">
              <a:spcBef>
                <a:spcPts val="0"/>
              </a:spcBef>
              <a:spcAft>
                <a:spcPts val="0"/>
              </a:spcAft>
              <a:defRPr/>
            </a:pPr>
            <a:r>
              <a:rPr lang="ja-JP" altLang="en-US" sz="2400" dirty="0">
                <a:latin typeface="游ゴシック" panose="020B0400000000000000" pitchFamily="50" charset="-128"/>
                <a:ea typeface="游ゴシック" panose="020B0400000000000000" pitchFamily="50" charset="-128"/>
              </a:rPr>
              <a:t>国の収入の</a:t>
            </a:r>
            <a:endParaRPr lang="en-US" altLang="ja-JP" sz="2400" dirty="0">
              <a:latin typeface="游ゴシック" panose="020B0400000000000000" pitchFamily="50" charset="-128"/>
              <a:ea typeface="游ゴシック" panose="020B0400000000000000" pitchFamily="50" charset="-128"/>
            </a:endParaRPr>
          </a:p>
          <a:p>
            <a:pPr lvl="0" algn="ctr" defTabSz="457200" eaLnBrk="1" fontAlgn="auto" hangingPunct="1">
              <a:spcBef>
                <a:spcPts val="0"/>
              </a:spcBef>
              <a:spcAft>
                <a:spcPts val="0"/>
              </a:spcAft>
              <a:defRPr/>
            </a:pPr>
            <a:r>
              <a:rPr lang="ja-JP" altLang="en-US" sz="2400" dirty="0">
                <a:latin typeface="游ゴシック" panose="020B0400000000000000" pitchFamily="50" charset="-128"/>
                <a:ea typeface="游ゴシック" panose="020B0400000000000000" pitchFamily="50" charset="-128"/>
              </a:rPr>
              <a:t>約</a:t>
            </a:r>
            <a:r>
              <a:rPr lang="en-US" altLang="ja-JP" sz="3200" dirty="0">
                <a:latin typeface="游ゴシック" panose="020B0400000000000000" pitchFamily="50" charset="-128"/>
                <a:ea typeface="游ゴシック" panose="020B0400000000000000" pitchFamily="50" charset="-128"/>
              </a:rPr>
              <a:t>61.6%</a:t>
            </a:r>
            <a:r>
              <a:rPr lang="ja-JP" altLang="en-US" sz="2400" dirty="0">
                <a:latin typeface="游ゴシック" panose="020B0400000000000000" pitchFamily="50" charset="-128"/>
                <a:ea typeface="游ゴシック" panose="020B0400000000000000" pitchFamily="50" charset="-128"/>
              </a:rPr>
              <a:t>が</a:t>
            </a:r>
            <a:endParaRPr lang="en-US" altLang="ja-JP" sz="2400" dirty="0">
              <a:latin typeface="游ゴシック" panose="020B0400000000000000" pitchFamily="50" charset="-128"/>
              <a:ea typeface="游ゴシック" panose="020B0400000000000000" pitchFamily="50" charset="-128"/>
            </a:endParaRPr>
          </a:p>
          <a:p>
            <a:pPr lvl="0" algn="ctr" defTabSz="457200" eaLnBrk="1" fontAlgn="auto" hangingPunct="1">
              <a:spcBef>
                <a:spcPts val="0"/>
              </a:spcBef>
              <a:spcAft>
                <a:spcPts val="0"/>
              </a:spcAft>
              <a:defRPr/>
            </a:pPr>
            <a:r>
              <a:rPr lang="ja-JP" altLang="en-US" sz="3200" dirty="0">
                <a:latin typeface="游ゴシック" panose="020B0400000000000000" pitchFamily="50" charset="-128"/>
                <a:ea typeface="游ゴシック" panose="020B0400000000000000" pitchFamily="50" charset="-128"/>
              </a:rPr>
              <a:t>税金です</a:t>
            </a:r>
          </a:p>
        </p:txBody>
      </p:sp>
      <p:sp>
        <p:nvSpPr>
          <p:cNvPr id="7" name="テキスト ボックス 6">
            <a:extLst>
              <a:ext uri="{FF2B5EF4-FFF2-40B4-BE49-F238E27FC236}">
                <a16:creationId xmlns:a16="http://schemas.microsoft.com/office/drawing/2014/main" id="{F55C1721-FB80-4542-BAFF-48DF4DAC2F5D}"/>
              </a:ext>
            </a:extLst>
          </p:cNvPr>
          <p:cNvSpPr txBox="1"/>
          <p:nvPr/>
        </p:nvSpPr>
        <p:spPr>
          <a:xfrm>
            <a:off x="5364088" y="1776824"/>
            <a:ext cx="2880000" cy="900000"/>
          </a:xfrm>
          <a:prstGeom prst="rect">
            <a:avLst/>
          </a:prstGeom>
          <a:noFill/>
          <a:ln w="3175">
            <a:noFill/>
          </a:ln>
        </p:spPr>
        <p:txBody>
          <a:bodyPr wrap="square" lIns="0" tIns="0" rIns="0" bIns="0" rtlCol="0" anchor="ctr">
            <a:noAutofit/>
          </a:bodyPr>
          <a:lstStyle/>
          <a:p>
            <a:pPr marL="0" marR="0" lvl="0" indent="0" defTabSz="457200" rtl="0" eaLnBrk="1" fontAlgn="auto" latinLnBrk="0" hangingPunct="1">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rPr>
              <a:t>所得税</a:t>
            </a:r>
            <a:endParaRPr kumimoji="1" lang="en-US" altLang="ja-JP"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endParaRPr>
          </a:p>
          <a:p>
            <a:pPr marL="0" marR="0" lvl="0" indent="0" defTabSz="457200" rtl="0" eaLnBrk="1" fontAlgn="auto" latinLnBrk="0" hangingPunct="1">
              <a:spcBef>
                <a:spcPts val="0"/>
              </a:spcBef>
              <a:spcAft>
                <a:spcPts val="0"/>
              </a:spcAft>
              <a:buClrTx/>
              <a:buSzTx/>
              <a:buFontTx/>
              <a:buNone/>
              <a:tabLst/>
              <a:defRPr/>
            </a:pP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個人の所得に対してかかる税</a:t>
            </a:r>
            <a:r>
              <a:rPr lang="en-US" altLang="ja-JP" sz="1200" dirty="0">
                <a:latin typeface="游ゴシック" panose="020B0400000000000000" pitchFamily="50" charset="-128"/>
                <a:ea typeface="游ゴシック" panose="020B0400000000000000" pitchFamily="50" charset="-128"/>
              </a:rPr>
              <a:t>)</a:t>
            </a:r>
          </a:p>
        </p:txBody>
      </p:sp>
      <p:sp>
        <p:nvSpPr>
          <p:cNvPr id="14" name="テキスト ボックス 13">
            <a:extLst>
              <a:ext uri="{FF2B5EF4-FFF2-40B4-BE49-F238E27FC236}">
                <a16:creationId xmlns:a16="http://schemas.microsoft.com/office/drawing/2014/main" id="{22F17EFF-8DDA-43EB-8B60-75AE04DED5FC}"/>
              </a:ext>
            </a:extLst>
          </p:cNvPr>
          <p:cNvSpPr txBox="1"/>
          <p:nvPr/>
        </p:nvSpPr>
        <p:spPr>
          <a:xfrm>
            <a:off x="6156335" y="3736372"/>
            <a:ext cx="2880000" cy="900000"/>
          </a:xfrm>
          <a:prstGeom prst="rect">
            <a:avLst/>
          </a:prstGeom>
          <a:noFill/>
          <a:ln w="3175">
            <a:noFill/>
          </a:ln>
        </p:spPr>
        <p:txBody>
          <a:bodyPr wrap="square" lIns="0" tIns="0" rIns="0" bIns="0" rtlCol="0" anchor="ctr">
            <a:noAutofit/>
          </a:bodyPr>
          <a:lstStyle/>
          <a:p>
            <a:pPr marL="0" marR="0" lvl="0" indent="0" defTabSz="457200" rtl="0" eaLnBrk="1" fontAlgn="auto" latinLnBrk="0" hangingPunct="1">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rPr>
              <a:t>法人税</a:t>
            </a:r>
            <a:endParaRPr kumimoji="1" lang="en-US" altLang="ja-JP"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endParaRPr>
          </a:p>
          <a:p>
            <a:pPr marL="0" marR="0" lvl="0" indent="0" defTabSz="457200" rtl="0" eaLnBrk="1" fontAlgn="auto" latinLnBrk="0" hangingPunct="1">
              <a:spcBef>
                <a:spcPts val="0"/>
              </a:spcBef>
              <a:spcAft>
                <a:spcPts val="0"/>
              </a:spcAft>
              <a:buClrTx/>
              <a:buSzTx/>
              <a:buFontTx/>
              <a:buNone/>
              <a:tabLst/>
              <a:defRPr/>
            </a:pP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会社などの所得に対してかかる税</a:t>
            </a:r>
            <a:r>
              <a:rPr lang="en-US" altLang="ja-JP" sz="1200" dirty="0">
                <a:latin typeface="游ゴシック" panose="020B0400000000000000" pitchFamily="50" charset="-128"/>
                <a:ea typeface="游ゴシック" panose="020B0400000000000000" pitchFamily="50" charset="-128"/>
              </a:rPr>
              <a:t>)</a:t>
            </a:r>
            <a:endParaRPr kumimoji="1" lang="ja-JP" altLang="en-US" sz="1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27B352C0-C0D6-47EB-ADA7-D29303C55194}"/>
              </a:ext>
            </a:extLst>
          </p:cNvPr>
          <p:cNvSpPr txBox="1"/>
          <p:nvPr/>
        </p:nvSpPr>
        <p:spPr>
          <a:xfrm>
            <a:off x="5472000" y="5260787"/>
            <a:ext cx="2880000" cy="900000"/>
          </a:xfrm>
          <a:prstGeom prst="rect">
            <a:avLst/>
          </a:prstGeom>
          <a:noFill/>
          <a:ln w="3175">
            <a:noFill/>
          </a:ln>
        </p:spPr>
        <p:txBody>
          <a:bodyPr wrap="square" lIns="0" tIns="0" rIns="0" bIns="0" rtlCol="0" anchor="ctr">
            <a:noAutofit/>
          </a:bodyPr>
          <a:lstStyle/>
          <a:p>
            <a:pPr marL="0" marR="0" lvl="0" indent="0" defTabSz="457200" rtl="0" eaLnBrk="1" fontAlgn="auto" latinLnBrk="0" hangingPunct="1">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rPr>
              <a:t>消費税</a:t>
            </a:r>
            <a:endParaRPr kumimoji="1" lang="ja-JP" altLang="en-US" sz="1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EAEB30BB-90D0-4DFC-BA07-E388B430F20D}"/>
              </a:ext>
            </a:extLst>
          </p:cNvPr>
          <p:cNvSpPr txBox="1"/>
          <p:nvPr/>
        </p:nvSpPr>
        <p:spPr>
          <a:xfrm>
            <a:off x="2604187" y="3284600"/>
            <a:ext cx="1008272" cy="900000"/>
          </a:xfrm>
          <a:prstGeom prst="rect">
            <a:avLst/>
          </a:prstGeom>
          <a:noFill/>
          <a:ln w="3175">
            <a:noFill/>
          </a:ln>
        </p:spPr>
        <p:txBody>
          <a:bodyPr wrap="square" lIns="0" tIns="0" rIns="0" bIns="0" rtlCol="0" anchor="ctr">
            <a:noAutofit/>
          </a:bodyPr>
          <a:lstStyle/>
          <a:p>
            <a:pPr marL="0" marR="0" lvl="0" indent="0" algn="r" defTabSz="457200" rtl="0" eaLnBrk="1" fontAlgn="auto" latinLnBrk="0" hangingPunct="1">
              <a:spcBef>
                <a:spcPts val="0"/>
              </a:spcBef>
              <a:spcAft>
                <a:spcPts val="0"/>
              </a:spcAft>
              <a:buClrTx/>
              <a:buSzTx/>
              <a:buFontTx/>
              <a:buNone/>
              <a:tabLst/>
              <a:defRPr/>
            </a:pPr>
            <a:r>
              <a:rPr kumimoji="1" lang="ja-JP" altLang="en-US" sz="20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rPr>
              <a:t>公債金</a:t>
            </a:r>
            <a:endParaRPr kumimoji="1" lang="en-US" altLang="ja-JP" sz="20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endParaRPr>
          </a:p>
          <a:p>
            <a:pPr marL="0" marR="0" lvl="0" indent="0" algn="r" defTabSz="457200" rtl="0" eaLnBrk="1" fontAlgn="auto" latinLnBrk="0" hangingPunct="1">
              <a:spcBef>
                <a:spcPts val="0"/>
              </a:spcBef>
              <a:spcAft>
                <a:spcPts val="0"/>
              </a:spcAft>
              <a:buClrTx/>
              <a:buSzTx/>
              <a:buFontTx/>
              <a:buNone/>
              <a:tabLst/>
              <a:defRPr/>
            </a:pP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国の借金</a:t>
            </a:r>
            <a:r>
              <a:rPr lang="en-US" altLang="ja-JP" sz="1200" dirty="0">
                <a:latin typeface="游ゴシック" panose="020B0400000000000000" pitchFamily="50" charset="-128"/>
                <a:ea typeface="游ゴシック" panose="020B0400000000000000" pitchFamily="50" charset="-128"/>
              </a:rPr>
              <a:t>)</a:t>
            </a:r>
          </a:p>
        </p:txBody>
      </p:sp>
      <p:sp>
        <p:nvSpPr>
          <p:cNvPr id="18" name="テキスト ボックス 17">
            <a:extLst>
              <a:ext uri="{FF2B5EF4-FFF2-40B4-BE49-F238E27FC236}">
                <a16:creationId xmlns:a16="http://schemas.microsoft.com/office/drawing/2014/main" id="{CBAA2864-D3CF-48B6-B618-6ACF1F4E9298}"/>
              </a:ext>
            </a:extLst>
          </p:cNvPr>
          <p:cNvSpPr txBox="1"/>
          <p:nvPr/>
        </p:nvSpPr>
        <p:spPr>
          <a:xfrm>
            <a:off x="1682293" y="1546600"/>
            <a:ext cx="2880000" cy="900000"/>
          </a:xfrm>
          <a:prstGeom prst="rect">
            <a:avLst/>
          </a:prstGeom>
          <a:noFill/>
          <a:ln w="9525">
            <a:noFill/>
          </a:ln>
        </p:spPr>
        <p:txBody>
          <a:bodyPr wrap="square" lIns="0" tIns="0" rIns="0" bIns="0" rtlCol="0" anchor="ctr">
            <a:noAutofit/>
          </a:bodyPr>
          <a:lstStyle/>
          <a:p>
            <a:pPr marL="0" marR="0" lvl="0" indent="0" algn="r" defTabSz="457200" rtl="0" eaLnBrk="1" fontAlgn="auto" latinLnBrk="0" hangingPunct="1">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rPr>
              <a:t>その他の</a:t>
            </a:r>
            <a:r>
              <a:rPr kumimoji="1" lang="en-US" altLang="ja-JP"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rPr>
              <a:t/>
            </a:r>
            <a:br>
              <a:rPr kumimoji="1" lang="en-US" altLang="ja-JP"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rPr>
            </a:br>
            <a:r>
              <a:rPr kumimoji="1" lang="ja-JP" altLang="en-US"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rPr>
              <a:t>収入</a:t>
            </a:r>
            <a:endParaRPr kumimoji="1" lang="ja-JP" altLang="en-US" sz="1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132CEE22-71D0-4CEF-A5A9-4E8B223311B2}"/>
              </a:ext>
            </a:extLst>
          </p:cNvPr>
          <p:cNvSpPr txBox="1"/>
          <p:nvPr/>
        </p:nvSpPr>
        <p:spPr>
          <a:xfrm>
            <a:off x="3108323" y="5382037"/>
            <a:ext cx="841874" cy="900000"/>
          </a:xfrm>
          <a:prstGeom prst="rect">
            <a:avLst/>
          </a:prstGeom>
          <a:noFill/>
          <a:ln w="9525">
            <a:noFill/>
          </a:ln>
        </p:spPr>
        <p:txBody>
          <a:bodyPr wrap="square" lIns="0" tIns="0" rIns="0" bIns="0" rtlCol="0" anchor="ctr">
            <a:noAutofit/>
          </a:bodyPr>
          <a:lstStyle/>
          <a:p>
            <a:pPr marL="0" marR="0" lvl="0" indent="0" algn="r" defTabSz="457200" rtl="0" eaLnBrk="1" fontAlgn="auto" latinLnBrk="0" hangingPunct="1">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rPr>
              <a:t>その他</a:t>
            </a:r>
            <a:endParaRPr kumimoji="1" lang="ja-JP" altLang="en-US" sz="1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AFC8C034-25FC-4864-81C2-3FF1DD91F642}"/>
              </a:ext>
            </a:extLst>
          </p:cNvPr>
          <p:cNvSpPr txBox="1"/>
          <p:nvPr/>
        </p:nvSpPr>
        <p:spPr>
          <a:xfrm>
            <a:off x="4719864" y="3734600"/>
            <a:ext cx="1223928" cy="468000"/>
          </a:xfrm>
          <a:prstGeom prst="rect">
            <a:avLst/>
          </a:prstGeom>
          <a:noFill/>
          <a:ln w="3175">
            <a:noFill/>
          </a:ln>
        </p:spPr>
        <p:txBody>
          <a:bodyPr wrap="square" lIns="0" tIns="0" rIns="0" bIns="0" rtlCol="0" anchor="ctr">
            <a:noAutofit/>
          </a:bodyPr>
          <a:lstStyle/>
          <a:p>
            <a:pPr marL="0" marR="0" lvl="0" indent="0" defTabSz="457200" rtl="0" eaLnBrk="1" fontAlgn="auto" latinLnBrk="0" hangingPunct="1">
              <a:spcBef>
                <a:spcPts val="0"/>
              </a:spcBef>
              <a:spcAft>
                <a:spcPts val="0"/>
              </a:spcAft>
              <a:buClrTx/>
              <a:buSzTx/>
              <a:buFontTx/>
              <a:buNone/>
              <a:tabLst/>
              <a:defRPr/>
            </a:pPr>
            <a:r>
              <a:rPr kumimoji="1" lang="ja-JP" altLang="en-US" sz="2000" b="0" i="0" u="none" strike="noStrike" kern="1200" cap="none" spc="-100" normalizeH="0" noProof="0" dirty="0">
                <a:ln>
                  <a:noFill/>
                </a:ln>
                <a:effectLst/>
                <a:uLnTx/>
                <a:uFillTx/>
                <a:latin typeface="游ゴシック Medium" panose="020B0500000000000000" pitchFamily="50" charset="-128"/>
                <a:ea typeface="游ゴシック Medium" panose="020B0500000000000000" pitchFamily="50" charset="-128"/>
              </a:rPr>
              <a:t>租税及び</a:t>
            </a:r>
            <a:endParaRPr lang="en-US" altLang="ja-JP" sz="2000" spc="-100" dirty="0">
              <a:latin typeface="游ゴシック Medium" panose="020B0500000000000000" pitchFamily="50" charset="-128"/>
              <a:ea typeface="游ゴシック Medium" panose="020B0500000000000000" pitchFamily="50" charset="-128"/>
            </a:endParaRPr>
          </a:p>
          <a:p>
            <a:pPr marL="0" marR="0" lvl="0" indent="0" algn="r" defTabSz="457200" rtl="0" eaLnBrk="1" fontAlgn="auto" latinLnBrk="0" hangingPunct="1">
              <a:spcBef>
                <a:spcPts val="0"/>
              </a:spcBef>
              <a:spcAft>
                <a:spcPts val="0"/>
              </a:spcAft>
              <a:buClrTx/>
              <a:buSzTx/>
              <a:buFontTx/>
              <a:buNone/>
              <a:tabLst/>
              <a:defRPr/>
            </a:pPr>
            <a:r>
              <a:rPr kumimoji="1" lang="ja-JP" altLang="en-US" sz="2000" b="0" i="0" u="none" strike="noStrike" kern="1200" cap="none" spc="-100" normalizeH="0" noProof="0" dirty="0">
                <a:ln>
                  <a:noFill/>
                </a:ln>
                <a:effectLst/>
                <a:uLnTx/>
                <a:uFillTx/>
                <a:latin typeface="游ゴシック Medium" panose="020B0500000000000000" pitchFamily="50" charset="-128"/>
                <a:ea typeface="游ゴシック Medium" panose="020B0500000000000000" pitchFamily="50" charset="-128"/>
              </a:rPr>
              <a:t>印紙収入</a:t>
            </a:r>
            <a:endParaRPr kumimoji="1" lang="en-US" altLang="ja-JP" sz="2000" b="0" i="0" u="none" strike="noStrike" kern="1200" cap="none" spc="-100" normalizeH="0" noProof="0" dirty="0">
              <a:ln>
                <a:noFill/>
              </a:ln>
              <a:effectLst/>
              <a:uLnTx/>
              <a:uFillTx/>
              <a:latin typeface="游ゴシック Medium" panose="020B0500000000000000" pitchFamily="50" charset="-128"/>
              <a:ea typeface="游ゴシック Medium" panose="020B0500000000000000" pitchFamily="50" charset="-128"/>
            </a:endParaRPr>
          </a:p>
        </p:txBody>
      </p:sp>
      <p:sp>
        <p:nvSpPr>
          <p:cNvPr id="24" name="テキスト ボックス 23">
            <a:extLst>
              <a:ext uri="{FF2B5EF4-FFF2-40B4-BE49-F238E27FC236}">
                <a16:creationId xmlns:a16="http://schemas.microsoft.com/office/drawing/2014/main" id="{D94CC852-81E7-42E6-82DB-EDA2BFF9DAA7}"/>
              </a:ext>
            </a:extLst>
          </p:cNvPr>
          <p:cNvSpPr txBox="1"/>
          <p:nvPr/>
        </p:nvSpPr>
        <p:spPr>
          <a:xfrm>
            <a:off x="6692267" y="1307460"/>
            <a:ext cx="1223928" cy="468000"/>
          </a:xfrm>
          <a:prstGeom prst="rect">
            <a:avLst/>
          </a:prstGeom>
          <a:noFill/>
          <a:ln w="3175">
            <a:noFill/>
          </a:ln>
        </p:spPr>
        <p:txBody>
          <a:bodyPr wrap="square" lIns="0" tIns="0" rIns="0" bIns="0" rtlCol="0" anchor="ctr">
            <a:noAutofit/>
          </a:bodyPr>
          <a:lstStyle/>
          <a:p>
            <a:pPr marL="0" marR="0" lvl="0" indent="0" defTabSz="457200" rtl="0" eaLnBrk="1" fontAlgn="auto" latinLnBrk="0" hangingPunct="1">
              <a:spcBef>
                <a:spcPts val="0"/>
              </a:spcBef>
              <a:spcAft>
                <a:spcPts val="0"/>
              </a:spcAft>
              <a:buClrTx/>
              <a:buSzTx/>
              <a:buFontTx/>
              <a:buNone/>
              <a:tabLst/>
              <a:defRPr/>
            </a:pPr>
            <a:r>
              <a:rPr kumimoji="1" lang="en-US" altLang="ja-JP" sz="1400" b="0" i="0" u="none" strike="noStrike" kern="1200" cap="none" spc="-100" normalizeH="0" noProof="0" dirty="0">
                <a:ln>
                  <a:noFill/>
                </a:ln>
                <a:effectLst/>
                <a:uLnTx/>
                <a:uFillTx/>
                <a:latin typeface="游ゴシック" panose="020B0400000000000000" pitchFamily="50" charset="-128"/>
                <a:ea typeface="游ゴシック" panose="020B0400000000000000" pitchFamily="50" charset="-128"/>
              </a:rPr>
              <a:t>(</a:t>
            </a:r>
            <a:r>
              <a:rPr kumimoji="1" lang="ja-JP" altLang="en-US" sz="1400" b="0" i="0" u="none" strike="noStrike" kern="1200" cap="none" spc="-100" normalizeH="0" noProof="0" dirty="0">
                <a:ln>
                  <a:noFill/>
                </a:ln>
                <a:effectLst/>
                <a:uLnTx/>
                <a:uFillTx/>
                <a:latin typeface="游ゴシック" panose="020B0400000000000000" pitchFamily="50" charset="-128"/>
                <a:ea typeface="游ゴシック" panose="020B0400000000000000" pitchFamily="50" charset="-128"/>
              </a:rPr>
              <a:t>単位</a:t>
            </a:r>
            <a:r>
              <a:rPr lang="ja-JP" altLang="en-US" sz="1400" spc="-100" dirty="0">
                <a:latin typeface="游ゴシック" panose="020B0400000000000000" pitchFamily="50" charset="-128"/>
                <a:ea typeface="游ゴシック" panose="020B0400000000000000" pitchFamily="50" charset="-128"/>
              </a:rPr>
              <a:t>：億円</a:t>
            </a:r>
            <a:r>
              <a:rPr lang="en-US" altLang="ja-JP" sz="1400" spc="-100" dirty="0">
                <a:latin typeface="游ゴシック" panose="020B0400000000000000" pitchFamily="50" charset="-128"/>
                <a:ea typeface="游ゴシック" panose="020B0400000000000000" pitchFamily="50" charset="-128"/>
              </a:rPr>
              <a:t>)</a:t>
            </a:r>
            <a:endParaRPr kumimoji="1" lang="en-US" altLang="ja-JP" sz="1400" b="0" i="0" u="none" strike="noStrike" kern="1200" cap="none" spc="-100" normalizeH="0" noProof="0" dirty="0">
              <a:ln>
                <a:noFill/>
              </a:ln>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71097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500" fill="hold"/>
                                        <p:tgtEl>
                                          <p:spTgt spid="29"/>
                                        </p:tgtEl>
                                        <p:attrNameLst>
                                          <p:attrName>ppt_x</p:attrName>
                                        </p:attrNameLst>
                                      </p:cBhvr>
                                      <p:tavLst>
                                        <p:tav tm="0">
                                          <p:val>
                                            <p:strVal val="1+#ppt_w/2"/>
                                          </p:val>
                                        </p:tav>
                                        <p:tav tm="100000">
                                          <p:val>
                                            <p:strVal val="#ppt_x"/>
                                          </p:val>
                                        </p:tav>
                                      </p:tavLst>
                                    </p:anim>
                                    <p:anim calcmode="lin" valueType="num">
                                      <p:cBhvr additive="base">
                                        <p:cTn id="1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a:extLst>
              <a:ext uri="{FF2B5EF4-FFF2-40B4-BE49-F238E27FC236}">
                <a16:creationId xmlns:a16="http://schemas.microsoft.com/office/drawing/2014/main" id="{6C84CC60-8E55-4D5B-9D3B-581CD107714A}"/>
              </a:ext>
            </a:extLst>
          </p:cNvPr>
          <p:cNvGraphicFramePr>
            <a:graphicFrameLocks noChangeAspect="1"/>
          </p:cNvGraphicFramePr>
          <p:nvPr>
            <p:extLst>
              <p:ext uri="{D42A27DB-BD31-4B8C-83A1-F6EECF244321}">
                <p14:modId xmlns:p14="http://schemas.microsoft.com/office/powerpoint/2010/main" val="3227291260"/>
              </p:ext>
            </p:extLst>
          </p:nvPr>
        </p:nvGraphicFramePr>
        <p:xfrm>
          <a:off x="218366" y="1350024"/>
          <a:ext cx="8853600" cy="590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727EF7DA-3198-471A-89DD-1FD3A5B22554}"/>
              </a:ext>
            </a:extLst>
          </p:cNvPr>
          <p:cNvGraphicFramePr>
            <a:graphicFrameLocks noChangeAspect="1"/>
          </p:cNvGraphicFramePr>
          <p:nvPr>
            <p:extLst>
              <p:ext uri="{D42A27DB-BD31-4B8C-83A1-F6EECF244321}">
                <p14:modId xmlns:p14="http://schemas.microsoft.com/office/powerpoint/2010/main" val="2725192799"/>
              </p:ext>
            </p:extLst>
          </p:nvPr>
        </p:nvGraphicFramePr>
        <p:xfrm>
          <a:off x="2217465" y="2682757"/>
          <a:ext cx="4855402" cy="3236934"/>
        </p:xfrm>
        <a:graphic>
          <a:graphicData uri="http://schemas.openxmlformats.org/drawingml/2006/chart">
            <c:chart xmlns:c="http://schemas.openxmlformats.org/drawingml/2006/chart" xmlns:r="http://schemas.openxmlformats.org/officeDocument/2006/relationships" r:id="rId4"/>
          </a:graphicData>
        </a:graphic>
      </p:graphicFrame>
      <p:sp>
        <p:nvSpPr>
          <p:cNvPr id="25" name="テキスト ボックス 24">
            <a:extLst>
              <a:ext uri="{FF2B5EF4-FFF2-40B4-BE49-F238E27FC236}">
                <a16:creationId xmlns:a16="http://schemas.microsoft.com/office/drawing/2014/main" id="{21B0CCB3-337F-4CF6-8511-A93224B62237}"/>
              </a:ext>
            </a:extLst>
          </p:cNvPr>
          <p:cNvSpPr txBox="1"/>
          <p:nvPr/>
        </p:nvSpPr>
        <p:spPr>
          <a:xfrm>
            <a:off x="1166806" y="2542780"/>
            <a:ext cx="3168000" cy="900000"/>
          </a:xfrm>
          <a:prstGeom prst="rect">
            <a:avLst/>
          </a:prstGeom>
          <a:noFill/>
          <a:ln w="3175">
            <a:noFill/>
          </a:ln>
        </p:spPr>
        <p:txBody>
          <a:bodyPr wrap="square" lIns="0" tIns="0" rIns="0" bIns="0" rtlCol="0" anchor="ctr">
            <a:noAutofit/>
          </a:bodyPr>
          <a:lstStyle/>
          <a:p>
            <a:pPr marL="0" marR="0" lvl="0" indent="0" algn="r" defTabSz="457200" rtl="0" eaLnBrk="1" fontAlgn="auto" latinLnBrk="0" hangingPunct="1">
              <a:spcBef>
                <a:spcPts val="0"/>
              </a:spcBef>
              <a:spcAft>
                <a:spcPts val="0"/>
              </a:spcAft>
              <a:buClrTx/>
              <a:buSzTx/>
              <a:buFontTx/>
              <a:buNone/>
              <a:tabLst/>
              <a:defRPr/>
            </a:pPr>
            <a:r>
              <a:rPr kumimoji="1" lang="ja-JP" altLang="en-US" sz="20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rPr>
              <a:t>国債費</a:t>
            </a:r>
            <a:endParaRPr kumimoji="1" lang="en-US" altLang="ja-JP" sz="20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endParaRPr>
          </a:p>
          <a:p>
            <a:pPr marL="0" marR="0" lvl="0" indent="0" algn="r" defTabSz="457200" rtl="0" eaLnBrk="1" fontAlgn="auto" latinLnBrk="0" hangingPunct="1">
              <a:spcBef>
                <a:spcPts val="0"/>
              </a:spcBef>
              <a:spcAft>
                <a:spcPts val="0"/>
              </a:spcAft>
              <a:buClrTx/>
              <a:buSzTx/>
              <a:buFontTx/>
              <a:buNone/>
              <a:tabLst/>
              <a:defRPr/>
            </a:pP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国債を返したり利子を支払ったりするために</a:t>
            </a:r>
            <a:r>
              <a:rPr lang="en-US" altLang="ja-JP" sz="1200" dirty="0">
                <a:latin typeface="游ゴシック" panose="020B0400000000000000" pitchFamily="50" charset="-128"/>
                <a:ea typeface="游ゴシック" panose="020B0400000000000000" pitchFamily="50" charset="-128"/>
              </a:rPr>
              <a:t>)</a:t>
            </a:r>
            <a:endParaRPr kumimoji="1" lang="ja-JP" altLang="en-US" sz="1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4A868AA7-22DD-47C3-846A-A2578DDF54DE}"/>
              </a:ext>
            </a:extLst>
          </p:cNvPr>
          <p:cNvSpPr txBox="1"/>
          <p:nvPr/>
        </p:nvSpPr>
        <p:spPr>
          <a:xfrm>
            <a:off x="2232000" y="1232816"/>
            <a:ext cx="4680000" cy="540000"/>
          </a:xfrm>
          <a:prstGeom prst="rect">
            <a:avLst/>
          </a:prstGeom>
          <a:noFill/>
          <a:ln w="3175">
            <a:noFill/>
          </a:ln>
        </p:spPr>
        <p:txBody>
          <a:bodyPr wrap="square" lIns="0" tIns="0" rIns="0" bIns="0" rtlCol="0" anchor="ctr">
            <a:noAutofit/>
          </a:bodyPr>
          <a:lstStyle/>
          <a:p>
            <a:pPr marL="0" marR="0" lvl="0" indent="0" algn="ctr" defTabSz="457200" rtl="0" eaLnBrk="1" fontAlgn="auto" latinLnBrk="0" hangingPunct="1">
              <a:lnSpc>
                <a:spcPts val="38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rPr>
              <a:t>歳出総額 </a:t>
            </a:r>
            <a:r>
              <a:rPr lang="en-US" altLang="ja-JP" noProof="0" dirty="0">
                <a:solidFill>
                  <a:srgbClr val="FF0000"/>
                </a:solidFill>
                <a:latin typeface="游ゴシック" panose="020B0400000000000000" pitchFamily="50" charset="-128"/>
                <a:ea typeface="游ゴシック" panose="020B0400000000000000" pitchFamily="50" charset="-128"/>
              </a:rPr>
              <a:t>101</a:t>
            </a:r>
            <a:r>
              <a:rPr lang="ja-JP" altLang="en-US" dirty="0">
                <a:solidFill>
                  <a:srgbClr val="FF0000"/>
                </a:solidFill>
                <a:latin typeface="游ゴシック" panose="020B0400000000000000" pitchFamily="50" charset="-128"/>
                <a:ea typeface="游ゴシック" panose="020B0400000000000000" pitchFamily="50" charset="-128"/>
              </a:rPr>
              <a:t>兆</a:t>
            </a:r>
            <a:r>
              <a:rPr lang="en-US" altLang="ja-JP" dirty="0">
                <a:solidFill>
                  <a:srgbClr val="FF0000"/>
                </a:solidFill>
                <a:latin typeface="游ゴシック" panose="020B0400000000000000" pitchFamily="50" charset="-128"/>
                <a:ea typeface="游ゴシック" panose="020B0400000000000000" pitchFamily="50" charset="-128"/>
              </a:rPr>
              <a:t>4,571</a:t>
            </a:r>
            <a:r>
              <a:rPr lang="ja-JP" altLang="en-US" dirty="0">
                <a:solidFill>
                  <a:srgbClr val="FF0000"/>
                </a:solidFill>
                <a:latin typeface="游ゴシック" panose="020B0400000000000000" pitchFamily="50" charset="-128"/>
                <a:ea typeface="游ゴシック" panose="020B0400000000000000" pitchFamily="50" charset="-128"/>
              </a:rPr>
              <a:t>億円</a:t>
            </a:r>
          </a:p>
        </p:txBody>
      </p:sp>
      <p:sp>
        <p:nvSpPr>
          <p:cNvPr id="3" name="テキスト プレースホルダー 2">
            <a:extLst>
              <a:ext uri="{FF2B5EF4-FFF2-40B4-BE49-F238E27FC236}">
                <a16:creationId xmlns:a16="http://schemas.microsoft.com/office/drawing/2014/main" id="{14485A8C-88C6-4FEC-A113-7FA02C3FA59B}"/>
              </a:ext>
            </a:extLst>
          </p:cNvPr>
          <p:cNvSpPr>
            <a:spLocks noGrp="1"/>
          </p:cNvSpPr>
          <p:nvPr>
            <p:ph type="body" sz="quarter" idx="13"/>
          </p:nvPr>
        </p:nvSpPr>
        <p:spPr/>
        <p:txBody>
          <a:bodyPr/>
          <a:lstStyle/>
          <a:p>
            <a:r>
              <a:rPr lang="ja-JP" altLang="en-US" sz="3200" dirty="0"/>
              <a:t>今の日本は？　令和元年度当初予算</a:t>
            </a:r>
          </a:p>
        </p:txBody>
      </p:sp>
      <p:sp>
        <p:nvSpPr>
          <p:cNvPr id="24" name="テキスト ボックス 23">
            <a:extLst>
              <a:ext uri="{FF2B5EF4-FFF2-40B4-BE49-F238E27FC236}">
                <a16:creationId xmlns:a16="http://schemas.microsoft.com/office/drawing/2014/main" id="{D94CC852-81E7-42E6-82DB-EDA2BFF9DAA7}"/>
              </a:ext>
            </a:extLst>
          </p:cNvPr>
          <p:cNvSpPr txBox="1"/>
          <p:nvPr/>
        </p:nvSpPr>
        <p:spPr>
          <a:xfrm>
            <a:off x="6692267" y="1307460"/>
            <a:ext cx="1223928" cy="468000"/>
          </a:xfrm>
          <a:prstGeom prst="rect">
            <a:avLst/>
          </a:prstGeom>
          <a:noFill/>
          <a:ln w="3175">
            <a:noFill/>
          </a:ln>
        </p:spPr>
        <p:txBody>
          <a:bodyPr wrap="square" lIns="0" tIns="0" rIns="0" bIns="0" rtlCol="0" anchor="ctr">
            <a:noAutofit/>
          </a:bodyPr>
          <a:lstStyle/>
          <a:p>
            <a:pPr marL="0" marR="0" lvl="0" indent="0" defTabSz="457200" rtl="0" eaLnBrk="1" fontAlgn="auto" latinLnBrk="0" hangingPunct="1">
              <a:spcBef>
                <a:spcPts val="0"/>
              </a:spcBef>
              <a:spcAft>
                <a:spcPts val="0"/>
              </a:spcAft>
              <a:buClrTx/>
              <a:buSzTx/>
              <a:buFontTx/>
              <a:buNone/>
              <a:tabLst/>
              <a:defRPr/>
            </a:pPr>
            <a:r>
              <a:rPr kumimoji="1" lang="en-US" altLang="ja-JP" sz="1400" b="0" i="0" u="none" strike="noStrike" kern="1200" cap="none" spc="-100" normalizeH="0" noProof="0" dirty="0">
                <a:ln>
                  <a:noFill/>
                </a:ln>
                <a:effectLst/>
                <a:uLnTx/>
                <a:uFillTx/>
                <a:latin typeface="游ゴシック" panose="020B0400000000000000" pitchFamily="50" charset="-128"/>
                <a:ea typeface="游ゴシック" panose="020B0400000000000000" pitchFamily="50" charset="-128"/>
              </a:rPr>
              <a:t>(</a:t>
            </a:r>
            <a:r>
              <a:rPr kumimoji="1" lang="ja-JP" altLang="en-US" sz="1400" b="0" i="0" u="none" strike="noStrike" kern="1200" cap="none" spc="-100" normalizeH="0" noProof="0" dirty="0">
                <a:ln>
                  <a:noFill/>
                </a:ln>
                <a:effectLst/>
                <a:uLnTx/>
                <a:uFillTx/>
                <a:latin typeface="游ゴシック" panose="020B0400000000000000" pitchFamily="50" charset="-128"/>
                <a:ea typeface="游ゴシック" panose="020B0400000000000000" pitchFamily="50" charset="-128"/>
              </a:rPr>
              <a:t>単位</a:t>
            </a:r>
            <a:r>
              <a:rPr lang="ja-JP" altLang="en-US" sz="1400" spc="-100" dirty="0">
                <a:latin typeface="游ゴシック" panose="020B0400000000000000" pitchFamily="50" charset="-128"/>
                <a:ea typeface="游ゴシック" panose="020B0400000000000000" pitchFamily="50" charset="-128"/>
              </a:rPr>
              <a:t>：億円</a:t>
            </a:r>
            <a:r>
              <a:rPr lang="en-US" altLang="ja-JP" sz="1400" spc="-100" dirty="0">
                <a:latin typeface="游ゴシック" panose="020B0400000000000000" pitchFamily="50" charset="-128"/>
                <a:ea typeface="游ゴシック" panose="020B0400000000000000" pitchFamily="50" charset="-128"/>
              </a:rPr>
              <a:t>)</a:t>
            </a:r>
            <a:endParaRPr kumimoji="1" lang="en-US" altLang="ja-JP" sz="1400" b="0" i="0" u="none" strike="noStrike" kern="1200" cap="none" spc="-100" normalizeH="0" noProof="0" dirty="0">
              <a:ln>
                <a:noFill/>
              </a:ln>
              <a:effectLst/>
              <a:uLnTx/>
              <a:uFillTx/>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FFCB1328-A4F5-4D04-975A-5C56A2DBFF61}"/>
              </a:ext>
            </a:extLst>
          </p:cNvPr>
          <p:cNvSpPr txBox="1"/>
          <p:nvPr/>
        </p:nvSpPr>
        <p:spPr>
          <a:xfrm>
            <a:off x="3264692" y="4644877"/>
            <a:ext cx="2780942" cy="468000"/>
          </a:xfrm>
          <a:prstGeom prst="rect">
            <a:avLst/>
          </a:prstGeom>
          <a:noFill/>
          <a:ln w="3175">
            <a:noFill/>
          </a:ln>
        </p:spPr>
        <p:txBody>
          <a:bodyPr wrap="square" lIns="0" tIns="0" rIns="0" bIns="0" rtlCol="0" anchor="ctr">
            <a:noAutofit/>
          </a:bodyPr>
          <a:lstStyle/>
          <a:p>
            <a:pPr marL="0" marR="0" lvl="0" indent="0" algn="ctr" defTabSz="457200" rtl="0" eaLnBrk="1" fontAlgn="auto" latinLnBrk="0" hangingPunct="1">
              <a:spcBef>
                <a:spcPts val="0"/>
              </a:spcBef>
              <a:spcAft>
                <a:spcPts val="0"/>
              </a:spcAft>
              <a:buClrTx/>
              <a:buSzTx/>
              <a:buFontTx/>
              <a:buNone/>
              <a:tabLst/>
              <a:defRPr/>
            </a:pPr>
            <a:r>
              <a:rPr kumimoji="1" lang="ja-JP" altLang="en-US" sz="2000" b="0" i="0" u="none" strike="noStrike" kern="1200" cap="none" spc="-100" normalizeH="0" noProof="0" dirty="0">
                <a:ln>
                  <a:noFill/>
                </a:ln>
                <a:effectLst/>
                <a:uLnTx/>
                <a:uFillTx/>
                <a:latin typeface="游ゴシック Medium" panose="020B0500000000000000" pitchFamily="50" charset="-128"/>
                <a:ea typeface="游ゴシック Medium" panose="020B0500000000000000" pitchFamily="50" charset="-128"/>
              </a:rPr>
              <a:t>基礎的財政収支対象経費</a:t>
            </a:r>
            <a:endParaRPr kumimoji="1" lang="en-US" altLang="ja-JP" sz="2000" b="0" i="0" u="none" strike="noStrike" kern="1200" cap="none" spc="-100" normalizeH="0" noProof="0" dirty="0">
              <a:ln>
                <a:noFill/>
              </a:ln>
              <a:effectLst/>
              <a:uLnTx/>
              <a:uFillTx/>
              <a:latin typeface="游ゴシック Medium" panose="020B0500000000000000" pitchFamily="50" charset="-128"/>
              <a:ea typeface="游ゴシック Medium" panose="020B0500000000000000" pitchFamily="50" charset="-128"/>
            </a:endParaRPr>
          </a:p>
        </p:txBody>
      </p:sp>
      <p:sp>
        <p:nvSpPr>
          <p:cNvPr id="26" name="テキスト ボックス 25">
            <a:extLst>
              <a:ext uri="{FF2B5EF4-FFF2-40B4-BE49-F238E27FC236}">
                <a16:creationId xmlns:a16="http://schemas.microsoft.com/office/drawing/2014/main" id="{0672F52A-0038-44ED-924D-8852D47DEE71}"/>
              </a:ext>
            </a:extLst>
          </p:cNvPr>
          <p:cNvSpPr txBox="1"/>
          <p:nvPr/>
        </p:nvSpPr>
        <p:spPr>
          <a:xfrm>
            <a:off x="6045634" y="2918482"/>
            <a:ext cx="2880000" cy="900000"/>
          </a:xfrm>
          <a:prstGeom prst="rect">
            <a:avLst/>
          </a:prstGeom>
          <a:noFill/>
          <a:ln w="3175">
            <a:noFill/>
          </a:ln>
        </p:spPr>
        <p:txBody>
          <a:bodyPr wrap="square" lIns="0" tIns="0" rIns="0" bIns="0" rtlCol="0" anchor="ctr">
            <a:noAutofit/>
          </a:bodyPr>
          <a:lstStyle/>
          <a:p>
            <a:pPr marL="0" marR="0" lvl="0" indent="0" defTabSz="457200" rtl="0" eaLnBrk="1" fontAlgn="auto" latinLnBrk="0" hangingPunct="1">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rPr>
              <a:t>社会保障関係</a:t>
            </a:r>
            <a:r>
              <a:rPr lang="ja-JP" altLang="en-US" sz="1800" dirty="0">
                <a:latin typeface="游ゴシック Medium" panose="020B0500000000000000" pitchFamily="50" charset="-128"/>
                <a:ea typeface="游ゴシック Medium" panose="020B0500000000000000" pitchFamily="50" charset="-128"/>
              </a:rPr>
              <a:t>費</a:t>
            </a:r>
            <a:endParaRPr kumimoji="1" lang="en-US" altLang="ja-JP"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endParaRPr>
          </a:p>
          <a:p>
            <a:pPr marL="0" marR="0" lvl="0" indent="0" defTabSz="457200" rtl="0" eaLnBrk="1" fontAlgn="auto" latinLnBrk="0" hangingPunct="1">
              <a:spcBef>
                <a:spcPts val="0"/>
              </a:spcBef>
              <a:spcAft>
                <a:spcPts val="0"/>
              </a:spcAft>
              <a:buClrTx/>
              <a:buSzTx/>
              <a:buFontTx/>
              <a:buNone/>
              <a:tabLst/>
              <a:defRPr/>
            </a:pPr>
            <a:r>
              <a:rPr lang="en-US" altLang="ja-JP" sz="1200" spc="-100" dirty="0">
                <a:latin typeface="游ゴシック" panose="020B0400000000000000" pitchFamily="50" charset="-128"/>
                <a:ea typeface="游ゴシック" panose="020B0400000000000000" pitchFamily="50" charset="-128"/>
              </a:rPr>
              <a:t>(</a:t>
            </a:r>
            <a:r>
              <a:rPr lang="ja-JP" altLang="en-US" sz="1200" spc="-100" dirty="0">
                <a:latin typeface="游ゴシック" panose="020B0400000000000000" pitchFamily="50" charset="-128"/>
                <a:ea typeface="游ゴシック" panose="020B0400000000000000" pitchFamily="50" charset="-128"/>
              </a:rPr>
              <a:t>私たちの健康や生活を守るために</a:t>
            </a:r>
            <a:r>
              <a:rPr lang="en-US" altLang="ja-JP" sz="1200" spc="-100" dirty="0">
                <a:latin typeface="游ゴシック" panose="020B0400000000000000" pitchFamily="50" charset="-128"/>
                <a:ea typeface="游ゴシック" panose="020B0400000000000000" pitchFamily="50" charset="-128"/>
              </a:rPr>
              <a:t>)</a:t>
            </a:r>
          </a:p>
        </p:txBody>
      </p:sp>
      <p:sp>
        <p:nvSpPr>
          <p:cNvPr id="33" name="テキスト ボックス 32">
            <a:extLst>
              <a:ext uri="{FF2B5EF4-FFF2-40B4-BE49-F238E27FC236}">
                <a16:creationId xmlns:a16="http://schemas.microsoft.com/office/drawing/2014/main" id="{B1E31AE2-1181-4706-AABD-0C0EF1AEFCD6}"/>
              </a:ext>
            </a:extLst>
          </p:cNvPr>
          <p:cNvSpPr txBox="1"/>
          <p:nvPr/>
        </p:nvSpPr>
        <p:spPr>
          <a:xfrm>
            <a:off x="4265983" y="5962255"/>
            <a:ext cx="2880000" cy="900000"/>
          </a:xfrm>
          <a:prstGeom prst="rect">
            <a:avLst/>
          </a:prstGeom>
          <a:noFill/>
          <a:ln w="9525">
            <a:noFill/>
          </a:ln>
        </p:spPr>
        <p:txBody>
          <a:bodyPr wrap="square" lIns="0" tIns="0" rIns="0" bIns="0" rtlCol="0" anchor="ctr">
            <a:noAutofit/>
          </a:bodyPr>
          <a:lstStyle/>
          <a:p>
            <a:pPr marL="0" marR="0" lvl="0" indent="0" algn="r" defTabSz="457200" rtl="0" eaLnBrk="1" fontAlgn="auto" latinLnBrk="0" hangingPunct="1">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rPr>
              <a:t>地方交付税交付金等</a:t>
            </a:r>
            <a:endParaRPr kumimoji="1" lang="en-US" altLang="ja-JP"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endParaRPr>
          </a:p>
          <a:p>
            <a:pPr marL="0" marR="0" lvl="0" indent="0" algn="r" defTabSz="457200" rtl="0" eaLnBrk="1" fontAlgn="auto" latinLnBrk="0" hangingPunct="1">
              <a:spcBef>
                <a:spcPts val="0"/>
              </a:spcBef>
              <a:spcAft>
                <a:spcPts val="0"/>
              </a:spcAft>
              <a:buClrTx/>
              <a:buSzTx/>
              <a:buFontTx/>
              <a:buNone/>
              <a:tabLst/>
              <a:defRPr/>
            </a:pPr>
            <a:r>
              <a:rPr lang="en-US" altLang="ja-JP" sz="1200" spc="-100" dirty="0">
                <a:latin typeface="游ゴシック" panose="020B0400000000000000" pitchFamily="50" charset="-128"/>
                <a:ea typeface="游ゴシック" panose="020B0400000000000000" pitchFamily="50" charset="-128"/>
              </a:rPr>
              <a:t>(</a:t>
            </a:r>
            <a:r>
              <a:rPr lang="ja-JP" altLang="en-US" sz="1200" spc="-100" dirty="0">
                <a:latin typeface="游ゴシック" panose="020B0400000000000000" pitchFamily="50" charset="-128"/>
                <a:ea typeface="游ゴシック" panose="020B0400000000000000" pitchFamily="50" charset="-128"/>
              </a:rPr>
              <a:t>地方公共団体の財政を調整するため</a:t>
            </a:r>
            <a:r>
              <a:rPr lang="en-US" altLang="ja-JP" sz="1200" dirty="0">
                <a:latin typeface="游ゴシック" panose="020B0400000000000000" pitchFamily="50" charset="-128"/>
                <a:ea typeface="游ゴシック" panose="020B0400000000000000" pitchFamily="50" charset="-128"/>
              </a:rPr>
              <a:t>)</a:t>
            </a:r>
            <a:endParaRPr kumimoji="1" lang="en-US" altLang="ja-JP" sz="12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FF7A3D56-A722-423E-9BB3-D0C5D07666C4}"/>
              </a:ext>
            </a:extLst>
          </p:cNvPr>
          <p:cNvSpPr txBox="1"/>
          <p:nvPr/>
        </p:nvSpPr>
        <p:spPr>
          <a:xfrm>
            <a:off x="0" y="6231983"/>
            <a:ext cx="2340000" cy="540000"/>
          </a:xfrm>
          <a:prstGeom prst="callout1">
            <a:avLst>
              <a:gd name="adj1" fmla="val 50235"/>
              <a:gd name="adj2" fmla="val 101339"/>
              <a:gd name="adj3" fmla="val 74025"/>
              <a:gd name="adj4" fmla="val 175116"/>
            </a:avLst>
          </a:prstGeom>
          <a:noFill/>
          <a:ln w="9525">
            <a:solidFill>
              <a:schemeClr val="bg1">
                <a:lumMod val="50000"/>
              </a:schemeClr>
            </a:solidFill>
          </a:ln>
        </p:spPr>
        <p:txBody>
          <a:bodyPr wrap="square" lIns="0" tIns="0" rIns="0" bIns="0" rtlCol="0" anchor="ctr">
            <a:noAutofit/>
          </a:bodyPr>
          <a:lstStyle/>
          <a:p>
            <a:pPr marL="0" marR="0" lvl="0" indent="0" algn="r" defTabSz="457200" rtl="0" eaLnBrk="1" fontAlgn="auto" latinLnBrk="0" hangingPunct="1">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rPr>
              <a:t> 公共事業関係費</a:t>
            </a:r>
            <a:endParaRPr kumimoji="1" lang="en-US" altLang="ja-JP"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endParaRPr>
          </a:p>
          <a:p>
            <a:pPr marL="0" marR="0" lvl="0" indent="0" algn="r" defTabSz="457200" rtl="0" eaLnBrk="1" fontAlgn="auto" latinLnBrk="0" hangingPunct="1">
              <a:spcBef>
                <a:spcPts val="0"/>
              </a:spcBef>
              <a:spcAft>
                <a:spcPts val="0"/>
              </a:spcAft>
              <a:buClrTx/>
              <a:buSzTx/>
              <a:buFontTx/>
              <a:buNone/>
              <a:tabLst/>
              <a:defRPr/>
            </a:pPr>
            <a:r>
              <a:rPr lang="en-US" altLang="ja-JP" sz="1200" spc="-100" dirty="0">
                <a:latin typeface="游ゴシック" panose="020B0400000000000000" pitchFamily="50" charset="-128"/>
                <a:ea typeface="游ゴシック" panose="020B0400000000000000" pitchFamily="50" charset="-128"/>
              </a:rPr>
              <a:t>(</a:t>
            </a:r>
            <a:r>
              <a:rPr lang="ja-JP" altLang="en-US" sz="1200" spc="-100" dirty="0">
                <a:latin typeface="游ゴシック" panose="020B0400000000000000" pitchFamily="50" charset="-128"/>
                <a:ea typeface="游ゴシック" panose="020B0400000000000000" pitchFamily="50" charset="-128"/>
              </a:rPr>
              <a:t>道路や住宅などの整備のために</a:t>
            </a:r>
            <a:r>
              <a:rPr lang="en-US" altLang="ja-JP" sz="1200" spc="-100" dirty="0">
                <a:latin typeface="游ゴシック" panose="020B0400000000000000" pitchFamily="50" charset="-128"/>
                <a:ea typeface="游ゴシック" panose="020B0400000000000000" pitchFamily="50" charset="-128"/>
              </a:rPr>
              <a:t>)</a:t>
            </a:r>
          </a:p>
        </p:txBody>
      </p:sp>
      <p:sp>
        <p:nvSpPr>
          <p:cNvPr id="35" name="テキスト ボックス 34">
            <a:extLst>
              <a:ext uri="{FF2B5EF4-FFF2-40B4-BE49-F238E27FC236}">
                <a16:creationId xmlns:a16="http://schemas.microsoft.com/office/drawing/2014/main" id="{758B4B41-AE65-40AD-AF6B-F41771000C0F}"/>
              </a:ext>
            </a:extLst>
          </p:cNvPr>
          <p:cNvSpPr txBox="1"/>
          <p:nvPr/>
        </p:nvSpPr>
        <p:spPr>
          <a:xfrm>
            <a:off x="0" y="5641819"/>
            <a:ext cx="2340000" cy="540000"/>
          </a:xfrm>
          <a:prstGeom prst="callout1">
            <a:avLst>
              <a:gd name="adj1" fmla="val 51578"/>
              <a:gd name="adj2" fmla="val 100587"/>
              <a:gd name="adj3" fmla="val 122729"/>
              <a:gd name="adj4" fmla="val 143609"/>
            </a:avLst>
          </a:prstGeom>
          <a:noFill/>
          <a:ln w="9525">
            <a:solidFill>
              <a:schemeClr val="bg1">
                <a:lumMod val="50000"/>
              </a:schemeClr>
            </a:solidFill>
          </a:ln>
        </p:spPr>
        <p:txBody>
          <a:bodyPr wrap="square" lIns="0" tIns="0" rIns="0" bIns="0" rtlCol="0" anchor="ctr">
            <a:noAutofit/>
          </a:bodyPr>
          <a:lstStyle/>
          <a:p>
            <a:pPr marL="0" marR="0" lvl="0" indent="0" algn="r" defTabSz="457200" rtl="0" eaLnBrk="1" fontAlgn="auto" latinLnBrk="0" hangingPunct="1">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rPr>
              <a:t> 文教及び科学振興費</a:t>
            </a:r>
            <a:endParaRPr kumimoji="1" lang="en-US" altLang="ja-JP"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endParaRPr>
          </a:p>
          <a:p>
            <a:pPr marL="0" marR="0" lvl="0" indent="0" algn="r" defTabSz="457200" rtl="0" eaLnBrk="1" fontAlgn="auto" latinLnBrk="0" hangingPunct="1">
              <a:spcBef>
                <a:spcPts val="0"/>
              </a:spcBef>
              <a:spcAft>
                <a:spcPts val="0"/>
              </a:spcAft>
              <a:buClrTx/>
              <a:buSzTx/>
              <a:buFontTx/>
              <a:buNone/>
              <a:tabLst/>
              <a:defRPr/>
            </a:pP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教育や科学技術の発展のために</a:t>
            </a:r>
            <a:r>
              <a:rPr lang="en-US" altLang="ja-JP" sz="1200" dirty="0">
                <a:latin typeface="游ゴシック" panose="020B0400000000000000" pitchFamily="50" charset="-128"/>
                <a:ea typeface="游ゴシック" panose="020B0400000000000000" pitchFamily="50" charset="-128"/>
              </a:rPr>
              <a:t>)</a:t>
            </a:r>
            <a:endParaRPr kumimoji="1" lang="en-US" altLang="ja-JP" sz="12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36" name="テキスト ボックス 35">
            <a:extLst>
              <a:ext uri="{FF2B5EF4-FFF2-40B4-BE49-F238E27FC236}">
                <a16:creationId xmlns:a16="http://schemas.microsoft.com/office/drawing/2014/main" id="{7EB5293C-14CD-4D1C-AE57-2E7C335E1CFC}"/>
              </a:ext>
            </a:extLst>
          </p:cNvPr>
          <p:cNvSpPr txBox="1"/>
          <p:nvPr/>
        </p:nvSpPr>
        <p:spPr>
          <a:xfrm>
            <a:off x="0" y="5051655"/>
            <a:ext cx="2340000" cy="540000"/>
          </a:xfrm>
          <a:prstGeom prst="callout1">
            <a:avLst>
              <a:gd name="adj1" fmla="val 48768"/>
              <a:gd name="adj2" fmla="val 98902"/>
              <a:gd name="adj3" fmla="val 132290"/>
              <a:gd name="adj4" fmla="val 116862"/>
            </a:avLst>
          </a:prstGeom>
          <a:noFill/>
          <a:ln w="9525">
            <a:solidFill>
              <a:schemeClr val="bg1">
                <a:lumMod val="50000"/>
              </a:schemeClr>
            </a:solidFill>
          </a:ln>
        </p:spPr>
        <p:txBody>
          <a:bodyPr wrap="square" lIns="0" tIns="0" rIns="0" bIns="0" rtlCol="0" anchor="ctr">
            <a:noAutofit/>
          </a:bodyPr>
          <a:lstStyle/>
          <a:p>
            <a:pPr marL="0" marR="0" lvl="0" indent="0" algn="r" defTabSz="457200" rtl="0" eaLnBrk="1" fontAlgn="auto" latinLnBrk="0" hangingPunct="1">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rPr>
              <a:t>防衛関係費</a:t>
            </a:r>
            <a:endParaRPr kumimoji="1" lang="en-US" altLang="ja-JP"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endParaRPr>
          </a:p>
          <a:p>
            <a:pPr marL="0" marR="0" lvl="0" indent="0" algn="r" defTabSz="457200" rtl="0" eaLnBrk="1" fontAlgn="auto" latinLnBrk="0" hangingPunct="1">
              <a:spcBef>
                <a:spcPts val="0"/>
              </a:spcBef>
              <a:spcAft>
                <a:spcPts val="0"/>
              </a:spcAft>
              <a:buClrTx/>
              <a:buSzTx/>
              <a:buFontTx/>
              <a:buNone/>
              <a:tabLst/>
              <a:defRPr/>
            </a:pPr>
            <a:r>
              <a:rPr lang="en-US" altLang="ja-JP" sz="1200" dirty="0">
                <a:latin typeface="游ゴシック" panose="020B0400000000000000" pitchFamily="50" charset="-128"/>
                <a:ea typeface="游ゴシック" panose="020B0400000000000000" pitchFamily="50" charset="-128"/>
              </a:rPr>
              <a:t>(</a:t>
            </a:r>
            <a:r>
              <a:rPr lang="ja-JP" altLang="en-US" sz="1200" dirty="0">
                <a:latin typeface="游ゴシック" panose="020B0400000000000000" pitchFamily="50" charset="-128"/>
                <a:ea typeface="游ゴシック" panose="020B0400000000000000" pitchFamily="50" charset="-128"/>
              </a:rPr>
              <a:t>国の防衛のために</a:t>
            </a:r>
            <a:r>
              <a:rPr lang="en-US" altLang="ja-JP" sz="1200" dirty="0">
                <a:latin typeface="游ゴシック" panose="020B0400000000000000" pitchFamily="50" charset="-128"/>
                <a:ea typeface="游ゴシック" panose="020B0400000000000000" pitchFamily="50" charset="-128"/>
              </a:rPr>
              <a:t>)</a:t>
            </a:r>
            <a:endParaRPr kumimoji="1" lang="en-US" altLang="ja-JP" sz="12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773508FB-B8BA-4927-B1E9-05A1F9AB84CC}"/>
              </a:ext>
            </a:extLst>
          </p:cNvPr>
          <p:cNvSpPr txBox="1"/>
          <p:nvPr/>
        </p:nvSpPr>
        <p:spPr>
          <a:xfrm>
            <a:off x="640328" y="4034447"/>
            <a:ext cx="2265725" cy="900000"/>
          </a:xfrm>
          <a:prstGeom prst="rect">
            <a:avLst/>
          </a:prstGeom>
          <a:noFill/>
          <a:ln w="9525">
            <a:noFill/>
          </a:ln>
        </p:spPr>
        <p:txBody>
          <a:bodyPr wrap="square" lIns="0" tIns="0" rIns="0" bIns="0" rtlCol="0" anchor="ctr">
            <a:noAutofit/>
          </a:bodyPr>
          <a:lstStyle/>
          <a:p>
            <a:pPr marL="0" marR="0" lvl="0" indent="0" algn="r" defTabSz="457200" rtl="0" eaLnBrk="1" fontAlgn="auto" latinLnBrk="0" hangingPunct="1">
              <a:spcBef>
                <a:spcPts val="0"/>
              </a:spcBef>
              <a:spcAft>
                <a:spcPts val="0"/>
              </a:spcAft>
              <a:buClrTx/>
              <a:buSzTx/>
              <a:buFontTx/>
              <a:buNone/>
              <a:tabLst/>
              <a:defRPr/>
            </a:pPr>
            <a:r>
              <a:rPr kumimoji="1" lang="ja-JP" altLang="en-US" sz="1800" b="0" i="0" u="none" strike="noStrike" kern="1200" cap="none" spc="0" normalizeH="0" baseline="0" noProof="0" dirty="0">
                <a:ln>
                  <a:noFill/>
                </a:ln>
                <a:effectLst/>
                <a:uLnTx/>
                <a:uFillTx/>
                <a:latin typeface="游ゴシック Medium" panose="020B0500000000000000" pitchFamily="50" charset="-128"/>
                <a:ea typeface="游ゴシック Medium" panose="020B0500000000000000" pitchFamily="50" charset="-128"/>
              </a:rPr>
              <a:t>その他</a:t>
            </a:r>
            <a:endParaRPr kumimoji="1" lang="ja-JP" altLang="en-US" sz="1800" b="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39063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F2382615-73E5-4229-9C5B-489D664FCAB2}"/>
              </a:ext>
            </a:extLst>
          </p:cNvPr>
          <p:cNvGrpSpPr/>
          <p:nvPr/>
        </p:nvGrpSpPr>
        <p:grpSpPr>
          <a:xfrm>
            <a:off x="3291677" y="4041208"/>
            <a:ext cx="2216428" cy="1043976"/>
            <a:chOff x="3291677" y="4041208"/>
            <a:chExt cx="2216428" cy="1043976"/>
          </a:xfrm>
        </p:grpSpPr>
        <p:cxnSp>
          <p:nvCxnSpPr>
            <p:cNvPr id="25" name="直線コネクタ 24">
              <a:extLst>
                <a:ext uri="{FF2B5EF4-FFF2-40B4-BE49-F238E27FC236}">
                  <a16:creationId xmlns:a16="http://schemas.microsoft.com/office/drawing/2014/main" id="{76EB0215-FB09-4D2F-95FC-7E49BDFDA293}"/>
                </a:ext>
              </a:extLst>
            </p:cNvPr>
            <p:cNvCxnSpPr>
              <a:cxnSpLocks/>
            </p:cNvCxnSpPr>
            <p:nvPr/>
          </p:nvCxnSpPr>
          <p:spPr>
            <a:xfrm>
              <a:off x="4499992" y="4041208"/>
              <a:ext cx="1008113" cy="899960"/>
            </a:xfrm>
            <a:prstGeom prst="line">
              <a:avLst/>
            </a:prstGeom>
            <a:ln w="254000">
              <a:solidFill>
                <a:srgbClr val="CBF3CB"/>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5E8DBCCF-D1CB-4CFF-AE04-0E1BDE351925}"/>
                </a:ext>
              </a:extLst>
            </p:cNvPr>
            <p:cNvCxnSpPr>
              <a:cxnSpLocks/>
            </p:cNvCxnSpPr>
            <p:nvPr/>
          </p:nvCxnSpPr>
          <p:spPr>
            <a:xfrm flipH="1">
              <a:off x="3291677" y="4041208"/>
              <a:ext cx="1352333" cy="1043976"/>
            </a:xfrm>
            <a:prstGeom prst="line">
              <a:avLst/>
            </a:prstGeom>
            <a:ln w="254000">
              <a:solidFill>
                <a:srgbClr val="CBF3CB"/>
              </a:solidFill>
            </a:ln>
          </p:spPr>
          <p:style>
            <a:lnRef idx="1">
              <a:schemeClr val="accent1"/>
            </a:lnRef>
            <a:fillRef idx="0">
              <a:schemeClr val="accent1"/>
            </a:fillRef>
            <a:effectRef idx="0">
              <a:schemeClr val="accent1"/>
            </a:effectRef>
            <a:fontRef idx="minor">
              <a:schemeClr val="tx1"/>
            </a:fontRef>
          </p:style>
        </p:cxnSp>
      </p:grpSp>
      <p:sp>
        <p:nvSpPr>
          <p:cNvPr id="6" name="テキスト プレースホルダー 5">
            <a:extLst>
              <a:ext uri="{FF2B5EF4-FFF2-40B4-BE49-F238E27FC236}">
                <a16:creationId xmlns:a16="http://schemas.microsoft.com/office/drawing/2014/main" id="{0E20E4F0-E42A-4A1D-894B-4C8A0415FF6B}"/>
              </a:ext>
            </a:extLst>
          </p:cNvPr>
          <p:cNvSpPr>
            <a:spLocks noGrp="1"/>
          </p:cNvSpPr>
          <p:nvPr>
            <p:ph type="body" sz="quarter" idx="13"/>
          </p:nvPr>
        </p:nvSpPr>
        <p:spPr/>
        <p:txBody>
          <a:bodyPr/>
          <a:lstStyle/>
          <a:p>
            <a:r>
              <a:rPr lang="ja-JP" altLang="en-US" dirty="0"/>
              <a:t>税理士の仕事</a:t>
            </a:r>
          </a:p>
        </p:txBody>
      </p:sp>
      <p:grpSp>
        <p:nvGrpSpPr>
          <p:cNvPr id="26" name="グループ化 25">
            <a:extLst>
              <a:ext uri="{FF2B5EF4-FFF2-40B4-BE49-F238E27FC236}">
                <a16:creationId xmlns:a16="http://schemas.microsoft.com/office/drawing/2014/main" id="{76BCCC5E-E748-4275-BA7A-00FC4CE1A93F}"/>
              </a:ext>
            </a:extLst>
          </p:cNvPr>
          <p:cNvGrpSpPr/>
          <p:nvPr/>
        </p:nvGrpSpPr>
        <p:grpSpPr>
          <a:xfrm>
            <a:off x="5177977" y="3933336"/>
            <a:ext cx="3858519" cy="2745719"/>
            <a:chOff x="5177977" y="3933336"/>
            <a:chExt cx="3858519" cy="2745719"/>
          </a:xfrm>
        </p:grpSpPr>
        <p:sp>
          <p:nvSpPr>
            <p:cNvPr id="12" name="楕円 11">
              <a:extLst>
                <a:ext uri="{FF2B5EF4-FFF2-40B4-BE49-F238E27FC236}">
                  <a16:creationId xmlns:a16="http://schemas.microsoft.com/office/drawing/2014/main" id="{7B461AFB-0F78-4668-A191-5D4DAC4C9789}"/>
                </a:ext>
              </a:extLst>
            </p:cNvPr>
            <p:cNvSpPr/>
            <p:nvPr/>
          </p:nvSpPr>
          <p:spPr>
            <a:xfrm>
              <a:off x="5436496" y="3962296"/>
              <a:ext cx="3600000" cy="2520000"/>
            </a:xfrm>
            <a:prstGeom prst="ellipse">
              <a:avLst/>
            </a:prstGeom>
            <a:solidFill>
              <a:srgbClr val="EAFAEA"/>
            </a:solidFill>
            <a:ln w="63500">
              <a:solidFill>
                <a:srgbClr val="CBF3C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9" name="図 18">
              <a:extLst>
                <a:ext uri="{FF2B5EF4-FFF2-40B4-BE49-F238E27FC236}">
                  <a16:creationId xmlns:a16="http://schemas.microsoft.com/office/drawing/2014/main" id="{847EB1FF-B870-4A31-ACB3-86056314B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977" y="3933336"/>
              <a:ext cx="3768224" cy="2520000"/>
            </a:xfrm>
            <a:prstGeom prst="rect">
              <a:avLst/>
            </a:prstGeom>
          </p:spPr>
        </p:pic>
        <p:grpSp>
          <p:nvGrpSpPr>
            <p:cNvPr id="24" name="グループ化 23">
              <a:extLst>
                <a:ext uri="{FF2B5EF4-FFF2-40B4-BE49-F238E27FC236}">
                  <a16:creationId xmlns:a16="http://schemas.microsoft.com/office/drawing/2014/main" id="{E12541E4-A100-4BB6-8F1A-08BB9078B44F}"/>
                </a:ext>
              </a:extLst>
            </p:cNvPr>
            <p:cNvGrpSpPr/>
            <p:nvPr/>
          </p:nvGrpSpPr>
          <p:grpSpPr>
            <a:xfrm>
              <a:off x="5831335" y="6139055"/>
              <a:ext cx="2810323" cy="540000"/>
              <a:chOff x="5831335" y="6139055"/>
              <a:chExt cx="2810323" cy="540000"/>
            </a:xfrm>
          </p:grpSpPr>
          <p:sp>
            <p:nvSpPr>
              <p:cNvPr id="11" name="テキスト ボックス 10">
                <a:extLst>
                  <a:ext uri="{FF2B5EF4-FFF2-40B4-BE49-F238E27FC236}">
                    <a16:creationId xmlns:a16="http://schemas.microsoft.com/office/drawing/2014/main" id="{8639491D-1487-4EA9-9DA5-FBB4A69F5362}"/>
                  </a:ext>
                </a:extLst>
              </p:cNvPr>
              <p:cNvSpPr txBox="1"/>
              <p:nvPr/>
            </p:nvSpPr>
            <p:spPr>
              <a:xfrm>
                <a:off x="5831335" y="6139055"/>
                <a:ext cx="900000" cy="540000"/>
              </a:xfrm>
              <a:prstGeom prst="rect">
                <a:avLst/>
              </a:prstGeom>
              <a:solidFill>
                <a:srgbClr val="98E897"/>
              </a:solidFill>
              <a:ln w="3175">
                <a:noFill/>
              </a:ln>
            </p:spPr>
            <p:txBody>
              <a:bodyPr wrap="square" lIns="0" tIns="36000" rIns="0" bIns="0" rtlCol="0" anchor="ctr">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会社</a:t>
                </a:r>
                <a:endParaRPr kumimoji="1" lang="en-US" altLang="ja-JP"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BE8281F9-AA81-49B3-8D6C-593BFCE6504D}"/>
                  </a:ext>
                </a:extLst>
              </p:cNvPr>
              <p:cNvSpPr txBox="1"/>
              <p:nvPr/>
            </p:nvSpPr>
            <p:spPr>
              <a:xfrm>
                <a:off x="7741658" y="6139055"/>
                <a:ext cx="900000" cy="540000"/>
              </a:xfrm>
              <a:prstGeom prst="rect">
                <a:avLst/>
              </a:prstGeom>
              <a:solidFill>
                <a:srgbClr val="98E897"/>
              </a:solidFill>
              <a:ln w="3175">
                <a:noFill/>
              </a:ln>
            </p:spPr>
            <p:txBody>
              <a:bodyPr wrap="square" lIns="0" tIns="36000" rIns="0" bIns="0" rtlCol="0" anchor="ctr">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お店</a:t>
                </a:r>
                <a:endParaRPr kumimoji="1" lang="en-US" altLang="ja-JP"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1777DE59-8A2A-4552-A50E-EB64B867DDEB}"/>
                  </a:ext>
                </a:extLst>
              </p:cNvPr>
              <p:cNvSpPr txBox="1"/>
              <p:nvPr/>
            </p:nvSpPr>
            <p:spPr>
              <a:xfrm>
                <a:off x="6786497" y="6139055"/>
                <a:ext cx="900000" cy="540000"/>
              </a:xfrm>
              <a:prstGeom prst="rect">
                <a:avLst/>
              </a:prstGeom>
              <a:solidFill>
                <a:srgbClr val="98E897"/>
              </a:solidFill>
              <a:ln w="3175">
                <a:noFill/>
              </a:ln>
            </p:spPr>
            <p:txBody>
              <a:bodyPr wrap="square" lIns="0" tIns="36000" rIns="0" bIns="0" rtlCol="0" anchor="ctr">
                <a:sp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個人</a:t>
                </a:r>
                <a:endParaRPr kumimoji="1" lang="en-US" altLang="ja-JP"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grpSp>
      <p:sp>
        <p:nvSpPr>
          <p:cNvPr id="15" name="テキスト ボックス 14">
            <a:extLst>
              <a:ext uri="{FF2B5EF4-FFF2-40B4-BE49-F238E27FC236}">
                <a16:creationId xmlns:a16="http://schemas.microsoft.com/office/drawing/2014/main" id="{3AD00FAC-5994-4818-BC5B-CF4D2D02FEE7}"/>
              </a:ext>
            </a:extLst>
          </p:cNvPr>
          <p:cNvSpPr txBox="1"/>
          <p:nvPr/>
        </p:nvSpPr>
        <p:spPr>
          <a:xfrm>
            <a:off x="6372000" y="3082805"/>
            <a:ext cx="2547100" cy="991991"/>
          </a:xfrm>
          <a:prstGeom prst="ellipse">
            <a:avLst/>
          </a:prstGeom>
          <a:solidFill>
            <a:schemeClr val="bg1"/>
          </a:solidFill>
          <a:ln w="25400">
            <a:solidFill>
              <a:srgbClr val="98E897"/>
            </a:solidFill>
          </a:ln>
        </p:spPr>
        <p:txBody>
          <a:bodyPr wrap="none" lIns="0" tIns="0" rIns="0" bIns="0" rtlCol="0" anchor="ctr">
            <a:no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計算がむずかしいな。</a:t>
            </a:r>
            <a:endPar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方法が分からないな。</a:t>
            </a:r>
          </a:p>
        </p:txBody>
      </p:sp>
      <p:grpSp>
        <p:nvGrpSpPr>
          <p:cNvPr id="27" name="グループ化 26">
            <a:extLst>
              <a:ext uri="{FF2B5EF4-FFF2-40B4-BE49-F238E27FC236}">
                <a16:creationId xmlns:a16="http://schemas.microsoft.com/office/drawing/2014/main" id="{D0370431-51AE-4F7A-A0C4-C606B3BB9184}"/>
              </a:ext>
            </a:extLst>
          </p:cNvPr>
          <p:cNvGrpSpPr/>
          <p:nvPr/>
        </p:nvGrpSpPr>
        <p:grpSpPr>
          <a:xfrm>
            <a:off x="413010" y="4074796"/>
            <a:ext cx="2988990" cy="2572244"/>
            <a:chOff x="413010" y="4074796"/>
            <a:chExt cx="2988990" cy="2572244"/>
          </a:xfrm>
        </p:grpSpPr>
        <p:sp>
          <p:nvSpPr>
            <p:cNvPr id="16" name="楕円 15">
              <a:extLst>
                <a:ext uri="{FF2B5EF4-FFF2-40B4-BE49-F238E27FC236}">
                  <a16:creationId xmlns:a16="http://schemas.microsoft.com/office/drawing/2014/main" id="{C459F690-905C-42F8-9F97-C67CC5F6493C}"/>
                </a:ext>
              </a:extLst>
            </p:cNvPr>
            <p:cNvSpPr/>
            <p:nvPr/>
          </p:nvSpPr>
          <p:spPr>
            <a:xfrm>
              <a:off x="413010" y="4074796"/>
              <a:ext cx="2988990" cy="2407500"/>
            </a:xfrm>
            <a:prstGeom prst="ellipse">
              <a:avLst/>
            </a:prstGeom>
            <a:solidFill>
              <a:srgbClr val="D3F5D3"/>
            </a:solidFill>
            <a:ln w="63500">
              <a:solidFill>
                <a:srgbClr val="B6EEB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2" name="図 21">
              <a:extLst>
                <a:ext uri="{FF2B5EF4-FFF2-40B4-BE49-F238E27FC236}">
                  <a16:creationId xmlns:a16="http://schemas.microsoft.com/office/drawing/2014/main" id="{97B7B6B6-2D4C-4FDE-8233-8A09CE839B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662" y="4162634"/>
              <a:ext cx="1981457" cy="2290702"/>
            </a:xfrm>
            <a:prstGeom prst="rect">
              <a:avLst/>
            </a:prstGeom>
          </p:spPr>
        </p:pic>
        <p:sp>
          <p:nvSpPr>
            <p:cNvPr id="10" name="テキスト ボックス 9">
              <a:extLst>
                <a:ext uri="{FF2B5EF4-FFF2-40B4-BE49-F238E27FC236}">
                  <a16:creationId xmlns:a16="http://schemas.microsoft.com/office/drawing/2014/main" id="{B5BBB177-A7CC-4B2C-945C-538EE839D445}"/>
                </a:ext>
              </a:extLst>
            </p:cNvPr>
            <p:cNvSpPr txBox="1"/>
            <p:nvPr/>
          </p:nvSpPr>
          <p:spPr>
            <a:xfrm>
              <a:off x="1272391" y="6107040"/>
              <a:ext cx="1260000" cy="540000"/>
            </a:xfrm>
            <a:prstGeom prst="rect">
              <a:avLst/>
            </a:prstGeom>
            <a:solidFill>
              <a:srgbClr val="B6EEB6"/>
            </a:solidFill>
            <a:ln w="3175">
              <a:noFill/>
            </a:ln>
          </p:spPr>
          <p:txBody>
            <a:bodyPr wrap="square" lIns="0" tIns="36000" rIns="0" bIns="0" rtlCol="0" anchor="ctr">
              <a:no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税務署</a:t>
              </a:r>
            </a:p>
          </p:txBody>
        </p:sp>
      </p:grpSp>
      <p:grpSp>
        <p:nvGrpSpPr>
          <p:cNvPr id="17" name="グループ化 16">
            <a:extLst>
              <a:ext uri="{FF2B5EF4-FFF2-40B4-BE49-F238E27FC236}">
                <a16:creationId xmlns:a16="http://schemas.microsoft.com/office/drawing/2014/main" id="{D87FA59A-CCDE-4485-A9C1-287ACC788B26}"/>
              </a:ext>
            </a:extLst>
          </p:cNvPr>
          <p:cNvGrpSpPr/>
          <p:nvPr/>
        </p:nvGrpSpPr>
        <p:grpSpPr>
          <a:xfrm>
            <a:off x="2772000" y="1402488"/>
            <a:ext cx="3600000" cy="2818600"/>
            <a:chOff x="2772000" y="1402488"/>
            <a:chExt cx="3600000" cy="2818600"/>
          </a:xfrm>
        </p:grpSpPr>
        <p:sp>
          <p:nvSpPr>
            <p:cNvPr id="2" name="楕円 1">
              <a:extLst>
                <a:ext uri="{FF2B5EF4-FFF2-40B4-BE49-F238E27FC236}">
                  <a16:creationId xmlns:a16="http://schemas.microsoft.com/office/drawing/2014/main" id="{DFF5A178-250D-4C2D-8B7D-0F093C839365}"/>
                </a:ext>
              </a:extLst>
            </p:cNvPr>
            <p:cNvSpPr/>
            <p:nvPr/>
          </p:nvSpPr>
          <p:spPr>
            <a:xfrm>
              <a:off x="2772000" y="1402488"/>
              <a:ext cx="3600000" cy="2700000"/>
            </a:xfrm>
            <a:prstGeom prst="ellipse">
              <a:avLst/>
            </a:prstGeom>
            <a:solidFill>
              <a:srgbClr val="EAFAEA"/>
            </a:solidFill>
            <a:ln w="127000">
              <a:solidFill>
                <a:srgbClr val="DAF7DA"/>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7" name="グループ化 6">
              <a:extLst>
                <a:ext uri="{FF2B5EF4-FFF2-40B4-BE49-F238E27FC236}">
                  <a16:creationId xmlns:a16="http://schemas.microsoft.com/office/drawing/2014/main" id="{1B84FA10-199B-4CF5-B503-45417D68A60C}"/>
                </a:ext>
              </a:extLst>
            </p:cNvPr>
            <p:cNvGrpSpPr/>
            <p:nvPr/>
          </p:nvGrpSpPr>
          <p:grpSpPr>
            <a:xfrm>
              <a:off x="3071911" y="1611440"/>
              <a:ext cx="2994585" cy="2247704"/>
              <a:chOff x="3071911" y="1611440"/>
              <a:chExt cx="2994585" cy="2247704"/>
            </a:xfrm>
          </p:grpSpPr>
          <p:pic>
            <p:nvPicPr>
              <p:cNvPr id="21" name="図 20">
                <a:extLst>
                  <a:ext uri="{FF2B5EF4-FFF2-40B4-BE49-F238E27FC236}">
                    <a16:creationId xmlns:a16="http://schemas.microsoft.com/office/drawing/2014/main" id="{1C54CE6D-A154-404C-A915-265420B369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1911" y="1611440"/>
                <a:ext cx="1918977" cy="2247704"/>
              </a:xfrm>
              <a:prstGeom prst="rect">
                <a:avLst/>
              </a:prstGeom>
            </p:spPr>
          </p:pic>
          <p:pic>
            <p:nvPicPr>
              <p:cNvPr id="23" name="図 22">
                <a:extLst>
                  <a:ext uri="{FF2B5EF4-FFF2-40B4-BE49-F238E27FC236}">
                    <a16:creationId xmlns:a16="http://schemas.microsoft.com/office/drawing/2014/main" id="{F546E5D0-A28D-4411-BF4D-85BF7EE1A6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0581" y="1615124"/>
                <a:ext cx="1675915" cy="2180051"/>
              </a:xfrm>
              <a:prstGeom prst="rect">
                <a:avLst/>
              </a:prstGeom>
            </p:spPr>
          </p:pic>
          <p:pic>
            <p:nvPicPr>
              <p:cNvPr id="20" name="Picture 10" descr="トリミング２">
                <a:extLst>
                  <a:ext uri="{FF2B5EF4-FFF2-40B4-BE49-F238E27FC236}">
                    <a16:creationId xmlns:a16="http://schemas.microsoft.com/office/drawing/2014/main" id="{89ECC44C-B1BB-4059-A343-21BD0AA1A11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89815" y="2734200"/>
                <a:ext cx="108000" cy="11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テキスト ボックス 8">
              <a:extLst>
                <a:ext uri="{FF2B5EF4-FFF2-40B4-BE49-F238E27FC236}">
                  <a16:creationId xmlns:a16="http://schemas.microsoft.com/office/drawing/2014/main" id="{76B252D9-D296-4EF1-A618-0B59300DFCBC}"/>
                </a:ext>
              </a:extLst>
            </p:cNvPr>
            <p:cNvSpPr txBox="1"/>
            <p:nvPr/>
          </p:nvSpPr>
          <p:spPr>
            <a:xfrm>
              <a:off x="3762000" y="3609088"/>
              <a:ext cx="1620000" cy="612000"/>
            </a:xfrm>
            <a:prstGeom prst="rect">
              <a:avLst/>
            </a:prstGeom>
            <a:solidFill>
              <a:srgbClr val="CBF3CB"/>
            </a:solidFill>
            <a:ln w="3175">
              <a:noFill/>
            </a:ln>
          </p:spPr>
          <p:txBody>
            <a:bodyPr wrap="square" lIns="0" tIns="36000" rIns="0" bIns="0" rtlCol="0" anchor="ctr">
              <a:no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税理士</a:t>
              </a:r>
            </a:p>
          </p:txBody>
        </p:sp>
      </p:grpSp>
      <p:sp>
        <p:nvSpPr>
          <p:cNvPr id="28" name="テキスト ボックス 27">
            <a:extLst>
              <a:ext uri="{FF2B5EF4-FFF2-40B4-BE49-F238E27FC236}">
                <a16:creationId xmlns:a16="http://schemas.microsoft.com/office/drawing/2014/main" id="{562AC233-0F9A-4D07-B9FA-D60A88420789}"/>
              </a:ext>
            </a:extLst>
          </p:cNvPr>
          <p:cNvSpPr txBox="1">
            <a:spLocks noChangeAspect="1"/>
          </p:cNvSpPr>
          <p:nvPr/>
        </p:nvSpPr>
        <p:spPr>
          <a:xfrm>
            <a:off x="594103" y="2195511"/>
            <a:ext cx="2804400" cy="1232555"/>
          </a:xfrm>
          <a:prstGeom prst="ellipse">
            <a:avLst/>
          </a:prstGeom>
          <a:solidFill>
            <a:schemeClr val="bg1"/>
          </a:solidFill>
          <a:ln w="25400">
            <a:solidFill>
              <a:srgbClr val="CBF3CB"/>
            </a:solidFill>
          </a:ln>
        </p:spPr>
        <p:txBody>
          <a:bodyPr wrap="none" lIns="0" tIns="0" rIns="0" bIns="72000" rtlCol="0" anchor="ctr">
            <a:noAutofit/>
          </a:bodyPr>
          <a:lstStyle/>
          <a:p>
            <a:pPr lvl="0" algn="ctr" defTabSz="457200" eaLnBrk="1" fontAlgn="ctr" hangingPunct="1">
              <a:spcBef>
                <a:spcPts val="0"/>
              </a:spcBef>
              <a:spcAft>
                <a:spcPts val="0"/>
              </a:spcAft>
            </a:pPr>
            <a:r>
              <a:rPr lang="ja-JP" altLang="en-US" sz="2400" spc="-100" dirty="0">
                <a:latin typeface="游ゴシック" panose="020B0400000000000000" pitchFamily="50" charset="-128"/>
                <a:ea typeface="游ゴシック" panose="020B0400000000000000" pitchFamily="50" charset="-128"/>
              </a:rPr>
              <a:t>私たちが</a:t>
            </a:r>
            <a:r>
              <a:rPr lang="en-US" altLang="ja-JP" sz="2400" spc="-100" dirty="0">
                <a:latin typeface="游ゴシック" panose="020B0400000000000000" pitchFamily="50" charset="-128"/>
                <a:ea typeface="游ゴシック" panose="020B0400000000000000" pitchFamily="50" charset="-128"/>
              </a:rPr>
              <a:t/>
            </a:r>
            <a:br>
              <a:rPr lang="en-US" altLang="ja-JP" sz="2400" spc="-100" dirty="0">
                <a:latin typeface="游ゴシック" panose="020B0400000000000000" pitchFamily="50" charset="-128"/>
                <a:ea typeface="游ゴシック" panose="020B0400000000000000" pitchFamily="50" charset="-128"/>
              </a:rPr>
            </a:br>
            <a:r>
              <a:rPr lang="ja-JP" altLang="en-US" sz="2400" spc="-100" dirty="0">
                <a:latin typeface="游ゴシック" panose="020B0400000000000000" pitchFamily="50" charset="-128"/>
                <a:ea typeface="游ゴシック" panose="020B0400000000000000" pitchFamily="50" charset="-128"/>
              </a:rPr>
              <a:t>お手伝いします！</a:t>
            </a:r>
          </a:p>
        </p:txBody>
      </p:sp>
    </p:spTree>
    <p:extLst>
      <p:ext uri="{BB962C8B-B14F-4D97-AF65-F5344CB8AC3E}">
        <p14:creationId xmlns:p14="http://schemas.microsoft.com/office/powerpoint/2010/main" val="4131707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out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out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outVertical)">
                                      <p:cBhvr>
                                        <p:cTn id="34" dur="500"/>
                                        <p:tgtEl>
                                          <p:spTgt spid="27"/>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5"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3ECF5208-40AA-4AD5-9DC7-84745EBC5B40}"/>
              </a:ext>
            </a:extLst>
          </p:cNvPr>
          <p:cNvGrpSpPr/>
          <p:nvPr/>
        </p:nvGrpSpPr>
        <p:grpSpPr>
          <a:xfrm>
            <a:off x="360248" y="1727200"/>
            <a:ext cx="8280832" cy="4870072"/>
            <a:chOff x="360248" y="1727200"/>
            <a:chExt cx="8280832" cy="4870072"/>
          </a:xfrm>
        </p:grpSpPr>
        <p:sp>
          <p:nvSpPr>
            <p:cNvPr id="3" name="正方形/長方形 2">
              <a:extLst>
                <a:ext uri="{FF2B5EF4-FFF2-40B4-BE49-F238E27FC236}">
                  <a16:creationId xmlns:a16="http://schemas.microsoft.com/office/drawing/2014/main" id="{198D5738-75D4-42E8-AEC4-CC351EDA9022}"/>
                </a:ext>
              </a:extLst>
            </p:cNvPr>
            <p:cNvSpPr/>
            <p:nvPr/>
          </p:nvSpPr>
          <p:spPr>
            <a:xfrm>
              <a:off x="7977338" y="1727200"/>
              <a:ext cx="647759" cy="4150072"/>
            </a:xfrm>
            <a:prstGeom prst="rect">
              <a:avLst/>
            </a:prstGeom>
            <a:solidFill>
              <a:srgbClr val="FCE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3D02C67-4EEB-4154-850A-F6288FA9DC5A}"/>
                </a:ext>
              </a:extLst>
            </p:cNvPr>
            <p:cNvSpPr/>
            <p:nvPr/>
          </p:nvSpPr>
          <p:spPr>
            <a:xfrm>
              <a:off x="360248" y="5877272"/>
              <a:ext cx="8280832" cy="720000"/>
            </a:xfrm>
            <a:prstGeom prst="rect">
              <a:avLst/>
            </a:prstGeom>
            <a:solidFill>
              <a:srgbClr val="FCEEE4"/>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algn="ctr"/>
              <a:endParaRPr kumimoji="1" lang="ja-JP" altLang="en-US" sz="1800" dirty="0">
                <a:solidFill>
                  <a:schemeClr val="tx1"/>
                </a:solidFill>
                <a:latin typeface="游ゴシック" panose="020B0400000000000000" pitchFamily="50" charset="-128"/>
                <a:ea typeface="游ゴシック" panose="020B0400000000000000" pitchFamily="50" charset="-128"/>
              </a:endParaRPr>
            </a:p>
          </p:txBody>
        </p:sp>
      </p:grpSp>
      <p:sp>
        <p:nvSpPr>
          <p:cNvPr id="4" name="テキスト プレースホルダー 3">
            <a:extLst>
              <a:ext uri="{FF2B5EF4-FFF2-40B4-BE49-F238E27FC236}">
                <a16:creationId xmlns:a16="http://schemas.microsoft.com/office/drawing/2014/main" id="{1040C4C7-C731-4145-98C3-37B17E2082B5}"/>
              </a:ext>
            </a:extLst>
          </p:cNvPr>
          <p:cNvSpPr>
            <a:spLocks noGrp="1"/>
          </p:cNvSpPr>
          <p:nvPr>
            <p:ph type="body" sz="quarter" idx="13"/>
          </p:nvPr>
        </p:nvSpPr>
        <p:spPr/>
        <p:txBody>
          <a:bodyPr/>
          <a:lstStyle/>
          <a:p>
            <a:r>
              <a:rPr lang="ja-JP" altLang="en-US" sz="3200" dirty="0"/>
              <a:t>今の日本は？　国債残高の推移</a:t>
            </a:r>
          </a:p>
        </p:txBody>
      </p:sp>
      <p:grpSp>
        <p:nvGrpSpPr>
          <p:cNvPr id="7" name="グループ化 6">
            <a:extLst>
              <a:ext uri="{FF2B5EF4-FFF2-40B4-BE49-F238E27FC236}">
                <a16:creationId xmlns:a16="http://schemas.microsoft.com/office/drawing/2014/main" id="{B56EC711-3445-4195-8332-E768393BBDA1}"/>
              </a:ext>
            </a:extLst>
          </p:cNvPr>
          <p:cNvGrpSpPr/>
          <p:nvPr/>
        </p:nvGrpSpPr>
        <p:grpSpPr>
          <a:xfrm>
            <a:off x="121983" y="1321328"/>
            <a:ext cx="8842505" cy="4581344"/>
            <a:chOff x="121983" y="1321328"/>
            <a:chExt cx="8842505" cy="4581344"/>
          </a:xfrm>
        </p:grpSpPr>
        <p:graphicFrame>
          <p:nvGraphicFramePr>
            <p:cNvPr id="8" name="グラフ 7">
              <a:extLst>
                <a:ext uri="{FF2B5EF4-FFF2-40B4-BE49-F238E27FC236}">
                  <a16:creationId xmlns:a16="http://schemas.microsoft.com/office/drawing/2014/main" id="{B2D63091-0039-4729-AFB5-50C120F6BE02}"/>
                </a:ext>
              </a:extLst>
            </p:cNvPr>
            <p:cNvGraphicFramePr/>
            <p:nvPr>
              <p:extLst>
                <p:ext uri="{D42A27DB-BD31-4B8C-83A1-F6EECF244321}">
                  <p14:modId xmlns:p14="http://schemas.microsoft.com/office/powerpoint/2010/main" val="3655196845"/>
                </p:ext>
              </p:extLst>
            </p:nvPr>
          </p:nvGraphicFramePr>
          <p:xfrm>
            <a:off x="236242" y="1556792"/>
            <a:ext cx="8568952"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2E86E73C-A871-4DBB-BBF3-C7622CC37600}"/>
                </a:ext>
              </a:extLst>
            </p:cNvPr>
            <p:cNvSpPr txBox="1"/>
            <p:nvPr/>
          </p:nvSpPr>
          <p:spPr>
            <a:xfrm>
              <a:off x="2756522" y="1866032"/>
              <a:ext cx="3996000" cy="540000"/>
            </a:xfrm>
            <a:prstGeom prst="rect">
              <a:avLst/>
            </a:prstGeom>
            <a:solidFill>
              <a:schemeClr val="bg1"/>
            </a:solidFill>
            <a:ln>
              <a:solidFill>
                <a:schemeClr val="bg2">
                  <a:lumMod val="90000"/>
                </a:schemeClr>
              </a:solidFill>
            </a:ln>
          </p:spPr>
          <p:txBody>
            <a:bodyPr wrap="square" rtlCol="0" anchor="ctr">
              <a:spAutoFit/>
            </a:bodyPr>
            <a:lstStyle/>
            <a:p>
              <a:r>
                <a:rPr kumimoji="1" lang="en-US" altLang="ja-JP" sz="1400" dirty="0">
                  <a:solidFill>
                    <a:schemeClr val="tx1">
                      <a:lumMod val="65000"/>
                      <a:lumOff val="35000"/>
                    </a:schemeClr>
                  </a:solidFill>
                  <a:latin typeface="游ゴシック" panose="020B0400000000000000" pitchFamily="50" charset="-128"/>
                  <a:ea typeface="游ゴシック" panose="020B0400000000000000" pitchFamily="50" charset="-128"/>
                </a:rPr>
                <a:t>※</a:t>
              </a:r>
              <a:r>
                <a:rPr kumimoji="1" lang="ja-JP" altLang="en-US" sz="1400" dirty="0">
                  <a:solidFill>
                    <a:schemeClr val="tx1">
                      <a:lumMod val="65000"/>
                      <a:lumOff val="35000"/>
                    </a:schemeClr>
                  </a:solidFill>
                  <a:latin typeface="游ゴシック" panose="020B0400000000000000" pitchFamily="50" charset="-128"/>
                  <a:ea typeface="游ゴシック" panose="020B0400000000000000" pitchFamily="50" charset="-128"/>
                </a:rPr>
                <a:t> 公債残高は各年度の３月末現在の額。</a:t>
              </a:r>
              <a:endParaRPr kumimoji="1" lang="en-US" altLang="ja-JP" sz="1400" dirty="0">
                <a:solidFill>
                  <a:schemeClr val="tx1">
                    <a:lumMod val="65000"/>
                    <a:lumOff val="3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65000"/>
                      <a:lumOff val="35000"/>
                    </a:schemeClr>
                  </a:solidFill>
                  <a:latin typeface="游ゴシック" panose="020B0400000000000000" pitchFamily="50" charset="-128"/>
                  <a:ea typeface="游ゴシック" panose="020B0400000000000000" pitchFamily="50" charset="-128"/>
                </a:rPr>
                <a:t>　 </a:t>
              </a:r>
              <a:r>
                <a:rPr kumimoji="1" lang="ja-JP" altLang="en-US" sz="1400" dirty="0">
                  <a:solidFill>
                    <a:schemeClr val="tx1">
                      <a:lumMod val="65000"/>
                      <a:lumOff val="35000"/>
                    </a:schemeClr>
                  </a:solidFill>
                  <a:latin typeface="游ゴシック" panose="020B0400000000000000" pitchFamily="50" charset="-128"/>
                  <a:ea typeface="游ゴシック" panose="020B0400000000000000" pitchFamily="50" charset="-128"/>
                </a:rPr>
                <a:t>ただし、平成</a:t>
              </a:r>
              <a:r>
                <a:rPr kumimoji="1" lang="en-US" altLang="ja-JP" sz="1400" dirty="0">
                  <a:solidFill>
                    <a:schemeClr val="tx1">
                      <a:lumMod val="65000"/>
                      <a:lumOff val="35000"/>
                    </a:schemeClr>
                  </a:solidFill>
                  <a:latin typeface="游ゴシック" panose="020B0400000000000000" pitchFamily="50" charset="-128"/>
                  <a:ea typeface="游ゴシック" panose="020B0400000000000000" pitchFamily="50" charset="-128"/>
                </a:rPr>
                <a:t>30</a:t>
              </a:r>
              <a:r>
                <a:rPr kumimoji="1" lang="ja-JP" altLang="en-US" sz="1400" dirty="0">
                  <a:solidFill>
                    <a:schemeClr val="tx1">
                      <a:lumMod val="65000"/>
                      <a:lumOff val="35000"/>
                    </a:schemeClr>
                  </a:solidFill>
                  <a:latin typeface="游ゴシック" panose="020B0400000000000000" pitchFamily="50" charset="-128"/>
                  <a:ea typeface="游ゴシック" panose="020B0400000000000000" pitchFamily="50" charset="-128"/>
                </a:rPr>
                <a:t>年度は予算に基づく見込み。</a:t>
              </a:r>
            </a:p>
          </p:txBody>
        </p:sp>
        <p:sp>
          <p:nvSpPr>
            <p:cNvPr id="5" name="テキスト ボックス 4">
              <a:extLst>
                <a:ext uri="{FF2B5EF4-FFF2-40B4-BE49-F238E27FC236}">
                  <a16:creationId xmlns:a16="http://schemas.microsoft.com/office/drawing/2014/main" id="{9B05C496-1CF4-498A-8BCF-0712AE7DC925}"/>
                </a:ext>
              </a:extLst>
            </p:cNvPr>
            <p:cNvSpPr txBox="1"/>
            <p:nvPr/>
          </p:nvSpPr>
          <p:spPr>
            <a:xfrm>
              <a:off x="121983" y="1321328"/>
              <a:ext cx="684000" cy="288000"/>
            </a:xfrm>
            <a:prstGeom prst="rect">
              <a:avLst/>
            </a:prstGeom>
            <a:noFill/>
            <a:ln>
              <a:noFill/>
            </a:ln>
          </p:spPr>
          <p:txBody>
            <a:bodyPr wrap="square" rtlCol="0" anchor="ctr">
              <a:spAutoFit/>
            </a:bodyPr>
            <a:lstStyle/>
            <a:p>
              <a:pPr algn="ctr"/>
              <a:r>
                <a:rPr kumimoji="1"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a:t>
              </a:r>
              <a:r>
                <a:rPr kumimoji="1"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兆円</a:t>
              </a:r>
              <a:r>
                <a:rPr kumimoji="1"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FDD1B337-9AD8-41C5-9C1D-9EAD9F6E6D5C}"/>
                </a:ext>
              </a:extLst>
            </p:cNvPr>
            <p:cNvSpPr txBox="1"/>
            <p:nvPr/>
          </p:nvSpPr>
          <p:spPr>
            <a:xfrm>
              <a:off x="8595156" y="5182673"/>
              <a:ext cx="369332" cy="719999"/>
            </a:xfrm>
            <a:prstGeom prst="rect">
              <a:avLst/>
            </a:prstGeom>
            <a:noFill/>
            <a:ln>
              <a:noFill/>
            </a:ln>
          </p:spPr>
          <p:txBody>
            <a:bodyPr vert="eaVert" wrap="square" rtlCol="0" anchor="ctr">
              <a:spAutoFit/>
            </a:bodyPr>
            <a:lstStyle/>
            <a:p>
              <a:pPr algn="ctr"/>
              <a:r>
                <a:rPr kumimoji="1"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a:t>
              </a:r>
              <a:r>
                <a:rPr kumimoji="1"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rPr>
                <a:t>年度末</a:t>
              </a:r>
              <a:r>
                <a:rPr kumimoji="1" lang="en-US" altLang="ja-JP" sz="1200" dirty="0">
                  <a:solidFill>
                    <a:schemeClr val="tx1">
                      <a:lumMod val="65000"/>
                      <a:lumOff val="35000"/>
                    </a:schemeClr>
                  </a:solidFill>
                  <a:latin typeface="游ゴシック" panose="020B0400000000000000" pitchFamily="50" charset="-128"/>
                  <a:ea typeface="游ゴシック" panose="020B0400000000000000" pitchFamily="50" charset="-128"/>
                </a:rPr>
                <a:t>)</a:t>
              </a:r>
              <a:endParaRPr kumimoji="1" lang="ja-JP" altLang="en-US" sz="1200" dirty="0">
                <a:solidFill>
                  <a:schemeClr val="tx1">
                    <a:lumMod val="65000"/>
                    <a:lumOff val="35000"/>
                  </a:schemeClr>
                </a:solidFill>
                <a:latin typeface="游ゴシック" panose="020B0400000000000000" pitchFamily="50" charset="-128"/>
                <a:ea typeface="游ゴシック" panose="020B0400000000000000" pitchFamily="50" charset="-128"/>
              </a:endParaRPr>
            </a:p>
          </p:txBody>
        </p:sp>
      </p:grpSp>
      <p:sp>
        <p:nvSpPr>
          <p:cNvPr id="9" name="正方形/長方形 8">
            <a:extLst>
              <a:ext uri="{FF2B5EF4-FFF2-40B4-BE49-F238E27FC236}">
                <a16:creationId xmlns:a16="http://schemas.microsoft.com/office/drawing/2014/main" id="{C1C0C4FD-7F24-4CDC-A671-9E7AEBC29057}"/>
              </a:ext>
            </a:extLst>
          </p:cNvPr>
          <p:cNvSpPr/>
          <p:nvPr/>
        </p:nvSpPr>
        <p:spPr>
          <a:xfrm>
            <a:off x="360249" y="5877272"/>
            <a:ext cx="2268000" cy="72000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sz="1600" dirty="0">
                <a:solidFill>
                  <a:schemeClr val="tx1"/>
                </a:solidFill>
                <a:latin typeface="游ゴシック" panose="020B0400000000000000" pitchFamily="50" charset="-128"/>
                <a:ea typeface="游ゴシック" panose="020B0400000000000000" pitchFamily="50" charset="-128"/>
              </a:rPr>
              <a:t>平成</a:t>
            </a:r>
            <a:r>
              <a:rPr lang="en-US" altLang="ja-JP" sz="1600" dirty="0">
                <a:solidFill>
                  <a:schemeClr val="tx1"/>
                </a:solidFill>
                <a:latin typeface="游ゴシック" panose="020B0400000000000000" pitchFamily="50" charset="-128"/>
                <a:ea typeface="游ゴシック" panose="020B0400000000000000" pitchFamily="50" charset="-128"/>
              </a:rPr>
              <a:t>30</a:t>
            </a:r>
            <a:r>
              <a:rPr lang="ja-JP" altLang="en-US" sz="1600" dirty="0">
                <a:solidFill>
                  <a:schemeClr val="tx1"/>
                </a:solidFill>
                <a:latin typeface="游ゴシック" panose="020B0400000000000000" pitchFamily="50" charset="-128"/>
                <a:ea typeface="游ゴシック" panose="020B0400000000000000" pitchFamily="50" charset="-128"/>
              </a:rPr>
              <a:t>年度末国債残高</a:t>
            </a:r>
            <a:endParaRPr lang="en-US" altLang="ja-JP" sz="1600" dirty="0">
              <a:solidFill>
                <a:schemeClr val="tx1"/>
              </a:solidFill>
              <a:latin typeface="游ゴシック" panose="020B0400000000000000" pitchFamily="50" charset="-128"/>
              <a:ea typeface="游ゴシック" panose="020B0400000000000000" pitchFamily="50" charset="-128"/>
            </a:endParaRPr>
          </a:p>
          <a:p>
            <a:pPr algn="ctr"/>
            <a:r>
              <a:rPr lang="ja-JP" altLang="en-US" sz="2400" dirty="0">
                <a:solidFill>
                  <a:schemeClr val="tx1"/>
                </a:solidFill>
                <a:latin typeface="游ゴシック" panose="020B0400000000000000" pitchFamily="50" charset="-128"/>
                <a:ea typeface="游ゴシック" panose="020B0400000000000000" pitchFamily="50" charset="-128"/>
              </a:rPr>
              <a:t>約</a:t>
            </a:r>
            <a:r>
              <a:rPr lang="en-US" altLang="ja-JP" sz="2400" dirty="0">
                <a:solidFill>
                  <a:schemeClr val="tx1"/>
                </a:solidFill>
                <a:latin typeface="游ゴシック" panose="020B0400000000000000" pitchFamily="50" charset="-128"/>
                <a:ea typeface="游ゴシック" panose="020B0400000000000000" pitchFamily="50" charset="-128"/>
              </a:rPr>
              <a:t>883</a:t>
            </a:r>
            <a:r>
              <a:rPr lang="ja-JP" altLang="en-US" sz="2400" dirty="0">
                <a:solidFill>
                  <a:schemeClr val="tx1"/>
                </a:solidFill>
                <a:latin typeface="游ゴシック" panose="020B0400000000000000" pitchFamily="50" charset="-128"/>
                <a:ea typeface="游ゴシック" panose="020B0400000000000000" pitchFamily="50" charset="-128"/>
              </a:rPr>
              <a:t>兆円</a:t>
            </a:r>
            <a:r>
              <a:rPr lang="en-US" altLang="ja-JP" sz="1600" dirty="0">
                <a:solidFill>
                  <a:schemeClr val="tx1"/>
                </a:solidFill>
                <a:latin typeface="游ゴシック" panose="020B0400000000000000" pitchFamily="50" charset="-128"/>
                <a:ea typeface="游ゴシック" panose="020B0400000000000000" pitchFamily="50" charset="-128"/>
              </a:rPr>
              <a:t>(</a:t>
            </a:r>
            <a:r>
              <a:rPr lang="ja-JP" altLang="en-US" sz="1600" dirty="0">
                <a:solidFill>
                  <a:schemeClr val="tx1"/>
                </a:solidFill>
                <a:latin typeface="游ゴシック" panose="020B0400000000000000" pitchFamily="50" charset="-128"/>
                <a:ea typeface="游ゴシック" panose="020B0400000000000000" pitchFamily="50" charset="-128"/>
              </a:rPr>
              <a:t>見込み</a:t>
            </a:r>
            <a:r>
              <a:rPr lang="en-US" altLang="ja-JP" sz="1600" dirty="0">
                <a:solidFill>
                  <a:schemeClr val="tx1"/>
                </a:solidFill>
                <a:latin typeface="游ゴシック" panose="020B0400000000000000" pitchFamily="50" charset="-128"/>
                <a:ea typeface="游ゴシック" panose="020B0400000000000000" pitchFamily="50" charset="-128"/>
              </a:rPr>
              <a:t>)</a:t>
            </a:r>
            <a:endParaRPr kumimoji="1" lang="ja-JP" altLang="en-US" sz="1600" dirty="0">
              <a:solidFill>
                <a:schemeClr val="tx1"/>
              </a:solidFill>
              <a:latin typeface="游ゴシック" panose="020B0400000000000000" pitchFamily="50" charset="-128"/>
              <a:ea typeface="游ゴシック" panose="020B0400000000000000" pitchFamily="50" charset="-128"/>
            </a:endParaRPr>
          </a:p>
        </p:txBody>
      </p:sp>
      <p:sp>
        <p:nvSpPr>
          <p:cNvPr id="11" name="正方形/長方形 10">
            <a:extLst>
              <a:ext uri="{FF2B5EF4-FFF2-40B4-BE49-F238E27FC236}">
                <a16:creationId xmlns:a16="http://schemas.microsoft.com/office/drawing/2014/main" id="{3B266F75-FA53-4972-A93B-C99E08E3C08C}"/>
              </a:ext>
            </a:extLst>
          </p:cNvPr>
          <p:cNvSpPr/>
          <p:nvPr/>
        </p:nvSpPr>
        <p:spPr>
          <a:xfrm>
            <a:off x="3347750" y="5877272"/>
            <a:ext cx="2708988" cy="720000"/>
          </a:xfrm>
          <a:prstGeom prst="rect">
            <a:avLst/>
          </a:prstGeom>
          <a:solidFill>
            <a:schemeClr val="accent2">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sz="1800" dirty="0">
                <a:solidFill>
                  <a:schemeClr val="tx1"/>
                </a:solidFill>
                <a:latin typeface="游ゴシック" panose="020B0400000000000000" pitchFamily="50" charset="-128"/>
                <a:ea typeface="游ゴシック" panose="020B0400000000000000" pitchFamily="50" charset="-128"/>
              </a:rPr>
              <a:t>国民</a:t>
            </a:r>
            <a:r>
              <a:rPr lang="en-US" altLang="ja-JP" sz="1800" dirty="0">
                <a:solidFill>
                  <a:schemeClr val="tx1"/>
                </a:solidFill>
                <a:latin typeface="游ゴシック" panose="020B0400000000000000" pitchFamily="50" charset="-128"/>
                <a:ea typeface="游ゴシック" panose="020B0400000000000000" pitchFamily="50" charset="-128"/>
              </a:rPr>
              <a:t>1</a:t>
            </a:r>
            <a:r>
              <a:rPr lang="ja-JP" altLang="en-US" sz="1800" dirty="0">
                <a:solidFill>
                  <a:schemeClr val="tx1"/>
                </a:solidFill>
                <a:latin typeface="游ゴシック" panose="020B0400000000000000" pitchFamily="50" charset="-128"/>
                <a:ea typeface="游ゴシック" panose="020B0400000000000000" pitchFamily="50" charset="-128"/>
              </a:rPr>
              <a:t>人当たり</a:t>
            </a:r>
            <a:endParaRPr lang="en-US" altLang="ja-JP" sz="1800"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2400" dirty="0">
                <a:solidFill>
                  <a:schemeClr val="tx1"/>
                </a:solidFill>
                <a:latin typeface="游ゴシック" panose="020B0400000000000000" pitchFamily="50" charset="-128"/>
                <a:ea typeface="游ゴシック" panose="020B0400000000000000" pitchFamily="50" charset="-128"/>
              </a:rPr>
              <a:t>約</a:t>
            </a:r>
            <a:r>
              <a:rPr kumimoji="1" lang="en-US" altLang="ja-JP" sz="2400" dirty="0">
                <a:solidFill>
                  <a:schemeClr val="tx1"/>
                </a:solidFill>
                <a:latin typeface="游ゴシック" panose="020B0400000000000000" pitchFamily="50" charset="-128"/>
                <a:ea typeface="游ゴシック" panose="020B0400000000000000" pitchFamily="50" charset="-128"/>
              </a:rPr>
              <a:t>700</a:t>
            </a:r>
            <a:r>
              <a:rPr kumimoji="1" lang="ja-JP" altLang="en-US" sz="2400" dirty="0">
                <a:solidFill>
                  <a:schemeClr val="tx1"/>
                </a:solidFill>
                <a:latin typeface="游ゴシック" panose="020B0400000000000000" pitchFamily="50" charset="-128"/>
                <a:ea typeface="游ゴシック" panose="020B0400000000000000" pitchFamily="50" charset="-128"/>
              </a:rPr>
              <a:t>万円</a:t>
            </a:r>
          </a:p>
        </p:txBody>
      </p:sp>
      <p:sp>
        <p:nvSpPr>
          <p:cNvPr id="13" name="矢印: 右 12">
            <a:extLst>
              <a:ext uri="{FF2B5EF4-FFF2-40B4-BE49-F238E27FC236}">
                <a16:creationId xmlns:a16="http://schemas.microsoft.com/office/drawing/2014/main" id="{96BB949D-1098-4A84-A812-E79D168E72D5}"/>
              </a:ext>
            </a:extLst>
          </p:cNvPr>
          <p:cNvSpPr/>
          <p:nvPr/>
        </p:nvSpPr>
        <p:spPr>
          <a:xfrm>
            <a:off x="2627670" y="6030968"/>
            <a:ext cx="720080" cy="412608"/>
          </a:xfrm>
          <a:prstGeom prst="rightArrow">
            <a:avLst>
              <a:gd name="adj1" fmla="val 41792"/>
              <a:gd name="adj2" fmla="val 5615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E2054F82-7977-4685-B922-A2E5A60EF2B3}"/>
              </a:ext>
            </a:extLst>
          </p:cNvPr>
          <p:cNvSpPr/>
          <p:nvPr/>
        </p:nvSpPr>
        <p:spPr>
          <a:xfrm>
            <a:off x="6074763" y="5877272"/>
            <a:ext cx="2708988" cy="720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2000" spc="-100" dirty="0">
                <a:solidFill>
                  <a:schemeClr val="tx1"/>
                </a:solidFill>
                <a:latin typeface="游ゴシック" panose="020B0400000000000000" pitchFamily="50" charset="-128"/>
                <a:ea typeface="游ゴシック" panose="020B0400000000000000" pitchFamily="50" charset="-128"/>
              </a:rPr>
              <a:t>将来世代の負担</a:t>
            </a:r>
            <a:r>
              <a:rPr kumimoji="1" lang="en-US" altLang="ja-JP" sz="2000" spc="-100" dirty="0">
                <a:solidFill>
                  <a:schemeClr val="tx1"/>
                </a:solidFill>
                <a:latin typeface="游ゴシック" panose="020B0400000000000000" pitchFamily="50" charset="-128"/>
                <a:ea typeface="游ゴシック" panose="020B0400000000000000" pitchFamily="50" charset="-128"/>
              </a:rPr>
              <a:t>…</a:t>
            </a:r>
            <a:endParaRPr kumimoji="1" lang="ja-JP" altLang="en-US" sz="2000" spc="-100" dirty="0">
              <a:solidFill>
                <a:schemeClr val="tx1"/>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8939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animBg="1"/>
      <p:bldP spid="11" grpId="0" animBg="1"/>
      <p:bldP spid="13"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円弧 17">
            <a:extLst>
              <a:ext uri="{FF2B5EF4-FFF2-40B4-BE49-F238E27FC236}">
                <a16:creationId xmlns:a16="http://schemas.microsoft.com/office/drawing/2014/main" id="{474B8171-9E33-4E82-98A3-F0E51B9500E1}"/>
              </a:ext>
            </a:extLst>
          </p:cNvPr>
          <p:cNvSpPr/>
          <p:nvPr/>
        </p:nvSpPr>
        <p:spPr>
          <a:xfrm rot="18988057" flipH="1" flipV="1">
            <a:off x="2741081" y="2171732"/>
            <a:ext cx="3512277" cy="3788878"/>
          </a:xfrm>
          <a:prstGeom prst="arc">
            <a:avLst>
              <a:gd name="adj1" fmla="val 16039492"/>
              <a:gd name="adj2" fmla="val 21484044"/>
            </a:avLst>
          </a:prstGeom>
          <a:ln w="190500" cap="sq">
            <a:solidFill>
              <a:schemeClr val="accent6"/>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円弧 25">
            <a:extLst>
              <a:ext uri="{FF2B5EF4-FFF2-40B4-BE49-F238E27FC236}">
                <a16:creationId xmlns:a16="http://schemas.microsoft.com/office/drawing/2014/main" id="{09E43388-7932-4FA1-BB6B-C9E39259099F}"/>
              </a:ext>
            </a:extLst>
          </p:cNvPr>
          <p:cNvSpPr/>
          <p:nvPr/>
        </p:nvSpPr>
        <p:spPr>
          <a:xfrm rot="15562973">
            <a:off x="2389336" y="2354670"/>
            <a:ext cx="2821460" cy="3312763"/>
          </a:xfrm>
          <a:prstGeom prst="arc">
            <a:avLst>
              <a:gd name="adj1" fmla="val 16802055"/>
              <a:gd name="adj2" fmla="val 21484044"/>
            </a:avLst>
          </a:prstGeom>
          <a:ln w="190500" cap="sq">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円弧 18">
            <a:extLst>
              <a:ext uri="{FF2B5EF4-FFF2-40B4-BE49-F238E27FC236}">
                <a16:creationId xmlns:a16="http://schemas.microsoft.com/office/drawing/2014/main" id="{E0C09E76-3380-4446-8456-D01F8C31F91E}"/>
              </a:ext>
            </a:extLst>
          </p:cNvPr>
          <p:cNvSpPr/>
          <p:nvPr/>
        </p:nvSpPr>
        <p:spPr>
          <a:xfrm rot="21341943">
            <a:off x="4090609" y="2542209"/>
            <a:ext cx="2821460" cy="3312763"/>
          </a:xfrm>
          <a:prstGeom prst="arc">
            <a:avLst>
              <a:gd name="adj1" fmla="val 16802055"/>
              <a:gd name="adj2" fmla="val 21484044"/>
            </a:avLst>
          </a:prstGeom>
          <a:ln w="190500" cap="sq">
            <a:solidFill>
              <a:schemeClr val="accent1"/>
            </a:solidFill>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テキスト プレースホルダー 3">
            <a:extLst>
              <a:ext uri="{FF2B5EF4-FFF2-40B4-BE49-F238E27FC236}">
                <a16:creationId xmlns:a16="http://schemas.microsoft.com/office/drawing/2014/main" id="{B1C52065-567C-449D-A193-833F1C0A328D}"/>
              </a:ext>
            </a:extLst>
          </p:cNvPr>
          <p:cNvSpPr>
            <a:spLocks noGrp="1"/>
          </p:cNvSpPr>
          <p:nvPr>
            <p:ph type="body" sz="quarter" idx="13"/>
          </p:nvPr>
        </p:nvSpPr>
        <p:spPr/>
        <p:txBody>
          <a:bodyPr/>
          <a:lstStyle/>
          <a:p>
            <a:r>
              <a:rPr kumimoji="1" lang="ja-JP" altLang="en-US" dirty="0"/>
              <a:t>税金を決める仕組み</a:t>
            </a:r>
          </a:p>
        </p:txBody>
      </p:sp>
      <p:sp>
        <p:nvSpPr>
          <p:cNvPr id="17" name="テキスト ボックス 16">
            <a:extLst>
              <a:ext uri="{FF2B5EF4-FFF2-40B4-BE49-F238E27FC236}">
                <a16:creationId xmlns:a16="http://schemas.microsoft.com/office/drawing/2014/main" id="{8F0E268C-FED0-46FE-BF34-89377ED96454}"/>
              </a:ext>
            </a:extLst>
          </p:cNvPr>
          <p:cNvSpPr txBox="1"/>
          <p:nvPr/>
        </p:nvSpPr>
        <p:spPr>
          <a:xfrm>
            <a:off x="287824" y="2564904"/>
            <a:ext cx="2700000" cy="900000"/>
          </a:xfrm>
          <a:prstGeom prst="rect">
            <a:avLst/>
          </a:prstGeom>
          <a:noFill/>
          <a:ln w="3175">
            <a:noFill/>
          </a:ln>
        </p:spPr>
        <p:txBody>
          <a:bodyPr wrap="square" tIns="0" bIns="0" rtlCol="0" anchor="ctr">
            <a:noAutofit/>
          </a:bodyPr>
          <a:lstStyle/>
          <a:p>
            <a:pPr lvl="0" algn="ctr" defTabSz="457200" eaLnBrk="1" fontAlgn="ctr" hangingPunct="1">
              <a:spcBef>
                <a:spcPts val="0"/>
              </a:spcBef>
              <a:spcAft>
                <a:spcPts val="0"/>
              </a:spcAft>
              <a:defRPr/>
            </a:pPr>
            <a:r>
              <a:rPr kumimoji="1" lang="ja-JP" altLang="en-US" sz="4800" b="0"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選出</a:t>
            </a:r>
          </a:p>
        </p:txBody>
      </p:sp>
      <p:sp>
        <p:nvSpPr>
          <p:cNvPr id="21" name="テキスト ボックス 20">
            <a:extLst>
              <a:ext uri="{FF2B5EF4-FFF2-40B4-BE49-F238E27FC236}">
                <a16:creationId xmlns:a16="http://schemas.microsoft.com/office/drawing/2014/main" id="{43DC02AC-43D6-4095-B985-F3674872335C}"/>
              </a:ext>
            </a:extLst>
          </p:cNvPr>
          <p:cNvSpPr txBox="1"/>
          <p:nvPr/>
        </p:nvSpPr>
        <p:spPr>
          <a:xfrm>
            <a:off x="3221998" y="5905508"/>
            <a:ext cx="2700000" cy="900000"/>
          </a:xfrm>
          <a:prstGeom prst="rect">
            <a:avLst/>
          </a:prstGeom>
          <a:noFill/>
          <a:ln w="3175">
            <a:noFill/>
          </a:ln>
        </p:spPr>
        <p:txBody>
          <a:bodyPr wrap="square" tIns="0" bIns="0" rtlCol="0" anchor="ctr">
            <a:noAutofit/>
          </a:bodyPr>
          <a:lstStyle/>
          <a:p>
            <a:pPr lvl="0" algn="ctr" defTabSz="457200" eaLnBrk="1" fontAlgn="ctr" hangingPunct="1">
              <a:spcBef>
                <a:spcPts val="0"/>
              </a:spcBef>
              <a:spcAft>
                <a:spcPts val="0"/>
              </a:spcAft>
              <a:defRPr/>
            </a:pPr>
            <a:r>
              <a:rPr kumimoji="1" lang="ja-JP" altLang="en-US" sz="4800" b="0" i="0" u="none" strike="noStrike" kern="1200" cap="none" spc="0" normalizeH="0" baseline="0" noProof="0" dirty="0">
                <a:ln>
                  <a:noFill/>
                </a:ln>
                <a:solidFill>
                  <a:schemeClr val="accent6"/>
                </a:solidFill>
                <a:effectLst/>
                <a:uLnTx/>
                <a:uFillTx/>
                <a:latin typeface="游ゴシック" panose="020B0400000000000000" pitchFamily="50" charset="-128"/>
                <a:ea typeface="游ゴシック" panose="020B0400000000000000" pitchFamily="50" charset="-128"/>
              </a:rPr>
              <a:t>課税</a:t>
            </a:r>
          </a:p>
        </p:txBody>
      </p:sp>
      <p:sp>
        <p:nvSpPr>
          <p:cNvPr id="24" name="テキスト ボックス 23">
            <a:extLst>
              <a:ext uri="{FF2B5EF4-FFF2-40B4-BE49-F238E27FC236}">
                <a16:creationId xmlns:a16="http://schemas.microsoft.com/office/drawing/2014/main" id="{4D0D1067-37E3-4FAF-BF35-C62AB7171137}"/>
              </a:ext>
            </a:extLst>
          </p:cNvPr>
          <p:cNvSpPr txBox="1"/>
          <p:nvPr/>
        </p:nvSpPr>
        <p:spPr>
          <a:xfrm>
            <a:off x="5948536" y="1925158"/>
            <a:ext cx="2700000" cy="1980000"/>
          </a:xfrm>
          <a:prstGeom prst="rect">
            <a:avLst/>
          </a:prstGeom>
          <a:noFill/>
          <a:ln w="3175">
            <a:noFill/>
          </a:ln>
        </p:spPr>
        <p:txBody>
          <a:bodyPr wrap="square" tIns="0" bIns="0" rtlCol="0" anchor="ctr">
            <a:noAutofit/>
          </a:bodyPr>
          <a:lstStyle/>
          <a:p>
            <a:pPr lvl="0" algn="ctr" defTabSz="457200" eaLnBrk="1" fontAlgn="ctr" hangingPunct="1">
              <a:lnSpc>
                <a:spcPts val="5000"/>
              </a:lnSpc>
              <a:spcBef>
                <a:spcPts val="0"/>
              </a:spcBef>
              <a:spcAft>
                <a:spcPts val="0"/>
              </a:spcAft>
              <a:defRPr/>
            </a:pPr>
            <a:r>
              <a:rPr kumimoji="1" lang="ja-JP" altLang="en-US" sz="4800" b="0" i="0" u="none" strike="noStrike" kern="1200" cap="none" spc="-10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rPr>
              <a:t>立法・</a:t>
            </a:r>
            <a:r>
              <a:rPr kumimoji="1" lang="en-US" altLang="ja-JP" sz="4800" b="0" i="0" u="none" strike="noStrike" kern="1200" cap="none" spc="-10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rPr>
              <a:t/>
            </a:r>
            <a:br>
              <a:rPr kumimoji="1" lang="en-US" altLang="ja-JP" sz="4800" b="0" i="0" u="none" strike="noStrike" kern="1200" cap="none" spc="-10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rPr>
            </a:br>
            <a:r>
              <a:rPr kumimoji="1" lang="ja-JP" altLang="en-US" sz="4800" b="0" i="0" u="none" strike="noStrike" kern="1200" cap="none" spc="-10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rPr>
              <a:t>　</a:t>
            </a:r>
            <a:r>
              <a:rPr lang="ja-JP" altLang="en-US" sz="4800" spc="-100" dirty="0">
                <a:solidFill>
                  <a:schemeClr val="accent1"/>
                </a:solidFill>
                <a:latin typeface="游ゴシック" panose="020B0400000000000000" pitchFamily="50" charset="-128"/>
                <a:ea typeface="游ゴシック" panose="020B0400000000000000" pitchFamily="50" charset="-128"/>
              </a:rPr>
              <a:t>改正</a:t>
            </a:r>
            <a:endParaRPr kumimoji="1" lang="ja-JP" altLang="en-US" sz="4800" b="0" i="0" u="none" strike="noStrike" kern="1200" cap="none" spc="-10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6C74AD76-CC51-4864-AEA1-8317C64F8FD3}"/>
              </a:ext>
            </a:extLst>
          </p:cNvPr>
          <p:cNvGrpSpPr/>
          <p:nvPr/>
        </p:nvGrpSpPr>
        <p:grpSpPr>
          <a:xfrm>
            <a:off x="3409162" y="1412776"/>
            <a:ext cx="2325676" cy="2448272"/>
            <a:chOff x="3409162" y="1412776"/>
            <a:chExt cx="2325676" cy="2448272"/>
          </a:xfrm>
        </p:grpSpPr>
        <p:sp>
          <p:nvSpPr>
            <p:cNvPr id="2" name="正方形/長方形 1">
              <a:extLst>
                <a:ext uri="{FF2B5EF4-FFF2-40B4-BE49-F238E27FC236}">
                  <a16:creationId xmlns:a16="http://schemas.microsoft.com/office/drawing/2014/main" id="{5BBE93A3-A453-41BD-8DD3-BF0B9312F030}"/>
                </a:ext>
              </a:extLst>
            </p:cNvPr>
            <p:cNvSpPr/>
            <p:nvPr/>
          </p:nvSpPr>
          <p:spPr>
            <a:xfrm>
              <a:off x="3490807" y="1412776"/>
              <a:ext cx="2162386" cy="24482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47CDFD21-BF5D-46EC-A0C3-4EC7C70FA7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9162" y="2339164"/>
              <a:ext cx="2325676" cy="1449876"/>
            </a:xfrm>
            <a:prstGeom prst="rect">
              <a:avLst/>
            </a:prstGeom>
          </p:spPr>
        </p:pic>
        <p:pic>
          <p:nvPicPr>
            <p:cNvPr id="6" name="図 5">
              <a:extLst>
                <a:ext uri="{FF2B5EF4-FFF2-40B4-BE49-F238E27FC236}">
                  <a16:creationId xmlns:a16="http://schemas.microsoft.com/office/drawing/2014/main" id="{09833C51-3EFB-449C-AC18-CB53B3A9B677}"/>
                </a:ext>
              </a:extLst>
            </p:cNvPr>
            <p:cNvPicPr>
              <a:picLocks noChangeAspect="1"/>
            </p:cNvPicPr>
            <p:nvPr/>
          </p:nvPicPr>
          <p:blipFill>
            <a:blip r:embed="rId4"/>
            <a:stretch>
              <a:fillRect/>
            </a:stretch>
          </p:blipFill>
          <p:spPr>
            <a:xfrm>
              <a:off x="3409162" y="2642265"/>
              <a:ext cx="1785771" cy="1200777"/>
            </a:xfrm>
            <a:prstGeom prst="rect">
              <a:avLst/>
            </a:prstGeom>
          </p:spPr>
        </p:pic>
        <p:sp>
          <p:nvSpPr>
            <p:cNvPr id="20" name="テキスト ボックス 19">
              <a:extLst>
                <a:ext uri="{FF2B5EF4-FFF2-40B4-BE49-F238E27FC236}">
                  <a16:creationId xmlns:a16="http://schemas.microsoft.com/office/drawing/2014/main" id="{EC72E63A-92B8-4D74-9601-21A905EF0C6F}"/>
                </a:ext>
              </a:extLst>
            </p:cNvPr>
            <p:cNvSpPr txBox="1"/>
            <p:nvPr/>
          </p:nvSpPr>
          <p:spPr>
            <a:xfrm>
              <a:off x="3490807" y="1412776"/>
              <a:ext cx="2162386" cy="859993"/>
            </a:xfrm>
            <a:prstGeom prst="rect">
              <a:avLst/>
            </a:prstGeom>
            <a:noFill/>
            <a:ln w="3175">
              <a:noFill/>
            </a:ln>
          </p:spPr>
          <p:txBody>
            <a:bodyPr wrap="square" tIns="0" bIns="0" rtlCol="0" anchor="t">
              <a:noAutofit/>
            </a:bodyPr>
            <a:lstStyle/>
            <a:p>
              <a:pPr lvl="0" algn="ctr" defTabSz="457200" eaLnBrk="1" fontAlgn="ctr" hangingPunct="1">
                <a:spcBef>
                  <a:spcPts val="0"/>
                </a:spcBef>
                <a:spcAft>
                  <a:spcPts val="0"/>
                </a:spcAft>
                <a:defRPr/>
              </a:pPr>
              <a:r>
                <a:rPr kumimoji="1" lang="ja-JP" altLang="en-US" sz="4400" b="0" i="0" u="none" strike="noStrike" kern="1200" cap="none"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rPr>
                <a:t>国会</a:t>
              </a:r>
              <a:endParaRPr kumimoji="1" lang="en-US" altLang="ja-JP" sz="3200" b="0" i="0" u="none" strike="noStrike" kern="1200" cap="none"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a:p>
              <a:pPr lvl="0" algn="ctr" defTabSz="457200" eaLnBrk="1" fontAlgn="ctr" hangingPunct="1">
                <a:spcBef>
                  <a:spcPts val="0"/>
                </a:spcBef>
                <a:spcAft>
                  <a:spcPts val="0"/>
                </a:spcAft>
                <a:defRPr/>
              </a:pPr>
              <a:r>
                <a:rPr lang="ja-JP" altLang="en-US" sz="2000" dirty="0">
                  <a:solidFill>
                    <a:schemeClr val="accent1"/>
                  </a:solidFill>
                  <a:latin typeface="游ゴシック" panose="020B0400000000000000" pitchFamily="50" charset="-128"/>
                  <a:ea typeface="游ゴシック" panose="020B0400000000000000" pitchFamily="50" charset="-128"/>
                </a:rPr>
                <a:t>国会議員</a:t>
              </a:r>
              <a:endParaRPr kumimoji="1" lang="ja-JP" altLang="en-US" sz="2000" b="0" i="0" u="none" strike="noStrike" kern="1200" cap="none"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grpSp>
      <p:grpSp>
        <p:nvGrpSpPr>
          <p:cNvPr id="5" name="グループ化 4">
            <a:extLst>
              <a:ext uri="{FF2B5EF4-FFF2-40B4-BE49-F238E27FC236}">
                <a16:creationId xmlns:a16="http://schemas.microsoft.com/office/drawing/2014/main" id="{BE310B26-8093-465B-BF0F-22858499BC1F}"/>
              </a:ext>
            </a:extLst>
          </p:cNvPr>
          <p:cNvGrpSpPr/>
          <p:nvPr/>
        </p:nvGrpSpPr>
        <p:grpSpPr>
          <a:xfrm>
            <a:off x="1093111" y="4077072"/>
            <a:ext cx="2162386" cy="2581777"/>
            <a:chOff x="1093111" y="4077072"/>
            <a:chExt cx="2162386" cy="2581777"/>
          </a:xfrm>
        </p:grpSpPr>
        <p:sp>
          <p:nvSpPr>
            <p:cNvPr id="25" name="正方形/長方形 24">
              <a:extLst>
                <a:ext uri="{FF2B5EF4-FFF2-40B4-BE49-F238E27FC236}">
                  <a16:creationId xmlns:a16="http://schemas.microsoft.com/office/drawing/2014/main" id="{596CF443-F9A0-45CB-AF52-050F452468F7}"/>
                </a:ext>
              </a:extLst>
            </p:cNvPr>
            <p:cNvSpPr/>
            <p:nvPr/>
          </p:nvSpPr>
          <p:spPr>
            <a:xfrm>
              <a:off x="1093111" y="4077072"/>
              <a:ext cx="2162386" cy="2448272"/>
            </a:xfrm>
            <a:prstGeom prst="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333D0075-6B20-42A1-B7D0-57EEDE608C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4773" y="4937065"/>
              <a:ext cx="1979062" cy="1721784"/>
            </a:xfrm>
            <a:prstGeom prst="rect">
              <a:avLst/>
            </a:prstGeom>
          </p:spPr>
        </p:pic>
        <p:sp>
          <p:nvSpPr>
            <p:cNvPr id="27" name="テキスト ボックス 26">
              <a:extLst>
                <a:ext uri="{FF2B5EF4-FFF2-40B4-BE49-F238E27FC236}">
                  <a16:creationId xmlns:a16="http://schemas.microsoft.com/office/drawing/2014/main" id="{5E6E50E6-5EBF-4261-876B-29386DFA174E}"/>
                </a:ext>
              </a:extLst>
            </p:cNvPr>
            <p:cNvSpPr txBox="1"/>
            <p:nvPr/>
          </p:nvSpPr>
          <p:spPr>
            <a:xfrm>
              <a:off x="1093111" y="4077072"/>
              <a:ext cx="2162386" cy="859993"/>
            </a:xfrm>
            <a:prstGeom prst="rect">
              <a:avLst/>
            </a:prstGeom>
            <a:noFill/>
            <a:ln w="3175">
              <a:noFill/>
            </a:ln>
          </p:spPr>
          <p:txBody>
            <a:bodyPr wrap="square" tIns="0" bIns="0" rtlCol="0" anchor="t">
              <a:noAutofit/>
            </a:bodyPr>
            <a:lstStyle/>
            <a:p>
              <a:pPr lvl="0" algn="ctr" defTabSz="457200" eaLnBrk="1" fontAlgn="ctr" hangingPunct="1">
                <a:spcBef>
                  <a:spcPts val="0"/>
                </a:spcBef>
                <a:spcAft>
                  <a:spcPts val="0"/>
                </a:spcAft>
                <a:defRPr/>
              </a:pPr>
              <a:r>
                <a:rPr kumimoji="1" lang="ja-JP" altLang="en-US" sz="4400" b="0" i="0" u="none" strike="noStrike" kern="1200" cap="none"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国民</a:t>
              </a:r>
              <a:endParaRPr kumimoji="1" lang="en-US" altLang="ja-JP" sz="3200" b="0" i="0" u="none" strike="noStrike" kern="1200" cap="none"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a:p>
              <a:pPr lvl="0" algn="ctr" defTabSz="457200" eaLnBrk="1" fontAlgn="ctr" hangingPunct="1">
                <a:spcBef>
                  <a:spcPts val="0"/>
                </a:spcBef>
                <a:spcAft>
                  <a:spcPts val="0"/>
                </a:spcAft>
                <a:defRPr/>
              </a:pPr>
              <a:r>
                <a:rPr lang="ja-JP" altLang="en-US" sz="2000" dirty="0">
                  <a:solidFill>
                    <a:srgbClr val="FF0000"/>
                  </a:solidFill>
                  <a:latin typeface="游ゴシック" panose="020B0400000000000000" pitchFamily="50" charset="-128"/>
                  <a:ea typeface="游ゴシック" panose="020B0400000000000000" pitchFamily="50" charset="-128"/>
                </a:rPr>
                <a:t>わたしたち</a:t>
              </a:r>
              <a:endParaRPr kumimoji="1" lang="ja-JP" altLang="en-US" sz="2000" b="0" i="0" u="none" strike="noStrike" kern="1200" cap="none"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grpSp>
      <p:grpSp>
        <p:nvGrpSpPr>
          <p:cNvPr id="8" name="グループ化 7">
            <a:extLst>
              <a:ext uri="{FF2B5EF4-FFF2-40B4-BE49-F238E27FC236}">
                <a16:creationId xmlns:a16="http://schemas.microsoft.com/office/drawing/2014/main" id="{BE525562-67DB-450B-9ED5-7DA2B504FDD5}"/>
              </a:ext>
            </a:extLst>
          </p:cNvPr>
          <p:cNvGrpSpPr/>
          <p:nvPr/>
        </p:nvGrpSpPr>
        <p:grpSpPr>
          <a:xfrm>
            <a:off x="5847651" y="4075413"/>
            <a:ext cx="2162386" cy="2506686"/>
            <a:chOff x="5847651" y="4075413"/>
            <a:chExt cx="2162386" cy="2506686"/>
          </a:xfrm>
        </p:grpSpPr>
        <p:sp>
          <p:nvSpPr>
            <p:cNvPr id="22" name="正方形/長方形 21">
              <a:extLst>
                <a:ext uri="{FF2B5EF4-FFF2-40B4-BE49-F238E27FC236}">
                  <a16:creationId xmlns:a16="http://schemas.microsoft.com/office/drawing/2014/main" id="{5BBE93A3-A453-41BD-8DD3-BF0B9312F030}"/>
                </a:ext>
              </a:extLst>
            </p:cNvPr>
            <p:cNvSpPr/>
            <p:nvPr/>
          </p:nvSpPr>
          <p:spPr>
            <a:xfrm>
              <a:off x="5847651" y="4075413"/>
              <a:ext cx="2162386" cy="2448272"/>
            </a:xfrm>
            <a:prstGeom prst="rect">
              <a:avLst/>
            </a:prstGeom>
            <a:solidFill>
              <a:srgbClr val="CCEF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algn="l" rtl="0" eaLnBrk="0" fontAlgn="base" hangingPunct="0">
                <a:spcBef>
                  <a:spcPct val="0"/>
                </a:spcBef>
                <a:spcAft>
                  <a:spcPct val="0"/>
                </a:spcAft>
                <a:defRPr kumimoji="1" sz="2800" kern="1200">
                  <a:solidFill>
                    <a:schemeClr val="lt1"/>
                  </a:solidFill>
                  <a:latin typeface="+mn-lt"/>
                  <a:ea typeface="+mn-ea"/>
                  <a:cs typeface="+mn-cs"/>
                </a:defRPr>
              </a:lvl1pPr>
              <a:lvl2pPr marL="457200" algn="l" rtl="0" eaLnBrk="0" fontAlgn="base" hangingPunct="0">
                <a:spcBef>
                  <a:spcPct val="0"/>
                </a:spcBef>
                <a:spcAft>
                  <a:spcPct val="0"/>
                </a:spcAft>
                <a:defRPr kumimoji="1" sz="2800" kern="1200">
                  <a:solidFill>
                    <a:schemeClr val="lt1"/>
                  </a:solidFill>
                  <a:latin typeface="+mn-lt"/>
                  <a:ea typeface="+mn-ea"/>
                  <a:cs typeface="+mn-cs"/>
                </a:defRPr>
              </a:lvl2pPr>
              <a:lvl3pPr marL="914400" algn="l" rtl="0" eaLnBrk="0" fontAlgn="base" hangingPunct="0">
                <a:spcBef>
                  <a:spcPct val="0"/>
                </a:spcBef>
                <a:spcAft>
                  <a:spcPct val="0"/>
                </a:spcAft>
                <a:defRPr kumimoji="1" sz="2800" kern="1200">
                  <a:solidFill>
                    <a:schemeClr val="lt1"/>
                  </a:solidFill>
                  <a:latin typeface="+mn-lt"/>
                  <a:ea typeface="+mn-ea"/>
                  <a:cs typeface="+mn-cs"/>
                </a:defRPr>
              </a:lvl3pPr>
              <a:lvl4pPr marL="1371600" algn="l" rtl="0" eaLnBrk="0" fontAlgn="base" hangingPunct="0">
                <a:spcBef>
                  <a:spcPct val="0"/>
                </a:spcBef>
                <a:spcAft>
                  <a:spcPct val="0"/>
                </a:spcAft>
                <a:defRPr kumimoji="1" sz="2800" kern="1200">
                  <a:solidFill>
                    <a:schemeClr val="lt1"/>
                  </a:solidFill>
                  <a:latin typeface="+mn-lt"/>
                  <a:ea typeface="+mn-ea"/>
                  <a:cs typeface="+mn-cs"/>
                </a:defRPr>
              </a:lvl4pPr>
              <a:lvl5pPr marL="1828800" algn="l" rtl="0" eaLnBrk="0" fontAlgn="base" hangingPunct="0">
                <a:spcBef>
                  <a:spcPct val="0"/>
                </a:spcBef>
                <a:spcAft>
                  <a:spcPct val="0"/>
                </a:spcAft>
                <a:defRPr kumimoji="1" sz="2800" kern="1200">
                  <a:solidFill>
                    <a:schemeClr val="lt1"/>
                  </a:solidFill>
                  <a:latin typeface="+mn-lt"/>
                  <a:ea typeface="+mn-ea"/>
                  <a:cs typeface="+mn-cs"/>
                </a:defRPr>
              </a:lvl5pPr>
              <a:lvl6pPr marL="2286000" algn="l" defTabSz="914400" rtl="0" eaLnBrk="1" latinLnBrk="0" hangingPunct="1">
                <a:defRPr kumimoji="1" sz="2800" kern="1200">
                  <a:solidFill>
                    <a:schemeClr val="lt1"/>
                  </a:solidFill>
                  <a:latin typeface="+mn-lt"/>
                  <a:ea typeface="+mn-ea"/>
                  <a:cs typeface="+mn-cs"/>
                </a:defRPr>
              </a:lvl6pPr>
              <a:lvl7pPr marL="2743200" algn="l" defTabSz="914400" rtl="0" eaLnBrk="1" latinLnBrk="0" hangingPunct="1">
                <a:defRPr kumimoji="1" sz="2800" kern="1200">
                  <a:solidFill>
                    <a:schemeClr val="lt1"/>
                  </a:solidFill>
                  <a:latin typeface="+mn-lt"/>
                  <a:ea typeface="+mn-ea"/>
                  <a:cs typeface="+mn-cs"/>
                </a:defRPr>
              </a:lvl7pPr>
              <a:lvl8pPr marL="3200400" algn="l" defTabSz="914400" rtl="0" eaLnBrk="1" latinLnBrk="0" hangingPunct="1">
                <a:defRPr kumimoji="1" sz="2800" kern="1200">
                  <a:solidFill>
                    <a:schemeClr val="lt1"/>
                  </a:solidFill>
                  <a:latin typeface="+mn-lt"/>
                  <a:ea typeface="+mn-ea"/>
                  <a:cs typeface="+mn-cs"/>
                </a:defRPr>
              </a:lvl8pPr>
              <a:lvl9pPr marL="3657600" algn="l" defTabSz="914400" rtl="0" eaLnBrk="1" latinLnBrk="0" hangingPunct="1">
                <a:defRPr kumimoji="1" sz="2800" kern="1200">
                  <a:solidFill>
                    <a:schemeClr val="lt1"/>
                  </a:solidFill>
                  <a:latin typeface="+mn-lt"/>
                  <a:ea typeface="+mn-ea"/>
                  <a:cs typeface="+mn-cs"/>
                </a:defRPr>
              </a:lvl9pPr>
            </a:lstStyle>
            <a:p>
              <a:pPr algn="ctr"/>
              <a:endParaRPr kumimoji="1" lang="ja-JP" altLang="en-US"/>
            </a:p>
          </p:txBody>
        </p:sp>
        <p:pic>
          <p:nvPicPr>
            <p:cNvPr id="13" name="図 12">
              <a:extLst>
                <a:ext uri="{FF2B5EF4-FFF2-40B4-BE49-F238E27FC236}">
                  <a16:creationId xmlns:a16="http://schemas.microsoft.com/office/drawing/2014/main" id="{E55F0B55-A492-4466-BE8E-1D14577959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2883" y="4929336"/>
              <a:ext cx="1652763" cy="1652763"/>
            </a:xfrm>
            <a:prstGeom prst="rect">
              <a:avLst/>
            </a:prstGeom>
          </p:spPr>
        </p:pic>
        <p:sp>
          <p:nvSpPr>
            <p:cNvPr id="28" name="テキスト ボックス 27">
              <a:extLst>
                <a:ext uri="{FF2B5EF4-FFF2-40B4-BE49-F238E27FC236}">
                  <a16:creationId xmlns:a16="http://schemas.microsoft.com/office/drawing/2014/main" id="{2A9528F8-8E8E-4C2F-94B2-8266A66C6E35}"/>
                </a:ext>
              </a:extLst>
            </p:cNvPr>
            <p:cNvSpPr txBox="1"/>
            <p:nvPr/>
          </p:nvSpPr>
          <p:spPr>
            <a:xfrm>
              <a:off x="5847651" y="4075413"/>
              <a:ext cx="2162386" cy="859993"/>
            </a:xfrm>
            <a:prstGeom prst="rect">
              <a:avLst/>
            </a:prstGeom>
            <a:noFill/>
            <a:ln w="3175">
              <a:noFill/>
            </a:ln>
          </p:spPr>
          <p:txBody>
            <a:bodyPr wrap="square" tIns="0" bIns="0" rtlCol="0" anchor="t">
              <a:noAutofit/>
            </a:bodyPr>
            <a:lstStyle/>
            <a:p>
              <a:pPr lvl="0" algn="ctr" defTabSz="457200" eaLnBrk="1" fontAlgn="ctr" hangingPunct="1">
                <a:spcBef>
                  <a:spcPts val="0"/>
                </a:spcBef>
                <a:spcAft>
                  <a:spcPts val="0"/>
                </a:spcAft>
                <a:defRPr/>
              </a:pPr>
              <a:r>
                <a:rPr kumimoji="1" lang="ja-JP" altLang="en-US" sz="4400" b="0" i="0" u="none" strike="noStrike" kern="1200" cap="none"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rPr>
                <a:t>法律</a:t>
              </a:r>
              <a:endParaRPr kumimoji="1" lang="en-US" altLang="ja-JP" sz="4000" b="0" i="0" u="none" strike="noStrike" kern="1200" cap="none"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endParaRPr>
            </a:p>
            <a:p>
              <a:pPr lvl="0" algn="ctr" defTabSz="457200" eaLnBrk="1" fontAlgn="ctr" hangingPunct="1">
                <a:spcBef>
                  <a:spcPts val="0"/>
                </a:spcBef>
                <a:spcAft>
                  <a:spcPts val="0"/>
                </a:spcAft>
                <a:defRPr/>
              </a:pPr>
              <a:r>
                <a:rPr lang="ja-JP" altLang="en-US" sz="2000" dirty="0">
                  <a:solidFill>
                    <a:srgbClr val="00B050"/>
                  </a:solidFill>
                  <a:latin typeface="游ゴシック" panose="020B0400000000000000" pitchFamily="50" charset="-128"/>
                  <a:ea typeface="游ゴシック" panose="020B0400000000000000" pitchFamily="50" charset="-128"/>
                </a:rPr>
                <a:t>税法</a:t>
              </a:r>
              <a:endParaRPr kumimoji="1" lang="ja-JP" altLang="en-US" sz="2000" b="0" i="0" u="none" strike="noStrike" kern="1200" cap="none" normalizeH="0" baseline="0" noProof="0" dirty="0">
                <a:ln>
                  <a:noFill/>
                </a:ln>
                <a:solidFill>
                  <a:srgbClr val="00B050"/>
                </a:solidFill>
                <a:effectLst/>
                <a:uLnTx/>
                <a:uFillTx/>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229770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2"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6" grpId="0" animBg="1"/>
      <p:bldP spid="19" grpId="0" animBg="1"/>
      <p:bldP spid="17"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A9958EE-2FE2-4ED6-A3D1-603A5A6E5723}"/>
              </a:ext>
            </a:extLst>
          </p:cNvPr>
          <p:cNvSpPr>
            <a:spLocks noGrp="1"/>
          </p:cNvSpPr>
          <p:nvPr>
            <p:ph type="body" sz="quarter" idx="13"/>
          </p:nvPr>
        </p:nvSpPr>
        <p:spPr/>
        <p:txBody>
          <a:bodyPr/>
          <a:lstStyle/>
          <a:p>
            <a:r>
              <a:rPr kumimoji="1" lang="ja-JP" altLang="en-US" dirty="0"/>
              <a:t>まとめ</a:t>
            </a:r>
          </a:p>
        </p:txBody>
      </p:sp>
      <p:sp>
        <p:nvSpPr>
          <p:cNvPr id="14" name="テキスト ボックス 13">
            <a:extLst>
              <a:ext uri="{FF2B5EF4-FFF2-40B4-BE49-F238E27FC236}">
                <a16:creationId xmlns:a16="http://schemas.microsoft.com/office/drawing/2014/main" id="{617D28C3-AACC-47BE-B8A0-954125310D4F}"/>
              </a:ext>
            </a:extLst>
          </p:cNvPr>
          <p:cNvSpPr txBox="1"/>
          <p:nvPr/>
        </p:nvSpPr>
        <p:spPr>
          <a:xfrm>
            <a:off x="360000" y="1511768"/>
            <a:ext cx="4212000" cy="1296000"/>
          </a:xfrm>
          <a:prstGeom prst="rect">
            <a:avLst/>
          </a:prstGeom>
          <a:solidFill>
            <a:srgbClr val="F2F5FB"/>
          </a:solidFill>
          <a:ln w="3175">
            <a:solidFill>
              <a:schemeClr val="accent1"/>
            </a:solidFill>
          </a:ln>
        </p:spPr>
        <p:txBody>
          <a:bodyPr wrap="square" lIns="216000" tIns="0" rIns="216000" bIns="0" rtlCol="0" anchor="ctr">
            <a:noAutofit/>
          </a:bodyPr>
          <a:lstStyle/>
          <a:p>
            <a:pPr lvl="0" algn="ctr" defTabSz="457200" eaLnBrk="1" fontAlgn="ctr" hangingPunct="1">
              <a:spcBef>
                <a:spcPts val="0"/>
              </a:spcBef>
              <a:spcAft>
                <a:spcPts val="0"/>
              </a:spcAft>
              <a:defRPr/>
            </a:pPr>
            <a:r>
              <a:rPr lang="ja-JP" altLang="en-US" sz="2400" spc="-200" dirty="0">
                <a:solidFill>
                  <a:prstClr val="black"/>
                </a:solidFill>
                <a:latin typeface="游ゴシック" panose="020B0400000000000000" pitchFamily="50" charset="-128"/>
                <a:ea typeface="游ゴシック" panose="020B0400000000000000" pitchFamily="50" charset="-128"/>
              </a:rPr>
              <a:t>税金とは</a:t>
            </a:r>
            <a:r>
              <a:rPr lang="en-US" altLang="ja-JP" sz="2400" spc="-200" dirty="0">
                <a:solidFill>
                  <a:prstClr val="black"/>
                </a:solidFill>
                <a:latin typeface="游ゴシック" panose="020B0400000000000000" pitchFamily="50" charset="-128"/>
                <a:ea typeface="游ゴシック" panose="020B0400000000000000" pitchFamily="50" charset="-128"/>
              </a:rPr>
              <a:t/>
            </a:r>
            <a:br>
              <a:rPr lang="en-US" altLang="ja-JP" sz="2400" spc="-200" dirty="0">
                <a:solidFill>
                  <a:prstClr val="black"/>
                </a:solidFill>
                <a:latin typeface="游ゴシック" panose="020B0400000000000000" pitchFamily="50" charset="-128"/>
                <a:ea typeface="游ゴシック" panose="020B0400000000000000" pitchFamily="50" charset="-128"/>
              </a:rPr>
            </a:br>
            <a:r>
              <a:rPr lang="ja-JP" altLang="en-US" sz="2400" spc="-200" dirty="0">
                <a:solidFill>
                  <a:prstClr val="black"/>
                </a:solidFill>
                <a:latin typeface="游ゴシック" panose="020B0400000000000000" pitchFamily="50" charset="-128"/>
                <a:ea typeface="游ゴシック" panose="020B0400000000000000" pitchFamily="50" charset="-128"/>
              </a:rPr>
              <a:t>国民と国との約束です。</a:t>
            </a:r>
            <a:endParaRPr lang="ja-JP" altLang="en-US" sz="2400" spc="-200" dirty="0">
              <a:solidFill>
                <a:srgbClr val="00B050"/>
              </a:solidFill>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42DE868A-3E43-4873-8CC8-4F1E874CA0B5}"/>
              </a:ext>
            </a:extLst>
          </p:cNvPr>
          <p:cNvSpPr txBox="1"/>
          <p:nvPr/>
        </p:nvSpPr>
        <p:spPr>
          <a:xfrm>
            <a:off x="4572000" y="1511768"/>
            <a:ext cx="4212000" cy="1296000"/>
          </a:xfrm>
          <a:prstGeom prst="rect">
            <a:avLst/>
          </a:prstGeom>
          <a:solidFill>
            <a:srgbClr val="F2F5FB"/>
          </a:solidFill>
          <a:ln w="3175">
            <a:solidFill>
              <a:schemeClr val="accent1"/>
            </a:solidFill>
          </a:ln>
        </p:spPr>
        <p:txBody>
          <a:bodyPr wrap="square" lIns="216000" tIns="0" rIns="216000" bIns="0" rtlCol="0" anchor="ctr">
            <a:noAutofit/>
          </a:bodyPr>
          <a:lstStyle/>
          <a:p>
            <a:pPr lvl="0" algn="ctr" defTabSz="457200" eaLnBrk="1" fontAlgn="ctr" hangingPunct="1">
              <a:spcBef>
                <a:spcPts val="0"/>
              </a:spcBef>
              <a:spcAft>
                <a:spcPts val="0"/>
              </a:spcAft>
              <a:defRPr/>
            </a:pPr>
            <a:r>
              <a:rPr lang="ja-JP" altLang="en-US" sz="2400" spc="-200" dirty="0">
                <a:solidFill>
                  <a:prstClr val="black"/>
                </a:solidFill>
                <a:latin typeface="游ゴシック" panose="020B0400000000000000" pitchFamily="50" charset="-128"/>
                <a:ea typeface="游ゴシック" panose="020B0400000000000000" pitchFamily="50" charset="-128"/>
              </a:rPr>
              <a:t>将来、みんなで</a:t>
            </a:r>
            <a:r>
              <a:rPr lang="en-US" altLang="ja-JP" sz="2400" spc="-200" dirty="0">
                <a:solidFill>
                  <a:prstClr val="black"/>
                </a:solidFill>
                <a:latin typeface="游ゴシック" panose="020B0400000000000000" pitchFamily="50" charset="-128"/>
                <a:ea typeface="游ゴシック" panose="020B0400000000000000" pitchFamily="50" charset="-128"/>
              </a:rPr>
              <a:t/>
            </a:r>
            <a:br>
              <a:rPr lang="en-US" altLang="ja-JP" sz="2400" spc="-200" dirty="0">
                <a:solidFill>
                  <a:prstClr val="black"/>
                </a:solidFill>
                <a:latin typeface="游ゴシック" panose="020B0400000000000000" pitchFamily="50" charset="-128"/>
                <a:ea typeface="游ゴシック" panose="020B0400000000000000" pitchFamily="50" charset="-128"/>
              </a:rPr>
            </a:br>
            <a:r>
              <a:rPr lang="ja-JP" altLang="en-US" sz="2400" spc="-200" dirty="0">
                <a:solidFill>
                  <a:prstClr val="black"/>
                </a:solidFill>
                <a:latin typeface="游ゴシック" panose="020B0400000000000000" pitchFamily="50" charset="-128"/>
                <a:ea typeface="游ゴシック" panose="020B0400000000000000" pitchFamily="50" charset="-128"/>
              </a:rPr>
              <a:t>決めていくことができます。</a:t>
            </a:r>
            <a:endParaRPr lang="ja-JP" altLang="en-US" sz="2400" spc="-200" dirty="0">
              <a:solidFill>
                <a:srgbClr val="00B050"/>
              </a:solidFill>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D51D8F58-1550-4FD1-B3AF-1DCBB606F796}"/>
              </a:ext>
            </a:extLst>
          </p:cNvPr>
          <p:cNvSpPr txBox="1"/>
          <p:nvPr/>
        </p:nvSpPr>
        <p:spPr>
          <a:xfrm>
            <a:off x="360000" y="2807768"/>
            <a:ext cx="8424000" cy="826525"/>
          </a:xfrm>
          <a:prstGeom prst="rect">
            <a:avLst/>
          </a:prstGeom>
          <a:solidFill>
            <a:schemeClr val="bg1"/>
          </a:solidFill>
          <a:ln w="3175">
            <a:solidFill>
              <a:schemeClr val="accent1"/>
            </a:solidFill>
          </a:ln>
        </p:spPr>
        <p:txBody>
          <a:bodyPr wrap="square" lIns="180000" tIns="36000" rIns="180000" bIns="0" rtlCol="0" anchor="ctr">
            <a:noAutofit/>
          </a:bodyPr>
          <a:lstStyle/>
          <a:p>
            <a:pPr lvl="0" algn="ctr" defTabSz="457200" eaLnBrk="1" fontAlgn="ctr" hangingPunct="1">
              <a:spcBef>
                <a:spcPts val="0"/>
              </a:spcBef>
              <a:spcAft>
                <a:spcPts val="0"/>
              </a:spcAft>
              <a:defRPr/>
            </a:pPr>
            <a:r>
              <a:rPr lang="ja-JP" altLang="en-US" sz="2400" spc="-200" dirty="0">
                <a:solidFill>
                  <a:prstClr val="black"/>
                </a:solidFill>
                <a:latin typeface="游ゴシック" panose="020B0400000000000000" pitchFamily="50" charset="-128"/>
                <a:ea typeface="游ゴシック" panose="020B0400000000000000" pitchFamily="50" charset="-128"/>
              </a:rPr>
              <a:t>そのために</a:t>
            </a:r>
            <a:endParaRPr lang="ja-JP" altLang="en-US" sz="2400" spc="-200" dirty="0">
              <a:solidFill>
                <a:srgbClr val="00B050"/>
              </a:solidFill>
              <a:latin typeface="游ゴシック" panose="020B0400000000000000" pitchFamily="50" charset="-128"/>
              <a:ea typeface="游ゴシック" panose="020B0400000000000000" pitchFamily="50" charset="-128"/>
            </a:endParaRPr>
          </a:p>
        </p:txBody>
      </p:sp>
      <p:grpSp>
        <p:nvGrpSpPr>
          <p:cNvPr id="20" name="グループ化 19">
            <a:extLst>
              <a:ext uri="{FF2B5EF4-FFF2-40B4-BE49-F238E27FC236}">
                <a16:creationId xmlns:a16="http://schemas.microsoft.com/office/drawing/2014/main" id="{58967494-7C0F-486E-9645-43D9604AFF8D}"/>
              </a:ext>
            </a:extLst>
          </p:cNvPr>
          <p:cNvGrpSpPr/>
          <p:nvPr/>
        </p:nvGrpSpPr>
        <p:grpSpPr>
          <a:xfrm>
            <a:off x="360000" y="3634293"/>
            <a:ext cx="8424000" cy="1440000"/>
            <a:chOff x="360000" y="3634293"/>
            <a:chExt cx="8424000" cy="1440000"/>
          </a:xfrm>
        </p:grpSpPr>
        <p:sp>
          <p:nvSpPr>
            <p:cNvPr id="22" name="テキスト ボックス 21">
              <a:extLst>
                <a:ext uri="{FF2B5EF4-FFF2-40B4-BE49-F238E27FC236}">
                  <a16:creationId xmlns:a16="http://schemas.microsoft.com/office/drawing/2014/main" id="{77801185-7A38-449E-A9DC-4B68F2FF8EE1}"/>
                </a:ext>
              </a:extLst>
            </p:cNvPr>
            <p:cNvSpPr txBox="1"/>
            <p:nvPr/>
          </p:nvSpPr>
          <p:spPr>
            <a:xfrm>
              <a:off x="360000" y="3634293"/>
              <a:ext cx="8424000" cy="1440000"/>
            </a:xfrm>
            <a:prstGeom prst="rect">
              <a:avLst/>
            </a:prstGeom>
            <a:solidFill>
              <a:schemeClr val="accent1">
                <a:lumMod val="20000"/>
                <a:lumOff val="80000"/>
              </a:schemeClr>
            </a:solidFill>
            <a:ln w="3175">
              <a:solidFill>
                <a:schemeClr val="accent1"/>
              </a:solidFill>
            </a:ln>
          </p:spPr>
          <p:txBody>
            <a:bodyPr wrap="square" lIns="216000" tIns="0" rIns="216000" bIns="0" rtlCol="0" anchor="ctr">
              <a:noAutofit/>
            </a:bodyPr>
            <a:lstStyle/>
            <a:p>
              <a:pPr lvl="0" algn="ctr" defTabSz="457200" eaLnBrk="1" fontAlgn="ctr" hangingPunct="1">
                <a:spcBef>
                  <a:spcPts val="0"/>
                </a:spcBef>
                <a:spcAft>
                  <a:spcPts val="0"/>
                </a:spcAft>
                <a:defRPr/>
              </a:pPr>
              <a:endParaRPr lang="ja-JP" altLang="en-US" sz="2600" spc="-200" dirty="0">
                <a:solidFill>
                  <a:srgbClr val="00B050"/>
                </a:solidFill>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FF999BD7-9C35-4BD1-9FBC-4FD88F1537BB}"/>
                </a:ext>
              </a:extLst>
            </p:cNvPr>
            <p:cNvSpPr txBox="1"/>
            <p:nvPr/>
          </p:nvSpPr>
          <p:spPr>
            <a:xfrm>
              <a:off x="360000" y="3634293"/>
              <a:ext cx="7164328" cy="1440000"/>
            </a:xfrm>
            <a:prstGeom prst="rect">
              <a:avLst/>
            </a:prstGeom>
            <a:noFill/>
            <a:ln w="3175">
              <a:noFill/>
            </a:ln>
          </p:spPr>
          <p:txBody>
            <a:bodyPr wrap="square" lIns="72000" tIns="36000" rIns="72000" bIns="0" rtlCol="0" anchor="ctr">
              <a:noAutofit/>
            </a:bodyPr>
            <a:lstStyle/>
            <a:p>
              <a:pPr lvl="0" defTabSz="457200" eaLnBrk="1" fontAlgn="ctr" hangingPunct="1">
                <a:spcBef>
                  <a:spcPts val="0"/>
                </a:spcBef>
                <a:spcAft>
                  <a:spcPts val="0"/>
                </a:spcAft>
                <a:defRPr/>
              </a:pPr>
              <a:r>
                <a:rPr lang="ja-JP" altLang="en-US" spc="-100" dirty="0">
                  <a:solidFill>
                    <a:prstClr val="black"/>
                  </a:solidFill>
                  <a:latin typeface="游ゴシック Medium" panose="020B0500000000000000" pitchFamily="50" charset="-128"/>
                  <a:ea typeface="游ゴシック Medium" panose="020B0500000000000000" pitchFamily="50" charset="-128"/>
                </a:rPr>
                <a:t>「税金について納税のことだけではなく、</a:t>
              </a:r>
              <a:endParaRPr lang="en-US" altLang="ja-JP" spc="-100" dirty="0">
                <a:solidFill>
                  <a:prstClr val="black"/>
                </a:solidFill>
                <a:latin typeface="游ゴシック Medium" panose="020B0500000000000000" pitchFamily="50" charset="-128"/>
                <a:ea typeface="游ゴシック Medium" panose="020B0500000000000000" pitchFamily="50" charset="-128"/>
              </a:endParaRPr>
            </a:p>
            <a:p>
              <a:pPr lvl="0" algn="r" defTabSz="457200" eaLnBrk="1" fontAlgn="ctr" hangingPunct="1">
                <a:spcBef>
                  <a:spcPts val="0"/>
                </a:spcBef>
                <a:spcAft>
                  <a:spcPts val="0"/>
                </a:spcAft>
                <a:defRPr/>
              </a:pPr>
              <a:r>
                <a:rPr lang="ja-JP" altLang="en-US" spc="-100" dirty="0">
                  <a:solidFill>
                    <a:prstClr val="black"/>
                  </a:solidFill>
                  <a:latin typeface="游ゴシック Medium" panose="020B0500000000000000" pitchFamily="50" charset="-128"/>
                  <a:ea typeface="游ゴシック Medium" panose="020B0500000000000000" pitchFamily="50" charset="-128"/>
                </a:rPr>
                <a:t>税金の使い道にも関心を持つこと」</a:t>
              </a:r>
              <a:endParaRPr lang="ja-JP" altLang="en-US" spc="-100" dirty="0">
                <a:solidFill>
                  <a:srgbClr val="00B050"/>
                </a:solidFill>
                <a:latin typeface="游ゴシック Medium" panose="020B0500000000000000" pitchFamily="50" charset="-128"/>
                <a:ea typeface="游ゴシック Medium" panose="020B0500000000000000" pitchFamily="50" charset="-128"/>
              </a:endParaRPr>
            </a:p>
          </p:txBody>
        </p:sp>
      </p:grpSp>
      <p:grpSp>
        <p:nvGrpSpPr>
          <p:cNvPr id="24" name="グループ化 23">
            <a:extLst>
              <a:ext uri="{FF2B5EF4-FFF2-40B4-BE49-F238E27FC236}">
                <a16:creationId xmlns:a16="http://schemas.microsoft.com/office/drawing/2014/main" id="{E6B3325D-6591-4635-A44D-18E16AAB32CD}"/>
              </a:ext>
            </a:extLst>
          </p:cNvPr>
          <p:cNvGrpSpPr/>
          <p:nvPr/>
        </p:nvGrpSpPr>
        <p:grpSpPr>
          <a:xfrm>
            <a:off x="360000" y="5058000"/>
            <a:ext cx="8424000" cy="1440000"/>
            <a:chOff x="360000" y="5058000"/>
            <a:chExt cx="8424000" cy="1440000"/>
          </a:xfrm>
        </p:grpSpPr>
        <p:sp>
          <p:nvSpPr>
            <p:cNvPr id="25" name="テキスト ボックス 24">
              <a:extLst>
                <a:ext uri="{FF2B5EF4-FFF2-40B4-BE49-F238E27FC236}">
                  <a16:creationId xmlns:a16="http://schemas.microsoft.com/office/drawing/2014/main" id="{481A5033-E6AA-4315-9743-468F57C08005}"/>
                </a:ext>
              </a:extLst>
            </p:cNvPr>
            <p:cNvSpPr txBox="1"/>
            <p:nvPr/>
          </p:nvSpPr>
          <p:spPr>
            <a:xfrm>
              <a:off x="360000" y="5058000"/>
              <a:ext cx="8424000" cy="1440000"/>
            </a:xfrm>
            <a:prstGeom prst="rect">
              <a:avLst/>
            </a:prstGeom>
            <a:solidFill>
              <a:srgbClr val="CAD8EE"/>
            </a:solidFill>
            <a:ln w="3175">
              <a:solidFill>
                <a:schemeClr val="accent1"/>
              </a:solidFill>
            </a:ln>
          </p:spPr>
          <p:txBody>
            <a:bodyPr wrap="square" lIns="216000" tIns="0" rIns="216000" bIns="0" rtlCol="0" anchor="ctr">
              <a:noAutofit/>
            </a:bodyPr>
            <a:lstStyle/>
            <a:p>
              <a:pPr lvl="0" algn="ctr" defTabSz="457200" eaLnBrk="1" fontAlgn="ctr" hangingPunct="1">
                <a:spcBef>
                  <a:spcPts val="0"/>
                </a:spcBef>
                <a:spcAft>
                  <a:spcPts val="0"/>
                </a:spcAft>
                <a:defRPr/>
              </a:pPr>
              <a:endParaRPr lang="ja-JP" altLang="en-US" sz="2600" spc="-200" dirty="0">
                <a:solidFill>
                  <a:srgbClr val="00B050"/>
                </a:solidFill>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F4EB0E70-6B4D-4D59-8F13-FD7CED71E53E}"/>
                </a:ext>
              </a:extLst>
            </p:cNvPr>
            <p:cNvSpPr txBox="1"/>
            <p:nvPr/>
          </p:nvSpPr>
          <p:spPr>
            <a:xfrm>
              <a:off x="1619672" y="5058000"/>
              <a:ext cx="7164328" cy="1440000"/>
            </a:xfrm>
            <a:prstGeom prst="rect">
              <a:avLst/>
            </a:prstGeom>
            <a:noFill/>
            <a:ln w="3175">
              <a:noFill/>
            </a:ln>
          </p:spPr>
          <p:txBody>
            <a:bodyPr wrap="square" lIns="72000" tIns="36000" rIns="72000" bIns="0" rtlCol="0" anchor="ctr">
              <a:noAutofit/>
            </a:bodyPr>
            <a:lstStyle/>
            <a:p>
              <a:pPr lvl="0" defTabSz="457200" eaLnBrk="1" fontAlgn="ctr" hangingPunct="1">
                <a:spcBef>
                  <a:spcPts val="0"/>
                </a:spcBef>
                <a:spcAft>
                  <a:spcPts val="0"/>
                </a:spcAft>
                <a:defRPr/>
              </a:pPr>
              <a:r>
                <a:rPr lang="ja-JP" altLang="en-US" sz="2600" spc="-100" dirty="0">
                  <a:solidFill>
                    <a:prstClr val="black"/>
                  </a:solidFill>
                  <a:latin typeface="游ゴシック" panose="020B0400000000000000" pitchFamily="50" charset="-128"/>
                  <a:ea typeface="游ゴシック" panose="020B0400000000000000" pitchFamily="50" charset="-128"/>
                </a:rPr>
                <a:t>「税金をより公平に集めて、</a:t>
              </a:r>
              <a:endParaRPr lang="en-US" altLang="ja-JP" sz="2600" spc="-100" dirty="0">
                <a:solidFill>
                  <a:prstClr val="black"/>
                </a:solidFill>
                <a:latin typeface="游ゴシック" panose="020B0400000000000000" pitchFamily="50" charset="-128"/>
                <a:ea typeface="游ゴシック" panose="020B0400000000000000" pitchFamily="50" charset="-128"/>
              </a:endParaRPr>
            </a:p>
            <a:p>
              <a:pPr lvl="0" algn="ctr" defTabSz="457200" eaLnBrk="1" fontAlgn="ctr" hangingPunct="1">
                <a:spcBef>
                  <a:spcPts val="0"/>
                </a:spcBef>
                <a:spcAft>
                  <a:spcPts val="0"/>
                </a:spcAft>
                <a:defRPr/>
              </a:pPr>
              <a:r>
                <a:rPr lang="ja-JP" altLang="en-US" sz="2600" spc="-100" dirty="0">
                  <a:solidFill>
                    <a:prstClr val="black"/>
                  </a:solidFill>
                  <a:latin typeface="游ゴシック" panose="020B0400000000000000" pitchFamily="50" charset="-128"/>
                  <a:ea typeface="游ゴシック" panose="020B0400000000000000" pitchFamily="50" charset="-128"/>
                </a:rPr>
                <a:t>限られた大切な財源を有効に使うために</a:t>
              </a:r>
              <a:endParaRPr lang="en-US" altLang="ja-JP" sz="2600" spc="-100" dirty="0">
                <a:solidFill>
                  <a:prstClr val="black"/>
                </a:solidFill>
                <a:latin typeface="游ゴシック" panose="020B0400000000000000" pitchFamily="50" charset="-128"/>
                <a:ea typeface="游ゴシック" panose="020B0400000000000000" pitchFamily="50" charset="-128"/>
              </a:endParaRPr>
            </a:p>
            <a:p>
              <a:pPr lvl="0" algn="r" defTabSz="457200" eaLnBrk="1" fontAlgn="ctr" hangingPunct="1">
                <a:spcBef>
                  <a:spcPts val="0"/>
                </a:spcBef>
                <a:spcAft>
                  <a:spcPts val="0"/>
                </a:spcAft>
                <a:defRPr/>
              </a:pPr>
              <a:r>
                <a:rPr lang="ja-JP" altLang="en-US" sz="2600" spc="-100" dirty="0">
                  <a:solidFill>
                    <a:prstClr val="black"/>
                  </a:solidFill>
                  <a:latin typeface="游ゴシック" panose="020B0400000000000000" pitchFamily="50" charset="-128"/>
                  <a:ea typeface="游ゴシック" panose="020B0400000000000000" pitchFamily="50" charset="-128"/>
                </a:rPr>
                <a:t>何をすべきか考えること」</a:t>
              </a:r>
              <a:endParaRPr lang="ja-JP" altLang="en-US" sz="2600" spc="-100" dirty="0">
                <a:solidFill>
                  <a:srgbClr val="00B050"/>
                </a:solidFill>
                <a:latin typeface="游ゴシック" panose="020B0400000000000000" pitchFamily="50" charset="-128"/>
                <a:ea typeface="游ゴシック" panose="020B0400000000000000" pitchFamily="50" charset="-128"/>
              </a:endParaRPr>
            </a:p>
          </p:txBody>
        </p:sp>
      </p:grpSp>
      <p:pic>
        <p:nvPicPr>
          <p:cNvPr id="27" name="図 26">
            <a:extLst>
              <a:ext uri="{FF2B5EF4-FFF2-40B4-BE49-F238E27FC236}">
                <a16:creationId xmlns:a16="http://schemas.microsoft.com/office/drawing/2014/main" id="{9DCD876D-BBF9-44FA-B6A7-F1C1D38C72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3656587"/>
            <a:ext cx="1212056" cy="1395413"/>
          </a:xfrm>
          <a:prstGeom prst="rect">
            <a:avLst/>
          </a:prstGeom>
        </p:spPr>
      </p:pic>
      <p:pic>
        <p:nvPicPr>
          <p:cNvPr id="28" name="図 27">
            <a:extLst>
              <a:ext uri="{FF2B5EF4-FFF2-40B4-BE49-F238E27FC236}">
                <a16:creationId xmlns:a16="http://schemas.microsoft.com/office/drawing/2014/main" id="{D37D5FE5-AEE2-499A-B2FF-8F02150CA2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056" y="5130300"/>
            <a:ext cx="1214438" cy="1295400"/>
          </a:xfrm>
          <a:prstGeom prst="rect">
            <a:avLst/>
          </a:prstGeom>
        </p:spPr>
      </p:pic>
    </p:spTree>
    <p:extLst>
      <p:ext uri="{BB962C8B-B14F-4D97-AF65-F5344CB8AC3E}">
        <p14:creationId xmlns:p14="http://schemas.microsoft.com/office/powerpoint/2010/main" val="63796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10" presetClass="entr" presetSubtype="0" fill="hold" nodeType="withEffect">
                                  <p:stCondLst>
                                    <p:cond delay="75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1000"/>
                                        <p:tgtEl>
                                          <p:spTgt spid="24"/>
                                        </p:tgtEl>
                                      </p:cBhvr>
                                    </p:animEffect>
                                    <p:anim calcmode="lin" valueType="num">
                                      <p:cBhvr>
                                        <p:cTn id="42" dur="1000" fill="hold"/>
                                        <p:tgtEl>
                                          <p:spTgt spid="24"/>
                                        </p:tgtEl>
                                        <p:attrNameLst>
                                          <p:attrName>ppt_x</p:attrName>
                                        </p:attrNameLst>
                                      </p:cBhvr>
                                      <p:tavLst>
                                        <p:tav tm="0">
                                          <p:val>
                                            <p:strVal val="#ppt_x"/>
                                          </p:val>
                                        </p:tav>
                                        <p:tav tm="100000">
                                          <p:val>
                                            <p:strVal val="#ppt_x"/>
                                          </p:val>
                                        </p:tav>
                                      </p:tavLst>
                                    </p:anim>
                                    <p:anim calcmode="lin" valueType="num">
                                      <p:cBhvr>
                                        <p:cTn id="43" dur="1000" fill="hold"/>
                                        <p:tgtEl>
                                          <p:spTgt spid="24"/>
                                        </p:tgtEl>
                                        <p:attrNameLst>
                                          <p:attrName>ppt_y</p:attrName>
                                        </p:attrNameLst>
                                      </p:cBhvr>
                                      <p:tavLst>
                                        <p:tav tm="0">
                                          <p:val>
                                            <p:strVal val="#ppt_y+.1"/>
                                          </p:val>
                                        </p:tav>
                                        <p:tav tm="100000">
                                          <p:val>
                                            <p:strVal val="#ppt_y"/>
                                          </p:val>
                                        </p:tav>
                                      </p:tavLst>
                                    </p:anim>
                                  </p:childTnLst>
                                </p:cTn>
                              </p:par>
                              <p:par>
                                <p:cTn id="44" presetID="10" presetClass="entr" presetSubtype="0" fill="hold" nodeType="withEffect">
                                  <p:stCondLst>
                                    <p:cond delay="75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4"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EDC4197F-09F1-4760-9D7F-31BB8556AD88}"/>
              </a:ext>
            </a:extLst>
          </p:cNvPr>
          <p:cNvSpPr txBox="1"/>
          <p:nvPr/>
        </p:nvSpPr>
        <p:spPr>
          <a:xfrm>
            <a:off x="11088" y="1383766"/>
            <a:ext cx="9144000" cy="2520000"/>
          </a:xfrm>
          <a:prstGeom prst="rect">
            <a:avLst/>
          </a:prstGeom>
          <a:solidFill>
            <a:schemeClr val="bg1"/>
          </a:solidFill>
          <a:ln w="3175">
            <a:noFill/>
          </a:ln>
        </p:spPr>
        <p:txBody>
          <a:bodyPr wrap="square" tIns="0" bIns="0" rtlCol="0" anchor="ctr">
            <a:noAutofit/>
          </a:bodyPr>
          <a:lstStyle/>
          <a:p>
            <a:pPr lvl="0" algn="ctr" defTabSz="457200" eaLnBrk="1" fontAlgn="ctr" hangingPunct="1">
              <a:spcBef>
                <a:spcPts val="0"/>
              </a:spcBef>
              <a:spcAft>
                <a:spcPts val="0"/>
              </a:spcAft>
              <a:defRPr/>
            </a:pPr>
            <a:endParaRPr lang="ja-JP" altLang="en-US" spc="-200" dirty="0">
              <a:solidFill>
                <a:prstClr val="black"/>
              </a:solidFill>
              <a:latin typeface="游ゴシック" panose="020B0400000000000000" pitchFamily="50" charset="-128"/>
              <a:ea typeface="游ゴシック" panose="020B0400000000000000" pitchFamily="50" charset="-128"/>
            </a:endParaRPr>
          </a:p>
        </p:txBody>
      </p:sp>
      <p:sp>
        <p:nvSpPr>
          <p:cNvPr id="2" name="テキスト プレースホルダー 1">
            <a:extLst>
              <a:ext uri="{FF2B5EF4-FFF2-40B4-BE49-F238E27FC236}">
                <a16:creationId xmlns:a16="http://schemas.microsoft.com/office/drawing/2014/main" id="{7DDBCDF6-6138-47EE-8620-9AEF2742AA75}"/>
              </a:ext>
            </a:extLst>
          </p:cNvPr>
          <p:cNvSpPr>
            <a:spLocks noGrp="1"/>
          </p:cNvSpPr>
          <p:nvPr>
            <p:ph type="body" sz="quarter" idx="13"/>
          </p:nvPr>
        </p:nvSpPr>
        <p:spPr/>
        <p:txBody>
          <a:bodyPr/>
          <a:lstStyle/>
          <a:p>
            <a:r>
              <a:rPr kumimoji="1" lang="ja-JP" altLang="en-US" dirty="0"/>
              <a:t>今日のまとめ</a:t>
            </a:r>
          </a:p>
        </p:txBody>
      </p:sp>
      <p:grpSp>
        <p:nvGrpSpPr>
          <p:cNvPr id="4" name="グループ化 3">
            <a:extLst>
              <a:ext uri="{FF2B5EF4-FFF2-40B4-BE49-F238E27FC236}">
                <a16:creationId xmlns:a16="http://schemas.microsoft.com/office/drawing/2014/main" id="{3D8E1447-5F62-4089-AE65-F021F228EF15}"/>
              </a:ext>
            </a:extLst>
          </p:cNvPr>
          <p:cNvGrpSpPr/>
          <p:nvPr/>
        </p:nvGrpSpPr>
        <p:grpSpPr>
          <a:xfrm>
            <a:off x="360000" y="4164694"/>
            <a:ext cx="8424000" cy="2408186"/>
            <a:chOff x="360000" y="1511768"/>
            <a:chExt cx="8424000" cy="2160000"/>
          </a:xfrm>
          <a:solidFill>
            <a:schemeClr val="accent2">
              <a:lumMod val="20000"/>
              <a:lumOff val="80000"/>
            </a:schemeClr>
          </a:solidFill>
        </p:grpSpPr>
        <p:sp>
          <p:nvSpPr>
            <p:cNvPr id="14" name="テキスト ボックス 13">
              <a:extLst>
                <a:ext uri="{FF2B5EF4-FFF2-40B4-BE49-F238E27FC236}">
                  <a16:creationId xmlns:a16="http://schemas.microsoft.com/office/drawing/2014/main" id="{4B2D898A-33BC-43C9-81D6-2669A08C2F3B}"/>
                </a:ext>
              </a:extLst>
            </p:cNvPr>
            <p:cNvSpPr txBox="1"/>
            <p:nvPr/>
          </p:nvSpPr>
          <p:spPr>
            <a:xfrm>
              <a:off x="360000" y="1511768"/>
              <a:ext cx="8424000" cy="2160000"/>
            </a:xfrm>
            <a:prstGeom prst="rect">
              <a:avLst/>
            </a:prstGeom>
            <a:grpFill/>
            <a:ln w="3175">
              <a:solidFill>
                <a:schemeClr val="accent2">
                  <a:lumMod val="60000"/>
                  <a:lumOff val="40000"/>
                </a:schemeClr>
              </a:solidFill>
            </a:ln>
          </p:spPr>
          <p:txBody>
            <a:bodyPr wrap="square" lIns="216000" tIns="0" rIns="216000" bIns="0" rtlCol="0" anchor="ctr">
              <a:noAutofit/>
            </a:bodyPr>
            <a:lstStyle/>
            <a:p>
              <a:pPr lvl="0" algn="ctr" defTabSz="457200" eaLnBrk="1" fontAlgn="ctr" hangingPunct="1">
                <a:spcBef>
                  <a:spcPts val="0"/>
                </a:spcBef>
                <a:spcAft>
                  <a:spcPts val="0"/>
                </a:spcAft>
                <a:defRPr/>
              </a:pPr>
              <a:endParaRPr lang="ja-JP" altLang="en-US" sz="2600" spc="-200" dirty="0">
                <a:solidFill>
                  <a:srgbClr val="00B050"/>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866FA4DA-A9B7-4AE2-9D03-B9C6D3EA46EB}"/>
                </a:ext>
              </a:extLst>
            </p:cNvPr>
            <p:cNvSpPr txBox="1"/>
            <p:nvPr/>
          </p:nvSpPr>
          <p:spPr>
            <a:xfrm>
              <a:off x="467544" y="1638868"/>
              <a:ext cx="5040560" cy="1925676"/>
            </a:xfrm>
            <a:prstGeom prst="rect">
              <a:avLst/>
            </a:prstGeom>
            <a:grpFill/>
            <a:ln w="3175">
              <a:noFill/>
            </a:ln>
          </p:spPr>
          <p:txBody>
            <a:bodyPr wrap="square" lIns="216000" tIns="0" rIns="216000" bIns="0" rtlCol="0" anchor="ctr">
              <a:noAutofit/>
            </a:bodyPr>
            <a:lstStyle/>
            <a:p>
              <a:pPr lvl="0" algn="ctr" defTabSz="457200" eaLnBrk="1" fontAlgn="ctr" hangingPunct="1">
                <a:spcBef>
                  <a:spcPts val="0"/>
                </a:spcBef>
                <a:spcAft>
                  <a:spcPts val="0"/>
                </a:spcAft>
                <a:defRPr/>
              </a:pPr>
              <a:r>
                <a:rPr lang="ja-JP" altLang="en-US" sz="2600" spc="-200" dirty="0">
                  <a:solidFill>
                    <a:prstClr val="black"/>
                  </a:solidFill>
                  <a:latin typeface="游ゴシック" panose="020B0400000000000000" pitchFamily="50" charset="-128"/>
                  <a:ea typeface="游ゴシック" panose="020B0400000000000000" pitchFamily="50" charset="-128"/>
                </a:rPr>
                <a:t>これを日本の国民として、</a:t>
              </a:r>
              <a:r>
                <a:rPr lang="en-US" altLang="ja-JP" sz="2600" spc="-200" dirty="0">
                  <a:solidFill>
                    <a:prstClr val="black"/>
                  </a:solidFill>
                  <a:latin typeface="游ゴシック" panose="020B0400000000000000" pitchFamily="50" charset="-128"/>
                  <a:ea typeface="游ゴシック" panose="020B0400000000000000" pitchFamily="50" charset="-128"/>
                </a:rPr>
                <a:t/>
              </a:r>
              <a:br>
                <a:rPr lang="en-US" altLang="ja-JP" sz="2600" spc="-200" dirty="0">
                  <a:solidFill>
                    <a:prstClr val="black"/>
                  </a:solidFill>
                  <a:latin typeface="游ゴシック" panose="020B0400000000000000" pitchFamily="50" charset="-128"/>
                  <a:ea typeface="游ゴシック" panose="020B0400000000000000" pitchFamily="50" charset="-128"/>
                </a:rPr>
              </a:br>
              <a:r>
                <a:rPr lang="ja-JP" altLang="en-US" sz="2600" spc="-200" dirty="0">
                  <a:solidFill>
                    <a:prstClr val="black"/>
                  </a:solidFill>
                  <a:latin typeface="游ゴシック" panose="020B0400000000000000" pitchFamily="50" charset="-128"/>
                  <a:ea typeface="游ゴシック" panose="020B0400000000000000" pitchFamily="50" charset="-128"/>
                </a:rPr>
                <a:t>大人もそしてみなさんも</a:t>
              </a:r>
              <a:r>
                <a:rPr lang="en-US" altLang="ja-JP" sz="2600" spc="-200" dirty="0">
                  <a:solidFill>
                    <a:prstClr val="black"/>
                  </a:solidFill>
                  <a:latin typeface="游ゴシック" panose="020B0400000000000000" pitchFamily="50" charset="-128"/>
                  <a:ea typeface="游ゴシック" panose="020B0400000000000000" pitchFamily="50" charset="-128"/>
                </a:rPr>
                <a:t/>
              </a:r>
              <a:br>
                <a:rPr lang="en-US" altLang="ja-JP" sz="2600" spc="-200" dirty="0">
                  <a:solidFill>
                    <a:prstClr val="black"/>
                  </a:solidFill>
                  <a:latin typeface="游ゴシック" panose="020B0400000000000000" pitchFamily="50" charset="-128"/>
                  <a:ea typeface="游ゴシック" panose="020B0400000000000000" pitchFamily="50" charset="-128"/>
                </a:rPr>
              </a:br>
              <a:r>
                <a:rPr lang="ja-JP" altLang="en-US" sz="2600" spc="-200" dirty="0">
                  <a:solidFill>
                    <a:prstClr val="black"/>
                  </a:solidFill>
                  <a:latin typeface="游ゴシック" panose="020B0400000000000000" pitchFamily="50" charset="-128"/>
                  <a:ea typeface="游ゴシック" panose="020B0400000000000000" pitchFamily="50" charset="-128"/>
                </a:rPr>
                <a:t>一緒に考えていきましょう。</a:t>
              </a:r>
              <a:endParaRPr lang="ja-JP" altLang="en-US" sz="2600" spc="-200" dirty="0">
                <a:solidFill>
                  <a:srgbClr val="00B050"/>
                </a:solidFill>
                <a:latin typeface="游ゴシック" panose="020B0400000000000000" pitchFamily="50" charset="-128"/>
                <a:ea typeface="游ゴシック" panose="020B0400000000000000" pitchFamily="50" charset="-128"/>
              </a:endParaRPr>
            </a:p>
          </p:txBody>
        </p:sp>
      </p:grpSp>
      <p:sp>
        <p:nvSpPr>
          <p:cNvPr id="6" name="テキスト ボックス 5">
            <a:extLst>
              <a:ext uri="{FF2B5EF4-FFF2-40B4-BE49-F238E27FC236}">
                <a16:creationId xmlns:a16="http://schemas.microsoft.com/office/drawing/2014/main" id="{0F232284-6CE6-4C17-BFA1-1FB559B51B2F}"/>
              </a:ext>
            </a:extLst>
          </p:cNvPr>
          <p:cNvSpPr txBox="1"/>
          <p:nvPr/>
        </p:nvSpPr>
        <p:spPr>
          <a:xfrm>
            <a:off x="11088" y="1383766"/>
            <a:ext cx="3419872" cy="2520000"/>
          </a:xfrm>
          <a:prstGeom prst="rect">
            <a:avLst/>
          </a:prstGeom>
          <a:solidFill>
            <a:schemeClr val="bg1"/>
          </a:solidFill>
          <a:ln w="3175">
            <a:noFill/>
          </a:ln>
        </p:spPr>
        <p:txBody>
          <a:bodyPr wrap="square" tIns="0" bIns="0" rtlCol="0" anchor="ctr">
            <a:noAutofit/>
          </a:bodyPr>
          <a:lstStyle/>
          <a:p>
            <a:pPr lvl="0" algn="ctr" defTabSz="457200" eaLnBrk="1" fontAlgn="ctr" hangingPunct="1">
              <a:spcBef>
                <a:spcPts val="0"/>
              </a:spcBef>
              <a:spcAft>
                <a:spcPts val="0"/>
              </a:spcAft>
              <a:defRPr/>
            </a:pPr>
            <a:r>
              <a:rPr lang="ja-JP" altLang="en-US" spc="-200" dirty="0">
                <a:solidFill>
                  <a:prstClr val="black"/>
                </a:solidFill>
                <a:latin typeface="游ゴシック" panose="020B0400000000000000" pitchFamily="50" charset="-128"/>
                <a:ea typeface="游ゴシック" panose="020B0400000000000000" pitchFamily="50" charset="-128"/>
              </a:rPr>
              <a:t>みんなが</a:t>
            </a:r>
            <a:r>
              <a:rPr lang="en-US" altLang="ja-JP" spc="-200" dirty="0">
                <a:solidFill>
                  <a:prstClr val="black"/>
                </a:solidFill>
                <a:latin typeface="游ゴシック" panose="020B0400000000000000" pitchFamily="50" charset="-128"/>
                <a:ea typeface="游ゴシック" panose="020B0400000000000000" pitchFamily="50" charset="-128"/>
              </a:rPr>
              <a:t/>
            </a:r>
            <a:br>
              <a:rPr lang="en-US" altLang="ja-JP" spc="-200" dirty="0">
                <a:solidFill>
                  <a:prstClr val="black"/>
                </a:solidFill>
                <a:latin typeface="游ゴシック" panose="020B0400000000000000" pitchFamily="50" charset="-128"/>
                <a:ea typeface="游ゴシック" panose="020B0400000000000000" pitchFamily="50" charset="-128"/>
              </a:rPr>
            </a:br>
            <a:r>
              <a:rPr lang="ja-JP" altLang="en-US" spc="-200" dirty="0">
                <a:solidFill>
                  <a:prstClr val="black"/>
                </a:solidFill>
                <a:latin typeface="游ゴシック" panose="020B0400000000000000" pitchFamily="50" charset="-128"/>
                <a:ea typeface="游ゴシック" panose="020B0400000000000000" pitchFamily="50" charset="-128"/>
              </a:rPr>
              <a:t>日本という国の</a:t>
            </a:r>
            <a:r>
              <a:rPr lang="en-US" altLang="ja-JP" spc="-200" dirty="0">
                <a:solidFill>
                  <a:prstClr val="black"/>
                </a:solidFill>
                <a:latin typeface="游ゴシック" panose="020B0400000000000000" pitchFamily="50" charset="-128"/>
                <a:ea typeface="游ゴシック" panose="020B0400000000000000" pitchFamily="50" charset="-128"/>
              </a:rPr>
              <a:t/>
            </a:r>
            <a:br>
              <a:rPr lang="en-US" altLang="ja-JP" spc="-200" dirty="0">
                <a:solidFill>
                  <a:prstClr val="black"/>
                </a:solidFill>
                <a:latin typeface="游ゴシック" panose="020B0400000000000000" pitchFamily="50" charset="-128"/>
                <a:ea typeface="游ゴシック" panose="020B0400000000000000" pitchFamily="50" charset="-128"/>
              </a:rPr>
            </a:br>
            <a:r>
              <a:rPr lang="ja-JP" altLang="en-US" spc="-200" dirty="0">
                <a:solidFill>
                  <a:prstClr val="black"/>
                </a:solidFill>
                <a:latin typeface="游ゴシック" panose="020B0400000000000000" pitchFamily="50" charset="-128"/>
                <a:ea typeface="游ゴシック" panose="020B0400000000000000" pitchFamily="50" charset="-128"/>
              </a:rPr>
              <a:t>主人公。</a:t>
            </a:r>
          </a:p>
        </p:txBody>
      </p:sp>
      <p:sp>
        <p:nvSpPr>
          <p:cNvPr id="7" name="テキスト ボックス 6">
            <a:extLst>
              <a:ext uri="{FF2B5EF4-FFF2-40B4-BE49-F238E27FC236}">
                <a16:creationId xmlns:a16="http://schemas.microsoft.com/office/drawing/2014/main" id="{B5BDFE8B-1B6C-47FE-ADAA-C4DDF5E99C38}"/>
              </a:ext>
            </a:extLst>
          </p:cNvPr>
          <p:cNvSpPr txBox="1"/>
          <p:nvPr/>
        </p:nvSpPr>
        <p:spPr>
          <a:xfrm>
            <a:off x="4211960" y="1466074"/>
            <a:ext cx="4943128" cy="2520000"/>
          </a:xfrm>
          <a:prstGeom prst="rect">
            <a:avLst/>
          </a:prstGeom>
          <a:solidFill>
            <a:schemeClr val="bg1"/>
          </a:solidFill>
          <a:ln w="3175">
            <a:noFill/>
          </a:ln>
        </p:spPr>
        <p:txBody>
          <a:bodyPr wrap="square" tIns="0" bIns="0" rtlCol="0" anchor="ctr">
            <a:noAutofit/>
          </a:bodyPr>
          <a:lstStyle/>
          <a:p>
            <a:pPr lvl="0" algn="ctr" defTabSz="457200" eaLnBrk="1" fontAlgn="ctr" hangingPunct="1">
              <a:spcBef>
                <a:spcPts val="0"/>
              </a:spcBef>
              <a:spcAft>
                <a:spcPts val="0"/>
              </a:spcAft>
              <a:defRPr/>
            </a:pPr>
            <a:r>
              <a:rPr lang="ja-JP" altLang="en-US" spc="-200" dirty="0">
                <a:solidFill>
                  <a:prstClr val="black"/>
                </a:solidFill>
                <a:latin typeface="游ゴシック" panose="020B0400000000000000" pitchFamily="50" charset="-128"/>
                <a:ea typeface="游ゴシック" panose="020B0400000000000000" pitchFamily="50" charset="-128"/>
              </a:rPr>
              <a:t>税金についても、</a:t>
            </a:r>
            <a:r>
              <a:rPr lang="en-US" altLang="ja-JP" spc="-200" dirty="0">
                <a:solidFill>
                  <a:prstClr val="black"/>
                </a:solidFill>
                <a:latin typeface="游ゴシック" panose="020B0400000000000000" pitchFamily="50" charset="-128"/>
                <a:ea typeface="游ゴシック" panose="020B0400000000000000" pitchFamily="50" charset="-128"/>
              </a:rPr>
              <a:t/>
            </a:r>
            <a:br>
              <a:rPr lang="en-US" altLang="ja-JP" spc="-200" dirty="0">
                <a:solidFill>
                  <a:prstClr val="black"/>
                </a:solidFill>
                <a:latin typeface="游ゴシック" panose="020B0400000000000000" pitchFamily="50" charset="-128"/>
                <a:ea typeface="游ゴシック" panose="020B0400000000000000" pitchFamily="50" charset="-128"/>
              </a:rPr>
            </a:br>
            <a:r>
              <a:rPr lang="ja-JP" altLang="en-US" spc="-200" dirty="0">
                <a:solidFill>
                  <a:prstClr val="black"/>
                </a:solidFill>
                <a:latin typeface="游ゴシック" panose="020B0400000000000000" pitchFamily="50" charset="-128"/>
                <a:ea typeface="游ゴシック" panose="020B0400000000000000" pitchFamily="50" charset="-128"/>
              </a:rPr>
              <a:t>一人一人が考えていくことが</a:t>
            </a:r>
            <a:r>
              <a:rPr lang="en-US" altLang="ja-JP" spc="-200" dirty="0">
                <a:solidFill>
                  <a:prstClr val="black"/>
                </a:solidFill>
                <a:latin typeface="游ゴシック" panose="020B0400000000000000" pitchFamily="50" charset="-128"/>
                <a:ea typeface="游ゴシック" panose="020B0400000000000000" pitchFamily="50" charset="-128"/>
              </a:rPr>
              <a:t/>
            </a:r>
            <a:br>
              <a:rPr lang="en-US" altLang="ja-JP" spc="-200" dirty="0">
                <a:solidFill>
                  <a:prstClr val="black"/>
                </a:solidFill>
                <a:latin typeface="游ゴシック" panose="020B0400000000000000" pitchFamily="50" charset="-128"/>
                <a:ea typeface="游ゴシック" panose="020B0400000000000000" pitchFamily="50" charset="-128"/>
              </a:rPr>
            </a:br>
            <a:r>
              <a:rPr lang="ja-JP" altLang="en-US" spc="-200" dirty="0">
                <a:solidFill>
                  <a:prstClr val="black"/>
                </a:solidFill>
                <a:latin typeface="游ゴシック" panose="020B0400000000000000" pitchFamily="50" charset="-128"/>
                <a:ea typeface="游ゴシック" panose="020B0400000000000000" pitchFamily="50" charset="-128"/>
              </a:rPr>
              <a:t>大切です。</a:t>
            </a:r>
          </a:p>
        </p:txBody>
      </p:sp>
      <p:pic>
        <p:nvPicPr>
          <p:cNvPr id="15" name="図 14">
            <a:extLst>
              <a:ext uri="{FF2B5EF4-FFF2-40B4-BE49-F238E27FC236}">
                <a16:creationId xmlns:a16="http://schemas.microsoft.com/office/drawing/2014/main" id="{AC32CB0D-7221-42CC-86FA-F3791E307A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4207132"/>
            <a:ext cx="2831461" cy="2520000"/>
          </a:xfrm>
          <a:prstGeom prst="rect">
            <a:avLst/>
          </a:prstGeom>
        </p:spPr>
      </p:pic>
      <p:pic>
        <p:nvPicPr>
          <p:cNvPr id="8" name="図 7">
            <a:extLst>
              <a:ext uri="{FF2B5EF4-FFF2-40B4-BE49-F238E27FC236}">
                <a16:creationId xmlns:a16="http://schemas.microsoft.com/office/drawing/2014/main" id="{A94092ED-0887-410E-A39E-ACAB959F82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2808" y="1264542"/>
            <a:ext cx="2780928" cy="2780928"/>
          </a:xfrm>
          <a:prstGeom prst="rect">
            <a:avLst/>
          </a:prstGeom>
        </p:spPr>
      </p:pic>
    </p:spTree>
    <p:extLst>
      <p:ext uri="{BB962C8B-B14F-4D97-AF65-F5344CB8AC3E}">
        <p14:creationId xmlns:p14="http://schemas.microsoft.com/office/powerpoint/2010/main" val="203661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53" presetClass="entr" presetSubtype="16" fill="hold" nodeType="withEffect">
                                  <p:stCondLst>
                                    <p:cond delay="25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1000"/>
                                        <p:tgtEl>
                                          <p:spTgt spid="5"/>
                                        </p:tgtEl>
                                      </p:cBhvr>
                                    </p:animEffect>
                                  </p:childTnLst>
                                </p:cTn>
                              </p:par>
                              <p:par>
                                <p:cTn id="18" presetID="10" presetClass="entr" presetSubtype="0" fill="hold" nodeType="with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E1F8AB2-02E3-41C3-AC2E-DFAFAEF5FE31}"/>
              </a:ext>
            </a:extLst>
          </p:cNvPr>
          <p:cNvSpPr/>
          <p:nvPr/>
        </p:nvSpPr>
        <p:spPr>
          <a:xfrm>
            <a:off x="484632" y="546745"/>
            <a:ext cx="8174736" cy="5764510"/>
          </a:xfrm>
          <a:prstGeom prst="rect">
            <a:avLst/>
          </a:prstGeom>
          <a:solidFill>
            <a:schemeClr val="bg1"/>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3" name="Picture 10" descr="トリミング２">
            <a:extLst>
              <a:ext uri="{FF2B5EF4-FFF2-40B4-BE49-F238E27FC236}">
                <a16:creationId xmlns:a16="http://schemas.microsoft.com/office/drawing/2014/main" id="{FA39E5F7-0978-43CC-8BCA-28CF281BF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9013" y="2708573"/>
            <a:ext cx="2085975" cy="2160587"/>
          </a:xfrm>
          <a:prstGeom prst="rect">
            <a:avLst/>
          </a:prstGeom>
          <a:noFill/>
          <a:ln>
            <a:noFill/>
          </a:ln>
          <a:effectLst>
            <a:outerShdw blurRad="88900" dist="889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A0F281B4-4CBB-436B-9808-E42EF3539070}"/>
              </a:ext>
            </a:extLst>
          </p:cNvPr>
          <p:cNvSpPr txBox="1"/>
          <p:nvPr/>
        </p:nvSpPr>
        <p:spPr>
          <a:xfrm>
            <a:off x="2772000" y="5013176"/>
            <a:ext cx="3600000" cy="1296144"/>
          </a:xfrm>
          <a:prstGeom prst="rect">
            <a:avLst/>
          </a:prstGeom>
          <a:noFill/>
          <a:ln w="6350" cap="sq">
            <a:noFill/>
            <a:miter lim="800000"/>
          </a:ln>
        </p:spPr>
        <p:txBody>
          <a:bodyPr wrap="square" rtlCol="0" anchor="ctr">
            <a:noAutofit/>
          </a:bodyPr>
          <a:lstStyle/>
          <a:p>
            <a:pPr marL="0" marR="0" lvl="0" indent="0" algn="ctr" defTabSz="457200" rtl="0" eaLnBrk="1" fontAlgn="ctr" latinLnBrk="0" hangingPunct="1">
              <a:lnSpc>
                <a:spcPct val="100000"/>
              </a:lnSpc>
              <a:spcBef>
                <a:spcPts val="0"/>
              </a:spcBef>
              <a:spcAft>
                <a:spcPts val="0"/>
              </a:spcAft>
              <a:buClrTx/>
              <a:buSzPct val="70000"/>
              <a:buFont typeface="Wingdings" pitchFamily="2" charset="2"/>
              <a:buNone/>
              <a:tabLst/>
              <a:defRPr/>
            </a:pPr>
            <a:r>
              <a:rPr kumimoji="1" lang="ja-JP" altLang="en-US" sz="40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近畿税理士会</a:t>
            </a:r>
            <a:endParaRPr kumimoji="1" lang="en-US" altLang="ja-JP" sz="40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52CB73AA-A00D-4D5D-B6E6-C56D8254043D}"/>
              </a:ext>
            </a:extLst>
          </p:cNvPr>
          <p:cNvSpPr txBox="1"/>
          <p:nvPr/>
        </p:nvSpPr>
        <p:spPr>
          <a:xfrm>
            <a:off x="2555776" y="908720"/>
            <a:ext cx="4032448" cy="1797918"/>
          </a:xfrm>
          <a:prstGeom prst="rect">
            <a:avLst/>
          </a:prstGeom>
          <a:noFill/>
          <a:ln w="6350" cap="sq">
            <a:noFill/>
            <a:miter lim="800000"/>
          </a:ln>
        </p:spPr>
        <p:txBody>
          <a:bodyPr wrap="square" rtlCol="0" anchor="ctr">
            <a:noAutofit/>
          </a:bodyPr>
          <a:lstStyle/>
          <a:p>
            <a:pPr marL="0" marR="0" lvl="0" indent="0" algn="ctr" defTabSz="457200" rtl="0" eaLnBrk="1" fontAlgn="ctr" latinLnBrk="0" hangingPunct="1">
              <a:lnSpc>
                <a:spcPct val="100000"/>
              </a:lnSpc>
              <a:spcBef>
                <a:spcPts val="0"/>
              </a:spcBef>
              <a:spcAft>
                <a:spcPts val="0"/>
              </a:spcAft>
              <a:buClrTx/>
              <a:buSzPct val="70000"/>
              <a:buFontTx/>
              <a:buNone/>
              <a:tabLst/>
              <a:defRPr/>
            </a:pPr>
            <a:r>
              <a:rPr kumimoji="1" lang="ja-JP" altLang="en-US" sz="80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お わ </a:t>
            </a:r>
            <a:r>
              <a:rPr kumimoji="1" lang="ja-JP" altLang="en-US" sz="8000" b="0" i="0" u="none" strike="noStrike" kern="1200" cap="none" spc="0" normalizeH="0" baseline="0" noProof="0" dirty="0" err="1">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rPr>
              <a:t>り</a:t>
            </a:r>
            <a:endParaRPr kumimoji="1" lang="en-US" altLang="ja-JP" sz="8000" b="0" i="0" u="none" strike="noStrike" kern="1200" cap="none" spc="0" normalizeH="0" baseline="0" noProof="0" dirty="0">
              <a:ln>
                <a:noFill/>
              </a:ln>
              <a:solidFill>
                <a:prstClr val="black">
                  <a:lumMod val="85000"/>
                  <a:lumOff val="15000"/>
                </a:prstClr>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6642264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a:extLst>
              <a:ext uri="{FF2B5EF4-FFF2-40B4-BE49-F238E27FC236}">
                <a16:creationId xmlns:a16="http://schemas.microsoft.com/office/drawing/2014/main" id="{7995313B-D81B-4F7E-8BE0-993DFED12BD3}"/>
              </a:ext>
            </a:extLst>
          </p:cNvPr>
          <p:cNvSpPr/>
          <p:nvPr/>
        </p:nvSpPr>
        <p:spPr>
          <a:xfrm>
            <a:off x="484632" y="546745"/>
            <a:ext cx="8174736" cy="5764510"/>
          </a:xfrm>
          <a:prstGeom prst="rect">
            <a:avLst/>
          </a:prstGeom>
          <a:solidFill>
            <a:schemeClr val="bg1"/>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279C847F-BE00-4756-B4D8-BA66413E0B5E}"/>
              </a:ext>
            </a:extLst>
          </p:cNvPr>
          <p:cNvSpPr txBox="1"/>
          <p:nvPr/>
        </p:nvSpPr>
        <p:spPr>
          <a:xfrm>
            <a:off x="1805987" y="4707506"/>
            <a:ext cx="6293868" cy="1440000"/>
          </a:xfrm>
          <a:prstGeom prst="rect">
            <a:avLst/>
          </a:prstGeom>
          <a:noFill/>
          <a:ln w="3175">
            <a:noFill/>
          </a:ln>
        </p:spPr>
        <p:txBody>
          <a:bodyPr wrap="square" lIns="0" tIns="972000" bIns="0" rtlCol="0" anchor="ctr">
            <a:noAutofit/>
          </a:bodyPr>
          <a:lstStyle/>
          <a:p>
            <a:pPr marL="0" marR="0" lvl="0" indent="0" algn="r" defTabSz="457200" rtl="0" eaLnBrk="1" fontAlgn="ctr"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税金のルールはだれが決めているのか など</a:t>
            </a:r>
          </a:p>
        </p:txBody>
      </p:sp>
      <p:sp>
        <p:nvSpPr>
          <p:cNvPr id="21" name="テキスト ボックス 20">
            <a:extLst>
              <a:ext uri="{FF2B5EF4-FFF2-40B4-BE49-F238E27FC236}">
                <a16:creationId xmlns:a16="http://schemas.microsoft.com/office/drawing/2014/main" id="{91E8A4D0-AB78-46FC-B31F-A596C838611D}"/>
              </a:ext>
            </a:extLst>
          </p:cNvPr>
          <p:cNvSpPr txBox="1"/>
          <p:nvPr/>
        </p:nvSpPr>
        <p:spPr>
          <a:xfrm>
            <a:off x="484632" y="540511"/>
            <a:ext cx="8174736" cy="1512000"/>
          </a:xfrm>
          <a:prstGeom prst="rect">
            <a:avLst/>
          </a:prstGeom>
          <a:noFill/>
        </p:spPr>
        <p:txBody>
          <a:bodyPr wrap="square" lIns="0" tIns="252000" rIns="0" bIns="0" rtlCol="0" anchor="ctr">
            <a:noAutofit/>
          </a:bodyPr>
          <a:lstStyle/>
          <a:p>
            <a:pPr lvl="0" algn="ctr" defTabSz="457200" eaLnBrk="1" fontAlgn="ctr" hangingPunct="1">
              <a:spcBef>
                <a:spcPts val="0"/>
              </a:spcBef>
              <a:spcAft>
                <a:spcPts val="0"/>
              </a:spcAft>
              <a:defRPr/>
            </a:pPr>
            <a:r>
              <a:rPr lang="ja-JP" altLang="en-US" sz="5400" dirty="0">
                <a:solidFill>
                  <a:prstClr val="black"/>
                </a:solidFill>
                <a:latin typeface="游ゴシック Medium" panose="020B0500000000000000" pitchFamily="50" charset="-128"/>
                <a:ea typeface="游ゴシック Medium" panose="020B0500000000000000" pitchFamily="50" charset="-128"/>
              </a:rPr>
              <a:t>今日の学習内容</a:t>
            </a:r>
            <a:endParaRPr kumimoji="1" lang="ja-JP" altLang="en-US" sz="5400" b="0" i="0" u="none" strike="noStrike" kern="1200" cap="none" spc="0" normalizeH="0" baseline="0" noProof="0" dirty="0">
              <a:ln>
                <a:noFill/>
              </a:ln>
              <a:solidFill>
                <a:prstClr val="black"/>
              </a:solidFill>
              <a:effectLst/>
              <a:uLnTx/>
              <a:uFillTx/>
              <a:latin typeface="游ゴシック Medium" panose="020B0500000000000000" pitchFamily="50" charset="-128"/>
              <a:ea typeface="游ゴシック Medium" panose="020B0500000000000000" pitchFamily="50" charset="-128"/>
            </a:endParaRPr>
          </a:p>
        </p:txBody>
      </p:sp>
      <p:sp>
        <p:nvSpPr>
          <p:cNvPr id="22" name="楕円 21">
            <a:extLst>
              <a:ext uri="{FF2B5EF4-FFF2-40B4-BE49-F238E27FC236}">
                <a16:creationId xmlns:a16="http://schemas.microsoft.com/office/drawing/2014/main" id="{5A44CFF7-2392-4CDC-8C50-C4CA9CAA6922}"/>
              </a:ext>
            </a:extLst>
          </p:cNvPr>
          <p:cNvSpPr>
            <a:spLocks noChangeAspect="1"/>
          </p:cNvSpPr>
          <p:nvPr/>
        </p:nvSpPr>
        <p:spPr>
          <a:xfrm>
            <a:off x="827584" y="3638673"/>
            <a:ext cx="948648" cy="90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lvl="0" algn="ctr" defTabSz="457200" eaLnBrk="1" fontAlgn="ctr" hangingPunct="1">
              <a:spcBef>
                <a:spcPts val="0"/>
              </a:spcBef>
              <a:spcAft>
                <a:spcPts val="0"/>
              </a:spcAft>
              <a:defRPr/>
            </a:pPr>
            <a:r>
              <a:rPr lang="ja-JP" altLang="en-US" sz="6600" dirty="0">
                <a:solidFill>
                  <a:srgbClr val="4472C4">
                    <a:lumMod val="50000"/>
                  </a:srgbClr>
                </a:solidFill>
              </a:rPr>
              <a:t>２</a:t>
            </a:r>
          </a:p>
        </p:txBody>
      </p:sp>
      <p:sp>
        <p:nvSpPr>
          <p:cNvPr id="23" name="テキスト ボックス 22">
            <a:extLst>
              <a:ext uri="{FF2B5EF4-FFF2-40B4-BE49-F238E27FC236}">
                <a16:creationId xmlns:a16="http://schemas.microsoft.com/office/drawing/2014/main" id="{D6E94DEC-3ED9-4111-845C-9AC20A5DC06C}"/>
              </a:ext>
            </a:extLst>
          </p:cNvPr>
          <p:cNvSpPr txBox="1"/>
          <p:nvPr/>
        </p:nvSpPr>
        <p:spPr>
          <a:xfrm>
            <a:off x="1928188" y="3638673"/>
            <a:ext cx="6388227" cy="900000"/>
          </a:xfrm>
          <a:prstGeom prst="rect">
            <a:avLst/>
          </a:prstGeom>
          <a:noFill/>
          <a:ln w="3175">
            <a:noFill/>
          </a:ln>
        </p:spPr>
        <p:txBody>
          <a:bodyPr wrap="square" lIns="0" tIns="36000" rIns="0" bIns="36000" rtlCol="0" anchor="ctr">
            <a:noAutofit/>
          </a:bodyPr>
          <a:lstStyle/>
          <a:p>
            <a:pPr lvl="0" defTabSz="457200" eaLnBrk="1" fontAlgn="ctr" hangingPunct="1">
              <a:spcBef>
                <a:spcPts val="0"/>
              </a:spcBef>
              <a:spcAft>
                <a:spcPts val="0"/>
              </a:spcAft>
              <a:defRPr/>
            </a:pPr>
            <a:r>
              <a:rPr lang="ja-JP" altLang="en-US" sz="4200" spc="-100" dirty="0">
                <a:solidFill>
                  <a:prstClr val="black"/>
                </a:solidFill>
                <a:latin typeface="游ゴシック" panose="020B0400000000000000" pitchFamily="50" charset="-128"/>
                <a:ea typeface="游ゴシック" panose="020B0400000000000000" pitchFamily="50" charset="-128"/>
              </a:rPr>
              <a:t>税金を体験しよう</a:t>
            </a:r>
          </a:p>
        </p:txBody>
      </p:sp>
      <p:sp>
        <p:nvSpPr>
          <p:cNvPr id="24" name="楕円 23">
            <a:extLst>
              <a:ext uri="{FF2B5EF4-FFF2-40B4-BE49-F238E27FC236}">
                <a16:creationId xmlns:a16="http://schemas.microsoft.com/office/drawing/2014/main" id="{521C510C-D630-402C-988B-FC2188249BC7}"/>
              </a:ext>
            </a:extLst>
          </p:cNvPr>
          <p:cNvSpPr>
            <a:spLocks noChangeAspect="1"/>
          </p:cNvSpPr>
          <p:nvPr/>
        </p:nvSpPr>
        <p:spPr>
          <a:xfrm>
            <a:off x="827584" y="2348880"/>
            <a:ext cx="948648" cy="9000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lvl="0" algn="ctr" defTabSz="457200" eaLnBrk="1" fontAlgn="ctr" hangingPunct="1">
              <a:spcBef>
                <a:spcPts val="0"/>
              </a:spcBef>
              <a:spcAft>
                <a:spcPts val="0"/>
              </a:spcAft>
              <a:defRPr/>
            </a:pPr>
            <a:r>
              <a:rPr lang="ja-JP" altLang="en-US" sz="6600" dirty="0">
                <a:solidFill>
                  <a:srgbClr val="4472C4">
                    <a:lumMod val="50000"/>
                  </a:srgbClr>
                </a:solidFill>
              </a:rPr>
              <a:t>１</a:t>
            </a:r>
          </a:p>
        </p:txBody>
      </p:sp>
      <p:sp>
        <p:nvSpPr>
          <p:cNvPr id="25" name="テキスト ボックス 24">
            <a:extLst>
              <a:ext uri="{FF2B5EF4-FFF2-40B4-BE49-F238E27FC236}">
                <a16:creationId xmlns:a16="http://schemas.microsoft.com/office/drawing/2014/main" id="{0BC08079-40E4-423D-993C-B96706126ED0}"/>
              </a:ext>
            </a:extLst>
          </p:cNvPr>
          <p:cNvSpPr txBox="1"/>
          <p:nvPr/>
        </p:nvSpPr>
        <p:spPr>
          <a:xfrm>
            <a:off x="1928188" y="2348880"/>
            <a:ext cx="6388228" cy="900000"/>
          </a:xfrm>
          <a:prstGeom prst="rect">
            <a:avLst/>
          </a:prstGeom>
          <a:noFill/>
          <a:ln w="3175">
            <a:noFill/>
          </a:ln>
        </p:spPr>
        <p:txBody>
          <a:bodyPr wrap="square" lIns="0" tIns="36000" rIns="0" bIns="36000" rtlCol="0" anchor="ctr">
            <a:noAutofit/>
          </a:bodyPr>
          <a:lstStyle/>
          <a:p>
            <a:pPr lvl="0" defTabSz="457200" eaLnBrk="1" fontAlgn="ctr" hangingPunct="1">
              <a:spcBef>
                <a:spcPts val="0"/>
              </a:spcBef>
              <a:spcAft>
                <a:spcPts val="0"/>
              </a:spcAft>
              <a:defRPr/>
            </a:pPr>
            <a:r>
              <a:rPr lang="ja-JP" altLang="en-US" sz="4200" spc="-100" dirty="0">
                <a:solidFill>
                  <a:prstClr val="black"/>
                </a:solidFill>
                <a:latin typeface="游ゴシック" panose="020B0400000000000000" pitchFamily="50" charset="-128"/>
                <a:ea typeface="游ゴシック" panose="020B0400000000000000" pitchFamily="50" charset="-128"/>
              </a:rPr>
              <a:t>税金ってなに？</a:t>
            </a:r>
          </a:p>
        </p:txBody>
      </p:sp>
      <p:sp>
        <p:nvSpPr>
          <p:cNvPr id="26" name="楕円 25">
            <a:extLst>
              <a:ext uri="{FF2B5EF4-FFF2-40B4-BE49-F238E27FC236}">
                <a16:creationId xmlns:a16="http://schemas.microsoft.com/office/drawing/2014/main" id="{3B41120B-ECCF-42CC-813C-8C75A068C197}"/>
              </a:ext>
            </a:extLst>
          </p:cNvPr>
          <p:cNvSpPr>
            <a:spLocks noChangeAspect="1"/>
          </p:cNvSpPr>
          <p:nvPr/>
        </p:nvSpPr>
        <p:spPr>
          <a:xfrm>
            <a:off x="827584" y="4928466"/>
            <a:ext cx="948648" cy="900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ctr"/>
          <a:lstStyle/>
          <a:p>
            <a:pPr lvl="0" algn="ctr" defTabSz="457200" eaLnBrk="1" fontAlgn="ctr" hangingPunct="1">
              <a:spcBef>
                <a:spcPts val="0"/>
              </a:spcBef>
              <a:spcAft>
                <a:spcPts val="0"/>
              </a:spcAft>
              <a:defRPr/>
            </a:pPr>
            <a:r>
              <a:rPr lang="ja-JP" altLang="en-US" sz="6600" dirty="0">
                <a:solidFill>
                  <a:srgbClr val="4472C4">
                    <a:lumMod val="50000"/>
                  </a:srgbClr>
                </a:solidFill>
              </a:rPr>
              <a:t>３</a:t>
            </a:r>
          </a:p>
        </p:txBody>
      </p:sp>
      <p:sp>
        <p:nvSpPr>
          <p:cNvPr id="27" name="テキスト ボックス 26">
            <a:extLst>
              <a:ext uri="{FF2B5EF4-FFF2-40B4-BE49-F238E27FC236}">
                <a16:creationId xmlns:a16="http://schemas.microsoft.com/office/drawing/2014/main" id="{CD6825E8-3EC5-472E-898E-DE02F0126CB7}"/>
              </a:ext>
            </a:extLst>
          </p:cNvPr>
          <p:cNvSpPr txBox="1"/>
          <p:nvPr/>
        </p:nvSpPr>
        <p:spPr>
          <a:xfrm>
            <a:off x="1928189" y="4928466"/>
            <a:ext cx="6444000" cy="900000"/>
          </a:xfrm>
          <a:prstGeom prst="rect">
            <a:avLst/>
          </a:prstGeom>
          <a:noFill/>
          <a:ln w="3175">
            <a:noFill/>
          </a:ln>
        </p:spPr>
        <p:txBody>
          <a:bodyPr wrap="square" lIns="0" tIns="36000" rIns="0" bIns="36000" rtlCol="0" anchor="ctr">
            <a:noAutofit/>
          </a:bodyPr>
          <a:lstStyle/>
          <a:p>
            <a:pPr lvl="0" defTabSz="457200" eaLnBrk="1" fontAlgn="ctr" hangingPunct="1">
              <a:spcBef>
                <a:spcPts val="0"/>
              </a:spcBef>
              <a:spcAft>
                <a:spcPts val="0"/>
              </a:spcAft>
              <a:defRPr/>
            </a:pPr>
            <a:r>
              <a:rPr lang="ja-JP" altLang="en-US" sz="4200" spc="-100" dirty="0">
                <a:solidFill>
                  <a:prstClr val="black"/>
                </a:solidFill>
                <a:latin typeface="游ゴシック" panose="020B0400000000000000" pitchFamily="50" charset="-128"/>
                <a:ea typeface="游ゴシック" panose="020B0400000000000000" pitchFamily="50" charset="-128"/>
              </a:rPr>
              <a:t>税金についてもっと知ろう</a:t>
            </a:r>
          </a:p>
        </p:txBody>
      </p:sp>
    </p:spTree>
    <p:extLst>
      <p:ext uri="{BB962C8B-B14F-4D97-AF65-F5344CB8AC3E}">
        <p14:creationId xmlns:p14="http://schemas.microsoft.com/office/powerpoint/2010/main" val="278292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5C4E8088-E721-490F-9DD4-AF0406F87261}"/>
              </a:ext>
            </a:extLst>
          </p:cNvPr>
          <p:cNvSpPr/>
          <p:nvPr/>
        </p:nvSpPr>
        <p:spPr>
          <a:xfrm>
            <a:off x="484632" y="546745"/>
            <a:ext cx="8174736" cy="5764510"/>
          </a:xfrm>
          <a:prstGeom prst="rect">
            <a:avLst/>
          </a:prstGeom>
          <a:solidFill>
            <a:schemeClr val="bg1"/>
          </a:solidFill>
          <a:ln>
            <a:noFill/>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3" name="グループ化 2">
            <a:extLst>
              <a:ext uri="{FF2B5EF4-FFF2-40B4-BE49-F238E27FC236}">
                <a16:creationId xmlns:a16="http://schemas.microsoft.com/office/drawing/2014/main" id="{C22B7036-203F-4155-A23B-C5387EA4D64D}"/>
              </a:ext>
            </a:extLst>
          </p:cNvPr>
          <p:cNvGrpSpPr/>
          <p:nvPr/>
        </p:nvGrpSpPr>
        <p:grpSpPr>
          <a:xfrm>
            <a:off x="522000" y="980728"/>
            <a:ext cx="8100000" cy="3816424"/>
            <a:chOff x="522000" y="980728"/>
            <a:chExt cx="8100000" cy="3816424"/>
          </a:xfrm>
        </p:grpSpPr>
        <p:grpSp>
          <p:nvGrpSpPr>
            <p:cNvPr id="2" name="グループ化 1">
              <a:extLst>
                <a:ext uri="{FF2B5EF4-FFF2-40B4-BE49-F238E27FC236}">
                  <a16:creationId xmlns:a16="http://schemas.microsoft.com/office/drawing/2014/main" id="{1C1CD853-1D18-4AA9-A887-51C9874A595A}"/>
                </a:ext>
              </a:extLst>
            </p:cNvPr>
            <p:cNvGrpSpPr/>
            <p:nvPr/>
          </p:nvGrpSpPr>
          <p:grpSpPr>
            <a:xfrm>
              <a:off x="3672000" y="980728"/>
              <a:ext cx="1800000" cy="1332000"/>
              <a:chOff x="3672000" y="980728"/>
              <a:chExt cx="1800000" cy="1332000"/>
            </a:xfrm>
          </p:grpSpPr>
          <p:sp>
            <p:nvSpPr>
              <p:cNvPr id="10" name="楕円 9">
                <a:extLst>
                  <a:ext uri="{FF2B5EF4-FFF2-40B4-BE49-F238E27FC236}">
                    <a16:creationId xmlns:a16="http://schemas.microsoft.com/office/drawing/2014/main" id="{A5D2DF81-C297-478C-AFBB-A9397098AE4F}"/>
                  </a:ext>
                </a:extLst>
              </p:cNvPr>
              <p:cNvSpPr/>
              <p:nvPr/>
            </p:nvSpPr>
            <p:spPr>
              <a:xfrm>
                <a:off x="3870000" y="980728"/>
                <a:ext cx="1404000" cy="13320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968FD164-CE43-4E93-A6BB-0B7A5E8CDC4F}"/>
                  </a:ext>
                </a:extLst>
              </p:cNvPr>
              <p:cNvSpPr txBox="1"/>
              <p:nvPr/>
            </p:nvSpPr>
            <p:spPr>
              <a:xfrm>
                <a:off x="3672000" y="1063024"/>
                <a:ext cx="1800000" cy="1188000"/>
              </a:xfrm>
              <a:prstGeom prst="rect">
                <a:avLst/>
              </a:prstGeom>
              <a:noFill/>
              <a:ln w="3175">
                <a:noFill/>
              </a:ln>
            </p:spPr>
            <p:txBody>
              <a:bodyPr wrap="square" lIns="0" tIns="0" rIns="0" bIns="0" rtlCol="0" anchor="ctr">
                <a:no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9600" b="0" i="0" u="none" strike="noStrike" kern="1200" cap="none" spc="0" normalizeH="0" baseline="0" noProof="0" dirty="0">
                    <a:ln>
                      <a:noFill/>
                    </a:ln>
                    <a:solidFill>
                      <a:srgbClr val="4472C4">
                        <a:lumMod val="50000"/>
                      </a:srgbClr>
                    </a:solidFill>
                    <a:effectLst/>
                    <a:uLnTx/>
                    <a:uFillTx/>
                    <a:latin typeface="Calibri" panose="020F0502020204030204"/>
                    <a:ea typeface="游ゴシック" panose="020B0400000000000000" pitchFamily="50" charset="-128"/>
                    <a:cs typeface="+mn-cs"/>
                  </a:rPr>
                  <a:t>１</a:t>
                </a:r>
              </a:p>
            </p:txBody>
          </p:sp>
        </p:grpSp>
        <p:sp>
          <p:nvSpPr>
            <p:cNvPr id="9" name="テキスト ボックス 8">
              <a:extLst>
                <a:ext uri="{FF2B5EF4-FFF2-40B4-BE49-F238E27FC236}">
                  <a16:creationId xmlns:a16="http://schemas.microsoft.com/office/drawing/2014/main" id="{07573AA5-FFFA-41EE-9D10-1DC2FD682DC7}"/>
                </a:ext>
              </a:extLst>
            </p:cNvPr>
            <p:cNvSpPr txBox="1"/>
            <p:nvPr/>
          </p:nvSpPr>
          <p:spPr>
            <a:xfrm>
              <a:off x="522000" y="2745152"/>
              <a:ext cx="8100000" cy="2052000"/>
            </a:xfrm>
            <a:prstGeom prst="rect">
              <a:avLst/>
            </a:prstGeom>
            <a:noFill/>
            <a:ln w="3175">
              <a:noFill/>
            </a:ln>
          </p:spPr>
          <p:txBody>
            <a:bodyPr wrap="square" tIns="0" bIns="0" rtlCol="0" anchor="ctr">
              <a:noAutofit/>
            </a:bodyPr>
            <a:lstStyle/>
            <a:p>
              <a:pPr lvl="0" algn="ctr" defTabSz="457200" eaLnBrk="1" fontAlgn="b" hangingPunct="1">
                <a:spcBef>
                  <a:spcPts val="0"/>
                </a:spcBef>
                <a:spcAft>
                  <a:spcPts val="0"/>
                </a:spcAft>
                <a:defRPr/>
              </a:pPr>
              <a:r>
                <a:rPr kumimoji="1" lang="ja-JP" altLang="en-US" sz="8000" b="0" i="0" u="none" strike="noStrike" kern="1200" cap="none" spc="0" normalizeH="0" baseline="0" noProof="0" dirty="0">
                  <a:ln>
                    <a:noFill/>
                  </a:ln>
                  <a:solidFill>
                    <a:srgbClr val="4472C4">
                      <a:lumMod val="50000"/>
                    </a:srgbClr>
                  </a:solidFill>
                  <a:effectLst/>
                  <a:uLnTx/>
                  <a:uFillTx/>
                  <a:latin typeface="游ゴシック" panose="020B0400000000000000" pitchFamily="50" charset="-128"/>
                  <a:ea typeface="游ゴシック" panose="020B0400000000000000" pitchFamily="50" charset="-128"/>
                  <a:cs typeface="+mn-cs"/>
                </a:rPr>
                <a:t>税金</a:t>
              </a:r>
              <a:r>
                <a:rPr kumimoji="1" lang="ja-JP" altLang="en-US" sz="5400" b="0" i="0" u="none" strike="noStrike" kern="1200" cap="none" spc="0" normalizeH="0" baseline="0" noProof="0" dirty="0">
                  <a:ln>
                    <a:noFill/>
                  </a:ln>
                  <a:solidFill>
                    <a:srgbClr val="4472C4">
                      <a:lumMod val="50000"/>
                    </a:srgbClr>
                  </a:solidFill>
                  <a:effectLst/>
                  <a:uLnTx/>
                  <a:uFillTx/>
                  <a:latin typeface="游ゴシック" panose="020B0400000000000000" pitchFamily="50" charset="-128"/>
                  <a:ea typeface="游ゴシック" panose="020B0400000000000000" pitchFamily="50" charset="-128"/>
                  <a:cs typeface="+mn-cs"/>
                </a:rPr>
                <a:t>って</a:t>
              </a:r>
              <a:r>
                <a:rPr kumimoji="1" lang="en-US" altLang="ja-JP" sz="5400" b="0" i="0" u="none" strike="noStrike" kern="1200" cap="none" spc="0" normalizeH="0" baseline="0" noProof="0" dirty="0">
                  <a:ln>
                    <a:noFill/>
                  </a:ln>
                  <a:solidFill>
                    <a:srgbClr val="4472C4">
                      <a:lumMod val="50000"/>
                    </a:srgbClr>
                  </a:solidFill>
                  <a:effectLst/>
                  <a:uLnTx/>
                  <a:uFillTx/>
                  <a:latin typeface="游ゴシック" panose="020B0400000000000000" pitchFamily="50" charset="-128"/>
                  <a:ea typeface="游ゴシック" panose="020B0400000000000000" pitchFamily="50" charset="-128"/>
                  <a:cs typeface="+mn-cs"/>
                </a:rPr>
                <a:t/>
              </a:r>
              <a:br>
                <a:rPr kumimoji="1" lang="en-US" altLang="ja-JP" sz="5400" b="0" i="0" u="none" strike="noStrike" kern="1200" cap="none" spc="0" normalizeH="0" baseline="0" noProof="0" dirty="0">
                  <a:ln>
                    <a:noFill/>
                  </a:ln>
                  <a:solidFill>
                    <a:srgbClr val="4472C4">
                      <a:lumMod val="50000"/>
                    </a:srgbClr>
                  </a:solidFill>
                  <a:effectLst/>
                  <a:uLnTx/>
                  <a:uFillTx/>
                  <a:latin typeface="游ゴシック" panose="020B0400000000000000" pitchFamily="50" charset="-128"/>
                  <a:ea typeface="游ゴシック" panose="020B0400000000000000" pitchFamily="50" charset="-128"/>
                  <a:cs typeface="+mn-cs"/>
                </a:rPr>
              </a:br>
              <a:r>
                <a:rPr lang="ja-JP" altLang="en-US" sz="5400" dirty="0">
                  <a:solidFill>
                    <a:srgbClr val="4472C4">
                      <a:lumMod val="50000"/>
                    </a:srgbClr>
                  </a:solidFill>
                  <a:latin typeface="游ゴシック" panose="020B0400000000000000" pitchFamily="50" charset="-128"/>
                  <a:ea typeface="游ゴシック" panose="020B0400000000000000" pitchFamily="50" charset="-128"/>
                </a:rPr>
                <a:t>なに？</a:t>
              </a:r>
              <a:endParaRPr kumimoji="1" lang="ja-JP" altLang="en-US" sz="5400" b="0" i="0" u="none" strike="noStrike" kern="1200" cap="none" spc="0" normalizeH="0" baseline="0" noProof="0" dirty="0">
                <a:ln>
                  <a:noFill/>
                </a:ln>
                <a:solidFill>
                  <a:srgbClr val="4472C4">
                    <a:lumMod val="50000"/>
                  </a:srgbClr>
                </a:solidFill>
                <a:effectLst/>
                <a:uLnTx/>
                <a:uFillTx/>
                <a:latin typeface="游ゴシック" panose="020B0400000000000000" pitchFamily="50" charset="-128"/>
                <a:ea typeface="游ゴシック" panose="020B0400000000000000" pitchFamily="50" charset="-128"/>
                <a:cs typeface="+mn-cs"/>
              </a:endParaRPr>
            </a:p>
          </p:txBody>
        </p:sp>
      </p:grpSp>
      <p:pic>
        <p:nvPicPr>
          <p:cNvPr id="12" name="図 11">
            <a:extLst>
              <a:ext uri="{FF2B5EF4-FFF2-40B4-BE49-F238E27FC236}">
                <a16:creationId xmlns:a16="http://schemas.microsoft.com/office/drawing/2014/main" id="{E4BAC505-543D-4B48-B149-B635ABD164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120" y="4537962"/>
            <a:ext cx="2729880" cy="1699350"/>
          </a:xfrm>
          <a:prstGeom prst="rect">
            <a:avLst/>
          </a:prstGeom>
        </p:spPr>
      </p:pic>
    </p:spTree>
    <p:extLst>
      <p:ext uri="{BB962C8B-B14F-4D97-AF65-F5344CB8AC3E}">
        <p14:creationId xmlns:p14="http://schemas.microsoft.com/office/powerpoint/2010/main" val="2958079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3B4020F4-2333-4B49-BC11-9AA787338BF0}"/>
              </a:ext>
            </a:extLst>
          </p:cNvPr>
          <p:cNvSpPr txBox="1"/>
          <p:nvPr/>
        </p:nvSpPr>
        <p:spPr>
          <a:xfrm>
            <a:off x="4572000" y="2349000"/>
            <a:ext cx="4572000" cy="2520000"/>
          </a:xfrm>
          <a:prstGeom prst="rect">
            <a:avLst/>
          </a:prstGeom>
          <a:solidFill>
            <a:srgbClr val="E5EBF7"/>
          </a:solidFill>
          <a:ln w="3175">
            <a:noFill/>
          </a:ln>
        </p:spPr>
        <p:txBody>
          <a:bodyPr wrap="square" tIns="0" rIns="360000" bIns="180000" rtlCol="0" anchor="b">
            <a:noAutofit/>
          </a:bodyPr>
          <a:lstStyle/>
          <a:p>
            <a:pPr marL="0" marR="0" lvl="0" indent="0" algn="r" defTabSz="457200" rtl="0" eaLnBrk="1" fontAlgn="auto" latinLnBrk="0" hangingPunct="1">
              <a:lnSpc>
                <a:spcPts val="3800"/>
              </a:lnSpc>
              <a:spcBef>
                <a:spcPts val="0"/>
              </a:spcBef>
              <a:spcAft>
                <a:spcPts val="0"/>
              </a:spcAft>
              <a:buClrTx/>
              <a:buSzTx/>
              <a:buFontTx/>
              <a:buNone/>
              <a:tabLst/>
              <a:defRPr/>
            </a:pPr>
            <a:endParaRPr kumimoji="1" lang="ja-JP" altLang="en-US" sz="2400" b="0" i="0" u="none" strike="noStrike" kern="1200" cap="none" spc="-1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10" name="グループ化 9">
            <a:extLst>
              <a:ext uri="{FF2B5EF4-FFF2-40B4-BE49-F238E27FC236}">
                <a16:creationId xmlns:a16="http://schemas.microsoft.com/office/drawing/2014/main" id="{B705A27C-5213-4CE9-90DC-F950B5672BF7}"/>
              </a:ext>
            </a:extLst>
          </p:cNvPr>
          <p:cNvGrpSpPr/>
          <p:nvPr/>
        </p:nvGrpSpPr>
        <p:grpSpPr>
          <a:xfrm>
            <a:off x="0" y="2349000"/>
            <a:ext cx="4572000" cy="2520000"/>
            <a:chOff x="0" y="2349000"/>
            <a:chExt cx="4572000" cy="2520000"/>
          </a:xfrm>
        </p:grpSpPr>
        <p:sp>
          <p:nvSpPr>
            <p:cNvPr id="27" name="テキスト ボックス 26">
              <a:extLst>
                <a:ext uri="{FF2B5EF4-FFF2-40B4-BE49-F238E27FC236}">
                  <a16:creationId xmlns:a16="http://schemas.microsoft.com/office/drawing/2014/main" id="{FF57CB7D-00B5-42F0-99B9-9A9C6BD43900}"/>
                </a:ext>
              </a:extLst>
            </p:cNvPr>
            <p:cNvSpPr txBox="1"/>
            <p:nvPr/>
          </p:nvSpPr>
          <p:spPr>
            <a:xfrm>
              <a:off x="0" y="2349000"/>
              <a:ext cx="4572000" cy="2520000"/>
            </a:xfrm>
            <a:prstGeom prst="rect">
              <a:avLst/>
            </a:prstGeom>
            <a:solidFill>
              <a:srgbClr val="F0F4FA"/>
            </a:solidFill>
            <a:ln w="3175">
              <a:noFill/>
            </a:ln>
          </p:spPr>
          <p:txBody>
            <a:bodyPr wrap="square" lIns="360000" tIns="108000" rIns="0" bIns="0" rtlCol="0" anchor="t">
              <a:noAutofit/>
            </a:bodyPr>
            <a:lstStyle/>
            <a:p>
              <a:pPr marL="0" marR="0" lvl="0" indent="0" algn="l" defTabSz="457200" rtl="0" eaLnBrk="1" latinLnBrk="0" hangingPunct="1">
                <a:lnSpc>
                  <a:spcPts val="4700"/>
                </a:lnSpc>
                <a:spcBef>
                  <a:spcPts val="0"/>
                </a:spcBef>
                <a:spcAft>
                  <a:spcPts val="0"/>
                </a:spcAft>
                <a:buClrTx/>
                <a:buSzTx/>
                <a:buFontTx/>
                <a:buNone/>
                <a:tabLst/>
                <a:defRPr/>
              </a:pPr>
              <a:endParaRPr kumimoji="1" lang="ja-JP" altLang="en-US" sz="2200" b="0" i="0" u="none" strike="noStrike" kern="1200" cap="none" spc="-100" normalizeH="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grpSp>
          <p:nvGrpSpPr>
            <p:cNvPr id="4" name="グループ化 3">
              <a:extLst>
                <a:ext uri="{FF2B5EF4-FFF2-40B4-BE49-F238E27FC236}">
                  <a16:creationId xmlns:a16="http://schemas.microsoft.com/office/drawing/2014/main" id="{1E6BB2CF-E5AF-449C-B478-74E3093DDCA6}"/>
                </a:ext>
              </a:extLst>
            </p:cNvPr>
            <p:cNvGrpSpPr/>
            <p:nvPr/>
          </p:nvGrpSpPr>
          <p:grpSpPr>
            <a:xfrm>
              <a:off x="0" y="2349000"/>
              <a:ext cx="4067944" cy="2520000"/>
              <a:chOff x="0" y="2349000"/>
              <a:chExt cx="4067944" cy="2520000"/>
            </a:xfrm>
          </p:grpSpPr>
          <p:sp>
            <p:nvSpPr>
              <p:cNvPr id="26" name="テキスト ボックス 25">
                <a:extLst>
                  <a:ext uri="{FF2B5EF4-FFF2-40B4-BE49-F238E27FC236}">
                    <a16:creationId xmlns:a16="http://schemas.microsoft.com/office/drawing/2014/main" id="{99668767-3370-4E19-8AA8-076E0F0CAB23}"/>
                  </a:ext>
                </a:extLst>
              </p:cNvPr>
              <p:cNvSpPr txBox="1"/>
              <p:nvPr/>
            </p:nvSpPr>
            <p:spPr>
              <a:xfrm>
                <a:off x="384048" y="3143386"/>
                <a:ext cx="875584" cy="505069"/>
              </a:xfrm>
              <a:prstGeom prst="rect">
                <a:avLst/>
              </a:prstGeom>
              <a:solidFill>
                <a:schemeClr val="accent4">
                  <a:lumMod val="20000"/>
                  <a:lumOff val="80000"/>
                  <a:alpha val="70000"/>
                </a:schemeClr>
              </a:solidFill>
              <a:ln w="3175">
                <a:noFill/>
              </a:ln>
            </p:spPr>
            <p:txBody>
              <a:bodyPr wrap="square" tIns="0" rIns="360000" bIns="180000" rtlCol="0" anchor="b">
                <a:noAutofit/>
              </a:bodyPr>
              <a:lstStyle/>
              <a:p>
                <a:pPr marL="0" marR="0" lvl="0" indent="0" algn="r" defTabSz="457200" rtl="0" eaLnBrk="1" fontAlgn="auto" latinLnBrk="0" hangingPunct="1">
                  <a:lnSpc>
                    <a:spcPts val="3800"/>
                  </a:lnSpc>
                  <a:spcBef>
                    <a:spcPts val="0"/>
                  </a:spcBef>
                  <a:spcAft>
                    <a:spcPts val="0"/>
                  </a:spcAft>
                  <a:buClrTx/>
                  <a:buSzTx/>
                  <a:buFontTx/>
                  <a:buNone/>
                  <a:tabLst/>
                  <a:defRPr/>
                </a:pPr>
                <a:endParaRPr kumimoji="1" lang="ja-JP" altLang="en-US" sz="2400" b="0" i="0" u="none" strike="noStrike" kern="1200" cap="none" spc="-1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25A7B00B-5F9A-4A9C-B452-4A598F4F7E30}"/>
                  </a:ext>
                </a:extLst>
              </p:cNvPr>
              <p:cNvSpPr txBox="1"/>
              <p:nvPr/>
            </p:nvSpPr>
            <p:spPr>
              <a:xfrm>
                <a:off x="0" y="2349000"/>
                <a:ext cx="4067944" cy="2520000"/>
              </a:xfrm>
              <a:prstGeom prst="rect">
                <a:avLst/>
              </a:prstGeom>
              <a:noFill/>
              <a:ln w="3175">
                <a:noFill/>
              </a:ln>
            </p:spPr>
            <p:txBody>
              <a:bodyPr wrap="square" lIns="360000" tIns="108000" rIns="0" bIns="0" rtlCol="0" anchor="t">
                <a:noAutofit/>
              </a:bodyPr>
              <a:lstStyle/>
              <a:p>
                <a:pPr marL="0" marR="0" lvl="0" indent="0" algn="l" defTabSz="457200" rtl="0" eaLnBrk="1" latinLnBrk="0" hangingPunct="1">
                  <a:lnSpc>
                    <a:spcPts val="4700"/>
                  </a:lnSpc>
                  <a:spcBef>
                    <a:spcPts val="0"/>
                  </a:spcBef>
                  <a:spcAft>
                    <a:spcPts val="0"/>
                  </a:spcAft>
                  <a:buClrTx/>
                  <a:buSzTx/>
                  <a:buFontTx/>
                  <a:buNone/>
                  <a:tabLst/>
                  <a:defRPr/>
                </a:pPr>
                <a:r>
                  <a:rPr kumimoji="1" lang="ja-JP" altLang="en-US" sz="2200" b="0" i="0" u="none" strike="noStrike" kern="1200" cap="none" spc="-100" normalizeH="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税込み</a:t>
                </a:r>
                <a:r>
                  <a:rPr kumimoji="1" lang="en-US" altLang="ja-JP" sz="2200" b="0" i="0" u="none" strike="noStrike" kern="1200" cap="none" spc="-100" normalizeH="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110</a:t>
                </a:r>
                <a:r>
                  <a:rPr kumimoji="1" lang="ja-JP" altLang="en-US" sz="2200" b="0" i="0" u="none" strike="noStrike" kern="1200" cap="none" spc="-100" normalizeH="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円の品物を買うと</a:t>
                </a:r>
                <a:endParaRPr kumimoji="1" lang="en-US" altLang="ja-JP" sz="2200" b="0" i="0" u="none" strike="noStrike" kern="1200" cap="none" spc="-100" normalizeH="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latinLnBrk="0" hangingPunct="1">
                  <a:lnSpc>
                    <a:spcPts val="4700"/>
                  </a:lnSpc>
                  <a:spcBef>
                    <a:spcPts val="600"/>
                  </a:spcBef>
                  <a:spcAft>
                    <a:spcPts val="0"/>
                  </a:spcAft>
                  <a:buClrTx/>
                  <a:buSzTx/>
                  <a:buFontTx/>
                  <a:buNone/>
                  <a:tabLst/>
                  <a:defRPr/>
                </a:pPr>
                <a:r>
                  <a:rPr lang="en-US" altLang="ja-JP" sz="3600" spc="-100" dirty="0">
                    <a:solidFill>
                      <a:prstClr val="black"/>
                    </a:solidFill>
                    <a:latin typeface="游ゴシック" panose="020B0400000000000000" pitchFamily="50" charset="-128"/>
                    <a:ea typeface="游ゴシック" panose="020B0400000000000000" pitchFamily="50" charset="-128"/>
                  </a:rPr>
                  <a:t>10</a:t>
                </a:r>
                <a:r>
                  <a:rPr kumimoji="1" lang="ja-JP" altLang="en-US" sz="3600" b="0" i="0" u="none" strike="noStrike" kern="1200" cap="none" spc="-100" normalizeH="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円</a:t>
                </a:r>
                <a:r>
                  <a:rPr kumimoji="1" lang="ja-JP" altLang="en-US" sz="2200" b="0" i="0" u="none" strike="noStrike" kern="1200" cap="none" spc="-100" normalizeH="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は消費税として</a:t>
                </a:r>
                <a:endParaRPr kumimoji="1" lang="en-US" altLang="ja-JP" sz="2200" b="0" i="0" u="none" strike="noStrike" kern="1200" cap="none" spc="-100" normalizeH="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latinLnBrk="0" hangingPunct="1">
                  <a:lnSpc>
                    <a:spcPts val="4700"/>
                  </a:lnSpc>
                  <a:spcBef>
                    <a:spcPts val="0"/>
                  </a:spcBef>
                  <a:spcAft>
                    <a:spcPts val="0"/>
                  </a:spcAft>
                  <a:buClrTx/>
                  <a:buSzTx/>
                  <a:buFontTx/>
                  <a:buNone/>
                  <a:tabLst/>
                  <a:defRPr/>
                </a:pPr>
                <a:r>
                  <a:rPr kumimoji="1" lang="ja-JP" altLang="en-US" sz="2200" b="0" i="0" u="none" strike="noStrike" kern="1200" cap="none" spc="-100" normalizeH="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支払っています。</a:t>
                </a:r>
              </a:p>
            </p:txBody>
          </p:sp>
        </p:grpSp>
      </p:grpSp>
      <p:sp>
        <p:nvSpPr>
          <p:cNvPr id="5" name="テキスト プレースホルダー 4">
            <a:extLst>
              <a:ext uri="{FF2B5EF4-FFF2-40B4-BE49-F238E27FC236}">
                <a16:creationId xmlns:a16="http://schemas.microsoft.com/office/drawing/2014/main" id="{4F049CA8-A655-455D-A308-7F7DF118BB67}"/>
              </a:ext>
            </a:extLst>
          </p:cNvPr>
          <p:cNvSpPr>
            <a:spLocks noGrp="1"/>
          </p:cNvSpPr>
          <p:nvPr>
            <p:ph type="body" sz="quarter" idx="13"/>
          </p:nvPr>
        </p:nvSpPr>
        <p:spPr/>
        <p:txBody>
          <a:bodyPr/>
          <a:lstStyle/>
          <a:p>
            <a:r>
              <a:rPr lang="ja-JP" altLang="en-US" sz="3400" dirty="0"/>
              <a:t>税金にはどんなものがあるでしょうか？</a:t>
            </a:r>
          </a:p>
        </p:txBody>
      </p:sp>
      <p:grpSp>
        <p:nvGrpSpPr>
          <p:cNvPr id="3" name="グループ化 2">
            <a:extLst>
              <a:ext uri="{FF2B5EF4-FFF2-40B4-BE49-F238E27FC236}">
                <a16:creationId xmlns:a16="http://schemas.microsoft.com/office/drawing/2014/main" id="{8F19BCED-30D5-46C8-BB7F-6648572ABD40}"/>
              </a:ext>
            </a:extLst>
          </p:cNvPr>
          <p:cNvGrpSpPr/>
          <p:nvPr/>
        </p:nvGrpSpPr>
        <p:grpSpPr>
          <a:xfrm>
            <a:off x="0" y="1196872"/>
            <a:ext cx="8964488" cy="1080000"/>
            <a:chOff x="0" y="1539624"/>
            <a:chExt cx="8964488" cy="1080000"/>
          </a:xfrm>
        </p:grpSpPr>
        <p:sp>
          <p:nvSpPr>
            <p:cNvPr id="13" name="正方形/長方形 12">
              <a:extLst>
                <a:ext uri="{FF2B5EF4-FFF2-40B4-BE49-F238E27FC236}">
                  <a16:creationId xmlns:a16="http://schemas.microsoft.com/office/drawing/2014/main" id="{4EEF7EA0-1994-4410-9A0B-AA184B826F39}"/>
                </a:ext>
              </a:extLst>
            </p:cNvPr>
            <p:cNvSpPr/>
            <p:nvPr/>
          </p:nvSpPr>
          <p:spPr>
            <a:xfrm flipV="1">
              <a:off x="5652120" y="1772888"/>
              <a:ext cx="1440160" cy="54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EECD277-B77E-4718-A200-F8D629EB0AE3}"/>
                </a:ext>
              </a:extLst>
            </p:cNvPr>
            <p:cNvSpPr txBox="1"/>
            <p:nvPr/>
          </p:nvSpPr>
          <p:spPr>
            <a:xfrm>
              <a:off x="324488" y="1539624"/>
              <a:ext cx="8640000" cy="1080000"/>
            </a:xfrm>
            <a:prstGeom prst="rect">
              <a:avLst/>
            </a:prstGeom>
            <a:noFill/>
            <a:ln w="3175">
              <a:noFill/>
            </a:ln>
          </p:spPr>
          <p:txBody>
            <a:bodyPr wrap="square" tIns="0" bIns="0" rtlCol="0" anchor="ctr">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中学生</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のみんなも支払う税金の代表は </a:t>
              </a:r>
              <a:r>
                <a:rPr kumimoji="1" lang="ja-JP" altLang="en-US" sz="3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消費税</a:t>
              </a:r>
              <a:r>
                <a:rPr kumimoji="1" lang="ja-JP" altLang="en-US" sz="2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ですね。</a:t>
              </a:r>
            </a:p>
          </p:txBody>
        </p:sp>
        <p:sp>
          <p:nvSpPr>
            <p:cNvPr id="2" name="正方形/長方形 1">
              <a:extLst>
                <a:ext uri="{FF2B5EF4-FFF2-40B4-BE49-F238E27FC236}">
                  <a16:creationId xmlns:a16="http://schemas.microsoft.com/office/drawing/2014/main" id="{0A9EE48D-0B96-432A-8BAF-2D7D0A3A331E}"/>
                </a:ext>
              </a:extLst>
            </p:cNvPr>
            <p:cNvSpPr/>
            <p:nvPr/>
          </p:nvSpPr>
          <p:spPr>
            <a:xfrm>
              <a:off x="0" y="2312888"/>
              <a:ext cx="8208000" cy="10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a:extLst>
              <a:ext uri="{FF2B5EF4-FFF2-40B4-BE49-F238E27FC236}">
                <a16:creationId xmlns:a16="http://schemas.microsoft.com/office/drawing/2014/main" id="{923E4433-FACB-4D4C-BA1F-7E1902A6FA9B}"/>
              </a:ext>
            </a:extLst>
          </p:cNvPr>
          <p:cNvSpPr txBox="1"/>
          <p:nvPr/>
        </p:nvSpPr>
        <p:spPr>
          <a:xfrm>
            <a:off x="0" y="5877352"/>
            <a:ext cx="9144000" cy="720000"/>
          </a:xfrm>
          <a:prstGeom prst="rect">
            <a:avLst/>
          </a:prstGeom>
          <a:solidFill>
            <a:schemeClr val="accent5">
              <a:lumMod val="40000"/>
              <a:lumOff val="60000"/>
            </a:schemeClr>
          </a:solidFill>
          <a:ln w="3175">
            <a:noFill/>
          </a:ln>
        </p:spPr>
        <p:txBody>
          <a:bodyPr wrap="square" tIns="0" bIns="0" rtlCol="0" anchor="ctr">
            <a:noAutofit/>
          </a:bodyPr>
          <a:lstStyle/>
          <a:p>
            <a:pPr lvl="0" algn="ctr" defTabSz="457200" eaLnBrk="1" fontAlgn="ctr" hangingPunct="1">
              <a:spcBef>
                <a:spcPts val="0"/>
              </a:spcBef>
              <a:spcAft>
                <a:spcPts val="0"/>
              </a:spcAft>
              <a:defRPr/>
            </a:pPr>
            <a:r>
              <a:rPr lang="ja-JP" altLang="en-US" dirty="0">
                <a:solidFill>
                  <a:prstClr val="black"/>
                </a:solidFill>
                <a:latin typeface="游ゴシック" panose="020B0400000000000000" pitchFamily="50" charset="-128"/>
                <a:ea typeface="游ゴシック" panose="020B0400000000000000" pitchFamily="50" charset="-128"/>
              </a:rPr>
              <a:t>知っている人は手をあげて発表してね！</a:t>
            </a:r>
          </a:p>
        </p:txBody>
      </p:sp>
      <p:sp>
        <p:nvSpPr>
          <p:cNvPr id="16" name="テキスト ボックス 15">
            <a:extLst>
              <a:ext uri="{FF2B5EF4-FFF2-40B4-BE49-F238E27FC236}">
                <a16:creationId xmlns:a16="http://schemas.microsoft.com/office/drawing/2014/main" id="{0416F8A5-12FB-4B33-8A68-2F1C63FE6F67}"/>
              </a:ext>
            </a:extLst>
          </p:cNvPr>
          <p:cNvSpPr txBox="1"/>
          <p:nvPr/>
        </p:nvSpPr>
        <p:spPr>
          <a:xfrm>
            <a:off x="0" y="5157352"/>
            <a:ext cx="9144000" cy="720000"/>
          </a:xfrm>
          <a:prstGeom prst="rect">
            <a:avLst/>
          </a:prstGeom>
          <a:solidFill>
            <a:schemeClr val="accent5">
              <a:lumMod val="20000"/>
              <a:lumOff val="80000"/>
            </a:schemeClr>
          </a:solidFill>
          <a:ln w="3175">
            <a:noFill/>
          </a:ln>
        </p:spPr>
        <p:txBody>
          <a:bodyPr wrap="square" tIns="0" bIns="0" rtlCol="0" anchor="ctr">
            <a:noAutofit/>
          </a:bodyPr>
          <a:lstStyle/>
          <a:p>
            <a:pPr lvl="0" algn="ctr" defTabSz="457200" eaLnBrk="1" fontAlgn="ctr" hangingPunct="1">
              <a:spcBef>
                <a:spcPts val="0"/>
              </a:spcBef>
              <a:spcAft>
                <a:spcPts val="0"/>
              </a:spcAft>
              <a:defRPr/>
            </a:pPr>
            <a:r>
              <a:rPr lang="ja-JP" altLang="en-US" dirty="0">
                <a:solidFill>
                  <a:prstClr val="black"/>
                </a:solidFill>
                <a:latin typeface="游ゴシック" panose="020B0400000000000000" pitchFamily="50" charset="-128"/>
                <a:ea typeface="游ゴシック" panose="020B0400000000000000" pitchFamily="50" charset="-128"/>
              </a:rPr>
              <a:t>他にはどんな税金があるのかな？</a:t>
            </a:r>
          </a:p>
        </p:txBody>
      </p:sp>
      <p:sp>
        <p:nvSpPr>
          <p:cNvPr id="25" name="テキスト ボックス 24">
            <a:extLst>
              <a:ext uri="{FF2B5EF4-FFF2-40B4-BE49-F238E27FC236}">
                <a16:creationId xmlns:a16="http://schemas.microsoft.com/office/drawing/2014/main" id="{8ED1694C-B913-4D1A-8242-1B3003AAA1CC}"/>
              </a:ext>
            </a:extLst>
          </p:cNvPr>
          <p:cNvSpPr txBox="1"/>
          <p:nvPr/>
        </p:nvSpPr>
        <p:spPr>
          <a:xfrm>
            <a:off x="5652120" y="4029054"/>
            <a:ext cx="504056" cy="839946"/>
          </a:xfrm>
          <a:prstGeom prst="rect">
            <a:avLst/>
          </a:prstGeom>
          <a:solidFill>
            <a:schemeClr val="accent4">
              <a:lumMod val="20000"/>
              <a:lumOff val="80000"/>
              <a:alpha val="70000"/>
            </a:schemeClr>
          </a:solidFill>
          <a:ln w="3175">
            <a:noFill/>
          </a:ln>
        </p:spPr>
        <p:txBody>
          <a:bodyPr wrap="square" tIns="0" rIns="360000" bIns="180000" rtlCol="0" anchor="b">
            <a:noAutofit/>
          </a:bodyPr>
          <a:lstStyle/>
          <a:p>
            <a:pPr marL="0" marR="0" lvl="0" indent="0" algn="r" defTabSz="457200" rtl="0" eaLnBrk="1" fontAlgn="auto" latinLnBrk="0" hangingPunct="1">
              <a:lnSpc>
                <a:spcPts val="3800"/>
              </a:lnSpc>
              <a:spcBef>
                <a:spcPts val="0"/>
              </a:spcBef>
              <a:spcAft>
                <a:spcPts val="0"/>
              </a:spcAft>
              <a:buClrTx/>
              <a:buSzTx/>
              <a:buFontTx/>
              <a:buNone/>
              <a:tabLst/>
              <a:defRPr/>
            </a:pPr>
            <a:endParaRPr kumimoji="1" lang="ja-JP" altLang="en-US" sz="2400" b="0" i="0" u="none" strike="noStrike" kern="1200" cap="none" spc="-1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F6368613-1C90-491C-A9EB-856ECB050F40}"/>
              </a:ext>
            </a:extLst>
          </p:cNvPr>
          <p:cNvSpPr txBox="1"/>
          <p:nvPr/>
        </p:nvSpPr>
        <p:spPr>
          <a:xfrm>
            <a:off x="5483730" y="2349000"/>
            <a:ext cx="3660269" cy="2520000"/>
          </a:xfrm>
          <a:prstGeom prst="rect">
            <a:avLst/>
          </a:prstGeom>
          <a:noFill/>
          <a:ln w="3175">
            <a:noFill/>
          </a:ln>
        </p:spPr>
        <p:txBody>
          <a:bodyPr wrap="square" tIns="0" rIns="360000" bIns="180000" rtlCol="0" anchor="b">
            <a:noAutofit/>
          </a:bodyPr>
          <a:lstStyle/>
          <a:p>
            <a:pPr marL="0" marR="0" lvl="0" indent="0" algn="r" defTabSz="457200" rtl="0" eaLnBrk="1" fontAlgn="auto" latinLnBrk="0" hangingPunct="1">
              <a:lnSpc>
                <a:spcPts val="3800"/>
              </a:lnSpc>
              <a:spcBef>
                <a:spcPts val="0"/>
              </a:spcBef>
              <a:spcAft>
                <a:spcPts val="0"/>
              </a:spcAft>
              <a:buClrTx/>
              <a:buSzTx/>
              <a:buFontTx/>
              <a:buNone/>
              <a:tabLst/>
              <a:defRPr/>
            </a:pPr>
            <a:r>
              <a:rPr kumimoji="1" lang="ja-JP" altLang="en-US" sz="2400" b="0" i="0" u="none" strike="noStrike" kern="1200" cap="none" spc="-1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支払った消費税は</a:t>
            </a:r>
            <a:r>
              <a:rPr kumimoji="1" lang="en-US" altLang="ja-JP" sz="2400" b="0" i="0" u="none" strike="noStrike" kern="1200" cap="none" spc="-1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r>
            <a:br>
              <a:rPr kumimoji="1" lang="en-US" altLang="ja-JP" sz="2400" b="0" i="0" u="none" strike="noStrike" kern="1200" cap="none" spc="-1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ja-JP" altLang="en-US" sz="2400" b="0" i="0" u="none" strike="noStrike" kern="1200" cap="none" spc="-1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お店の人が</a:t>
            </a:r>
            <a:r>
              <a:rPr kumimoji="1" lang="en-US" altLang="ja-JP" sz="2400" b="0" i="0" u="none" strike="noStrike" kern="1200" cap="none" spc="-1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r>
            <a:br>
              <a:rPr kumimoji="1" lang="en-US" altLang="ja-JP" sz="2400" b="0" i="0" u="none" strike="noStrike" kern="1200" cap="none" spc="-1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ja-JP" altLang="en-US" sz="2400" b="0" i="0" u="none" strike="noStrike" kern="1200" cap="none" spc="-100" normalizeH="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私たちに代わって</a:t>
            </a:r>
            <a:r>
              <a:rPr kumimoji="1" lang="en-US" altLang="ja-JP" sz="2400" b="0" i="0" u="none" strike="noStrike" kern="1200" cap="none" spc="-1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a:r>
            <a:br>
              <a:rPr kumimoji="1" lang="en-US" altLang="ja-JP" sz="2400" b="0" i="0" u="none" strike="noStrike" kern="1200" cap="none" spc="-1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ja-JP" altLang="en-US" sz="3600" b="0" i="0" u="none" strike="noStrike" kern="1200" cap="none" spc="-1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国</a:t>
            </a:r>
            <a:r>
              <a:rPr kumimoji="1" lang="ja-JP" altLang="en-US" sz="2400" b="0" i="0" u="none" strike="noStrike" kern="1200" cap="none" spc="-1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に納めてくれます。</a:t>
            </a:r>
          </a:p>
        </p:txBody>
      </p:sp>
      <p:pic>
        <p:nvPicPr>
          <p:cNvPr id="14" name="図 13">
            <a:extLst>
              <a:ext uri="{FF2B5EF4-FFF2-40B4-BE49-F238E27FC236}">
                <a16:creationId xmlns:a16="http://schemas.microsoft.com/office/drawing/2014/main" id="{C879E092-0F1E-4617-8881-38F0135645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2218" y="3093655"/>
            <a:ext cx="1434546" cy="1551964"/>
          </a:xfrm>
          <a:prstGeom prst="rect">
            <a:avLst/>
          </a:prstGeom>
        </p:spPr>
      </p:pic>
      <p:pic>
        <p:nvPicPr>
          <p:cNvPr id="31" name="図 30">
            <a:extLst>
              <a:ext uri="{FF2B5EF4-FFF2-40B4-BE49-F238E27FC236}">
                <a16:creationId xmlns:a16="http://schemas.microsoft.com/office/drawing/2014/main" id="{E833AE96-0C7C-4C04-AE75-335D2C2362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2636912"/>
            <a:ext cx="913543" cy="913543"/>
          </a:xfrm>
          <a:prstGeom prst="rect">
            <a:avLst/>
          </a:prstGeom>
        </p:spPr>
      </p:pic>
      <p:sp>
        <p:nvSpPr>
          <p:cNvPr id="23" name="テキスト ボックス 22">
            <a:extLst>
              <a:ext uri="{FF2B5EF4-FFF2-40B4-BE49-F238E27FC236}">
                <a16:creationId xmlns:a16="http://schemas.microsoft.com/office/drawing/2014/main" id="{2BB71F89-8D6C-43CA-847E-637069D88C83}"/>
              </a:ext>
            </a:extLst>
          </p:cNvPr>
          <p:cNvSpPr txBox="1"/>
          <p:nvPr/>
        </p:nvSpPr>
        <p:spPr>
          <a:xfrm>
            <a:off x="4572000" y="3575312"/>
            <a:ext cx="1080120" cy="1293687"/>
          </a:xfrm>
          <a:prstGeom prst="rect">
            <a:avLst/>
          </a:prstGeom>
          <a:solidFill>
            <a:schemeClr val="accent4">
              <a:lumMod val="20000"/>
              <a:lumOff val="80000"/>
              <a:alpha val="70000"/>
            </a:schemeClr>
          </a:solidFill>
          <a:ln w="3175">
            <a:noFill/>
          </a:ln>
        </p:spPr>
        <p:txBody>
          <a:bodyPr wrap="square" tIns="0" rIns="360000" bIns="180000" rtlCol="0" anchor="b">
            <a:noAutofit/>
          </a:bodyPr>
          <a:lstStyle/>
          <a:p>
            <a:pPr marL="0" marR="0" lvl="0" indent="0" algn="r" defTabSz="457200" rtl="0" eaLnBrk="1" fontAlgn="auto" latinLnBrk="0" hangingPunct="1">
              <a:lnSpc>
                <a:spcPts val="3800"/>
              </a:lnSpc>
              <a:spcBef>
                <a:spcPts val="0"/>
              </a:spcBef>
              <a:spcAft>
                <a:spcPts val="0"/>
              </a:spcAft>
              <a:buClrTx/>
              <a:buSzTx/>
              <a:buFontTx/>
              <a:buNone/>
              <a:tabLst/>
              <a:defRPr/>
            </a:pPr>
            <a:endParaRPr kumimoji="1" lang="ja-JP" altLang="en-US" sz="2400" b="0" i="0" u="none" strike="noStrike" kern="1200" cap="none" spc="-10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12" name="図 11">
            <a:extLst>
              <a:ext uri="{FF2B5EF4-FFF2-40B4-BE49-F238E27FC236}">
                <a16:creationId xmlns:a16="http://schemas.microsoft.com/office/drawing/2014/main" id="{71D38273-0EA0-480A-B399-29823C22A8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8" y="3667585"/>
            <a:ext cx="906971" cy="913543"/>
          </a:xfrm>
          <a:prstGeom prst="rect">
            <a:avLst/>
          </a:prstGeom>
        </p:spPr>
      </p:pic>
    </p:spTree>
    <p:extLst>
      <p:ext uri="{BB962C8B-B14F-4D97-AF65-F5344CB8AC3E}">
        <p14:creationId xmlns:p14="http://schemas.microsoft.com/office/powerpoint/2010/main" val="46427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22" presetClass="entr" presetSubtype="8"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par>
                                <p:cTn id="24" presetID="22" presetClass="entr" presetSubtype="2"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37"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out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37"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outVertic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 grpId="0" uiExpand="1" build="p"/>
      <p:bldP spid="15" grpId="0" animBg="1"/>
      <p:bldP spid="16" grpId="0" animBg="1"/>
      <p:bldP spid="25" grpId="0" animBg="1"/>
      <p:bldP spid="9" grpId="0"/>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E348E37E-08B8-4BA3-B8BC-DEFEB3F514E2}"/>
              </a:ext>
            </a:extLst>
          </p:cNvPr>
          <p:cNvGrpSpPr/>
          <p:nvPr/>
        </p:nvGrpSpPr>
        <p:grpSpPr>
          <a:xfrm>
            <a:off x="0" y="1079999"/>
            <a:ext cx="9144000" cy="5778001"/>
            <a:chOff x="0" y="1079999"/>
            <a:chExt cx="9144000" cy="5778001"/>
          </a:xfrm>
        </p:grpSpPr>
        <p:grpSp>
          <p:nvGrpSpPr>
            <p:cNvPr id="6" name="グループ化 5">
              <a:extLst>
                <a:ext uri="{FF2B5EF4-FFF2-40B4-BE49-F238E27FC236}">
                  <a16:creationId xmlns:a16="http://schemas.microsoft.com/office/drawing/2014/main" id="{ACE975E4-7E43-4736-B50D-021659D84F64}"/>
                </a:ext>
              </a:extLst>
            </p:cNvPr>
            <p:cNvGrpSpPr/>
            <p:nvPr/>
          </p:nvGrpSpPr>
          <p:grpSpPr>
            <a:xfrm>
              <a:off x="0" y="1079999"/>
              <a:ext cx="9144000" cy="2808000"/>
              <a:chOff x="0" y="1079999"/>
              <a:chExt cx="9144000" cy="2808000"/>
            </a:xfrm>
          </p:grpSpPr>
          <p:sp>
            <p:nvSpPr>
              <p:cNvPr id="50" name="正方形/長方形 49">
                <a:extLst>
                  <a:ext uri="{FF2B5EF4-FFF2-40B4-BE49-F238E27FC236}">
                    <a16:creationId xmlns:a16="http://schemas.microsoft.com/office/drawing/2014/main" id="{B04D27A3-1798-4C54-A3D7-1E590CBACF2E}"/>
                  </a:ext>
                </a:extLst>
              </p:cNvPr>
              <p:cNvSpPr/>
              <p:nvPr/>
            </p:nvSpPr>
            <p:spPr>
              <a:xfrm>
                <a:off x="0" y="1079999"/>
                <a:ext cx="9144000" cy="2808000"/>
              </a:xfrm>
              <a:prstGeom prst="rect">
                <a:avLst/>
              </a:prstGeom>
              <a:solidFill>
                <a:srgbClr val="F5F9FD"/>
              </a:solidFill>
              <a:ln w="31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60E37857-23D3-45CD-930C-E80EC3137C87}"/>
                  </a:ext>
                </a:extLst>
              </p:cNvPr>
              <p:cNvSpPr txBox="1"/>
              <p:nvPr/>
            </p:nvSpPr>
            <p:spPr>
              <a:xfrm>
                <a:off x="503608" y="1953289"/>
                <a:ext cx="540000" cy="1332000"/>
              </a:xfrm>
              <a:prstGeom prst="rect">
                <a:avLst/>
              </a:prstGeom>
              <a:solidFill>
                <a:schemeClr val="accent5">
                  <a:lumMod val="40000"/>
                  <a:lumOff val="60000"/>
                </a:schemeClr>
              </a:solidFill>
              <a:ln w="3175">
                <a:solidFill>
                  <a:schemeClr val="accent5"/>
                </a:solidFill>
              </a:ln>
            </p:spPr>
            <p:txBody>
              <a:bodyPr vert="eaVert" wrap="square" lIns="0" tIns="0" rIns="3600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chemeClr val="accent5">
                        <a:lumMod val="50000"/>
                      </a:schemeClr>
                    </a:solidFill>
                    <a:effectLst/>
                    <a:uLnTx/>
                    <a:uFillTx/>
                    <a:latin typeface="游ゴシック Medium" panose="020B0500000000000000" pitchFamily="50" charset="-128"/>
                    <a:ea typeface="游ゴシック Medium" panose="020B0500000000000000" pitchFamily="50" charset="-128"/>
                  </a:rPr>
                  <a:t>直接税</a:t>
                </a:r>
              </a:p>
            </p:txBody>
          </p:sp>
        </p:grpSp>
        <p:grpSp>
          <p:nvGrpSpPr>
            <p:cNvPr id="12" name="グループ化 11">
              <a:extLst>
                <a:ext uri="{FF2B5EF4-FFF2-40B4-BE49-F238E27FC236}">
                  <a16:creationId xmlns:a16="http://schemas.microsoft.com/office/drawing/2014/main" id="{0845FC0C-F5D0-46B9-A3ED-5E24583CEF68}"/>
                </a:ext>
              </a:extLst>
            </p:cNvPr>
            <p:cNvGrpSpPr/>
            <p:nvPr/>
          </p:nvGrpSpPr>
          <p:grpSpPr>
            <a:xfrm>
              <a:off x="0" y="4122000"/>
              <a:ext cx="9144000" cy="2736000"/>
              <a:chOff x="0" y="4122000"/>
              <a:chExt cx="9144000" cy="2736000"/>
            </a:xfrm>
          </p:grpSpPr>
          <p:sp>
            <p:nvSpPr>
              <p:cNvPr id="55" name="正方形/長方形 54">
                <a:extLst>
                  <a:ext uri="{FF2B5EF4-FFF2-40B4-BE49-F238E27FC236}">
                    <a16:creationId xmlns:a16="http://schemas.microsoft.com/office/drawing/2014/main" id="{D635DAF3-4230-4D7E-A3ED-5386A9570C11}"/>
                  </a:ext>
                </a:extLst>
              </p:cNvPr>
              <p:cNvSpPr/>
              <p:nvPr/>
            </p:nvSpPr>
            <p:spPr>
              <a:xfrm>
                <a:off x="0" y="4122000"/>
                <a:ext cx="9144000" cy="2736000"/>
              </a:xfrm>
              <a:prstGeom prst="rect">
                <a:avLst/>
              </a:prstGeom>
              <a:solidFill>
                <a:srgbClr val="F6FAF4"/>
              </a:solidFill>
              <a:ln w="31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AA386B8A-B263-4371-A45A-A0E8649DF385}"/>
                  </a:ext>
                </a:extLst>
              </p:cNvPr>
              <p:cNvSpPr txBox="1"/>
              <p:nvPr/>
            </p:nvSpPr>
            <p:spPr>
              <a:xfrm>
                <a:off x="503608" y="4689289"/>
                <a:ext cx="540000" cy="1332000"/>
              </a:xfrm>
              <a:prstGeom prst="rect">
                <a:avLst/>
              </a:prstGeom>
              <a:solidFill>
                <a:schemeClr val="accent6">
                  <a:lumMod val="40000"/>
                  <a:lumOff val="60000"/>
                </a:schemeClr>
              </a:solidFill>
              <a:ln w="3175">
                <a:solidFill>
                  <a:schemeClr val="accent6"/>
                </a:solidFill>
              </a:ln>
            </p:spPr>
            <p:txBody>
              <a:bodyPr vert="eaVert" wrap="square" lIns="0" tIns="0" rIns="3600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chemeClr val="accent6">
                        <a:lumMod val="50000"/>
                      </a:schemeClr>
                    </a:solidFill>
                    <a:effectLst/>
                    <a:uLnTx/>
                    <a:uFillTx/>
                    <a:latin typeface="游ゴシック Medium" panose="020B0500000000000000" pitchFamily="50" charset="-128"/>
                    <a:ea typeface="游ゴシック Medium" panose="020B0500000000000000" pitchFamily="50" charset="-128"/>
                  </a:rPr>
                  <a:t>間接税</a:t>
                </a:r>
              </a:p>
            </p:txBody>
          </p:sp>
        </p:grpSp>
      </p:grpSp>
      <p:sp>
        <p:nvSpPr>
          <p:cNvPr id="4" name="テキスト プレースホルダー 3">
            <a:extLst>
              <a:ext uri="{FF2B5EF4-FFF2-40B4-BE49-F238E27FC236}">
                <a16:creationId xmlns:a16="http://schemas.microsoft.com/office/drawing/2014/main" id="{CB15BA53-081F-44C4-8E1E-F953D46169A5}"/>
              </a:ext>
            </a:extLst>
          </p:cNvPr>
          <p:cNvSpPr>
            <a:spLocks noGrp="1"/>
          </p:cNvSpPr>
          <p:nvPr>
            <p:ph type="body" sz="quarter" idx="13"/>
          </p:nvPr>
        </p:nvSpPr>
        <p:spPr/>
        <p:txBody>
          <a:bodyPr/>
          <a:lstStyle/>
          <a:p>
            <a:r>
              <a:rPr lang="ja-JP" altLang="en-US" dirty="0"/>
              <a:t>税金の種類</a:t>
            </a:r>
          </a:p>
        </p:txBody>
      </p:sp>
      <p:grpSp>
        <p:nvGrpSpPr>
          <p:cNvPr id="2" name="グループ化 1">
            <a:extLst>
              <a:ext uri="{FF2B5EF4-FFF2-40B4-BE49-F238E27FC236}">
                <a16:creationId xmlns:a16="http://schemas.microsoft.com/office/drawing/2014/main" id="{E3087636-5862-4F23-8502-84F674C81BA3}"/>
              </a:ext>
            </a:extLst>
          </p:cNvPr>
          <p:cNvGrpSpPr/>
          <p:nvPr/>
        </p:nvGrpSpPr>
        <p:grpSpPr>
          <a:xfrm>
            <a:off x="1575118" y="1177931"/>
            <a:ext cx="6717442" cy="5563437"/>
            <a:chOff x="1575118" y="1177931"/>
            <a:chExt cx="6717442" cy="5563437"/>
          </a:xfrm>
        </p:grpSpPr>
        <p:grpSp>
          <p:nvGrpSpPr>
            <p:cNvPr id="38" name="グループ化 37">
              <a:extLst>
                <a:ext uri="{FF2B5EF4-FFF2-40B4-BE49-F238E27FC236}">
                  <a16:creationId xmlns:a16="http://schemas.microsoft.com/office/drawing/2014/main" id="{96FFB5C3-4DD0-4031-A8BF-F397CFC65790}"/>
                </a:ext>
              </a:extLst>
            </p:cNvPr>
            <p:cNvGrpSpPr/>
            <p:nvPr/>
          </p:nvGrpSpPr>
          <p:grpSpPr>
            <a:xfrm>
              <a:off x="1575118" y="2726917"/>
              <a:ext cx="1584000" cy="1080000"/>
              <a:chOff x="1367632" y="2278382"/>
              <a:chExt cx="1584000" cy="1080000"/>
            </a:xfrm>
          </p:grpSpPr>
          <p:sp>
            <p:nvSpPr>
              <p:cNvPr id="10" name="四角形: 角を丸くする 9">
                <a:extLst>
                  <a:ext uri="{FF2B5EF4-FFF2-40B4-BE49-F238E27FC236}">
                    <a16:creationId xmlns:a16="http://schemas.microsoft.com/office/drawing/2014/main" id="{719D0249-92E5-40C6-B2D2-D531FE78EFE3}"/>
                  </a:ext>
                </a:extLst>
              </p:cNvPr>
              <p:cNvSpPr/>
              <p:nvPr/>
            </p:nvSpPr>
            <p:spPr>
              <a:xfrm>
                <a:off x="1367632" y="2278382"/>
                <a:ext cx="1584000" cy="1080000"/>
              </a:xfrm>
              <a:prstGeom prst="roundRect">
                <a:avLst>
                  <a:gd name="adj" fmla="val 50000"/>
                </a:avLst>
              </a:prstGeom>
              <a:solidFill>
                <a:schemeClr val="accent5">
                  <a:lumMod val="20000"/>
                  <a:lumOff val="80000"/>
                </a:schemeClr>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5AF040BD-C644-478C-9396-6F3B09384281}"/>
                  </a:ext>
                </a:extLst>
              </p:cNvPr>
              <p:cNvSpPr txBox="1">
                <a:spLocks/>
              </p:cNvSpPr>
              <p:nvPr/>
            </p:nvSpPr>
            <p:spPr>
              <a:xfrm>
                <a:off x="1367632" y="2548382"/>
                <a:ext cx="1584000" cy="540000"/>
              </a:xfrm>
              <a:prstGeom prst="rect">
                <a:avLst/>
              </a:prstGeom>
              <a:noFill/>
              <a:ln w="3175">
                <a:noFill/>
              </a:ln>
            </p:spPr>
            <p:txBody>
              <a:bodyPr vert="horz" wrap="square" lIns="0" tIns="3600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100" normalizeH="0" baseline="0" noProof="0" dirty="0">
                    <a:ln>
                      <a:noFill/>
                    </a:ln>
                    <a:solidFill>
                      <a:srgbClr val="5B9BD5">
                        <a:lumMod val="50000"/>
                      </a:srgbClr>
                    </a:solidFill>
                    <a:effectLst/>
                    <a:uLnTx/>
                    <a:uFillTx/>
                    <a:latin typeface="游ゴシック Medium" panose="020B0500000000000000" pitchFamily="50" charset="-128"/>
                    <a:ea typeface="游ゴシック Medium" panose="020B0500000000000000" pitchFamily="50" charset="-128"/>
                    <a:cs typeface="+mn-cs"/>
                  </a:rPr>
                  <a:t>固定資産税</a:t>
                </a:r>
              </a:p>
            </p:txBody>
          </p:sp>
        </p:grpSp>
        <p:grpSp>
          <p:nvGrpSpPr>
            <p:cNvPr id="39" name="グループ化 38">
              <a:extLst>
                <a:ext uri="{FF2B5EF4-FFF2-40B4-BE49-F238E27FC236}">
                  <a16:creationId xmlns:a16="http://schemas.microsoft.com/office/drawing/2014/main" id="{A059C140-F105-40B2-81DC-073F5CE5797C}"/>
                </a:ext>
              </a:extLst>
            </p:cNvPr>
            <p:cNvGrpSpPr/>
            <p:nvPr/>
          </p:nvGrpSpPr>
          <p:grpSpPr>
            <a:xfrm>
              <a:off x="3262451" y="1700808"/>
              <a:ext cx="1584000" cy="1080000"/>
              <a:chOff x="3491466" y="2278382"/>
              <a:chExt cx="1584000" cy="1080000"/>
            </a:xfrm>
          </p:grpSpPr>
          <p:sp>
            <p:nvSpPr>
              <p:cNvPr id="14" name="四角形: 角を丸くする 13">
                <a:extLst>
                  <a:ext uri="{FF2B5EF4-FFF2-40B4-BE49-F238E27FC236}">
                    <a16:creationId xmlns:a16="http://schemas.microsoft.com/office/drawing/2014/main" id="{7FCE61C8-B7EB-4B97-82A2-A67C32CC84BF}"/>
                  </a:ext>
                </a:extLst>
              </p:cNvPr>
              <p:cNvSpPr/>
              <p:nvPr/>
            </p:nvSpPr>
            <p:spPr>
              <a:xfrm>
                <a:off x="3491466" y="2278382"/>
                <a:ext cx="1584000" cy="1080000"/>
              </a:xfrm>
              <a:prstGeom prst="roundRect">
                <a:avLst>
                  <a:gd name="adj" fmla="val 50000"/>
                </a:avLst>
              </a:prstGeom>
              <a:solidFill>
                <a:schemeClr val="accent5">
                  <a:lumMod val="20000"/>
                  <a:lumOff val="80000"/>
                </a:schemeClr>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B910DB65-0F16-4F50-9E3A-09F290D7E3F3}"/>
                  </a:ext>
                </a:extLst>
              </p:cNvPr>
              <p:cNvSpPr txBox="1">
                <a:spLocks/>
              </p:cNvSpPr>
              <p:nvPr/>
            </p:nvSpPr>
            <p:spPr>
              <a:xfrm>
                <a:off x="3491466" y="2548382"/>
                <a:ext cx="1584000" cy="540000"/>
              </a:xfrm>
              <a:prstGeom prst="rect">
                <a:avLst/>
              </a:prstGeom>
              <a:noFill/>
              <a:ln w="3175">
                <a:noFill/>
              </a:ln>
            </p:spPr>
            <p:txBody>
              <a:bodyPr vert="horz" wrap="square" lIns="0" tIns="3600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100" normalizeH="0" baseline="0" noProof="0" dirty="0">
                    <a:ln>
                      <a:noFill/>
                    </a:ln>
                    <a:solidFill>
                      <a:srgbClr val="5B9BD5">
                        <a:lumMod val="50000"/>
                      </a:srgbClr>
                    </a:solidFill>
                    <a:effectLst/>
                    <a:uLnTx/>
                    <a:uFillTx/>
                    <a:latin typeface="游ゴシック Medium" panose="020B0500000000000000" pitchFamily="50" charset="-128"/>
                    <a:ea typeface="游ゴシック Medium" panose="020B0500000000000000" pitchFamily="50" charset="-128"/>
                    <a:cs typeface="+mn-cs"/>
                  </a:rPr>
                  <a:t>自動車税</a:t>
                </a:r>
              </a:p>
            </p:txBody>
          </p:sp>
        </p:grpSp>
        <p:grpSp>
          <p:nvGrpSpPr>
            <p:cNvPr id="40" name="グループ化 39">
              <a:extLst>
                <a:ext uri="{FF2B5EF4-FFF2-40B4-BE49-F238E27FC236}">
                  <a16:creationId xmlns:a16="http://schemas.microsoft.com/office/drawing/2014/main" id="{FFC5D01E-F93E-4F75-8464-FCB0C64A1B22}"/>
                </a:ext>
              </a:extLst>
            </p:cNvPr>
            <p:cNvGrpSpPr/>
            <p:nvPr/>
          </p:nvGrpSpPr>
          <p:grpSpPr>
            <a:xfrm>
              <a:off x="5033438" y="1700808"/>
              <a:ext cx="1584000" cy="1080000"/>
              <a:chOff x="5364088" y="2278382"/>
              <a:chExt cx="1584000" cy="1080000"/>
            </a:xfrm>
          </p:grpSpPr>
          <p:sp>
            <p:nvSpPr>
              <p:cNvPr id="18" name="四角形: 角を丸くする 17">
                <a:extLst>
                  <a:ext uri="{FF2B5EF4-FFF2-40B4-BE49-F238E27FC236}">
                    <a16:creationId xmlns:a16="http://schemas.microsoft.com/office/drawing/2014/main" id="{BDB3FC56-5BC9-424C-80C2-D0592862579D}"/>
                  </a:ext>
                </a:extLst>
              </p:cNvPr>
              <p:cNvSpPr/>
              <p:nvPr/>
            </p:nvSpPr>
            <p:spPr>
              <a:xfrm>
                <a:off x="5364088" y="2278382"/>
                <a:ext cx="1584000" cy="1080000"/>
              </a:xfrm>
              <a:prstGeom prst="roundRect">
                <a:avLst>
                  <a:gd name="adj" fmla="val 50000"/>
                </a:avLst>
              </a:prstGeom>
              <a:solidFill>
                <a:schemeClr val="accent5">
                  <a:lumMod val="20000"/>
                  <a:lumOff val="80000"/>
                </a:schemeClr>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9679CD03-383A-4F0D-B333-EE53B9FB1C86}"/>
                  </a:ext>
                </a:extLst>
              </p:cNvPr>
              <p:cNvSpPr txBox="1">
                <a:spLocks/>
              </p:cNvSpPr>
              <p:nvPr/>
            </p:nvSpPr>
            <p:spPr>
              <a:xfrm>
                <a:off x="5364088" y="2548382"/>
                <a:ext cx="1584000" cy="540000"/>
              </a:xfrm>
              <a:prstGeom prst="rect">
                <a:avLst/>
              </a:prstGeom>
              <a:noFill/>
              <a:ln w="3175">
                <a:noFill/>
              </a:ln>
            </p:spPr>
            <p:txBody>
              <a:bodyPr vert="horz" wrap="square" lIns="0" tIns="3600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100" normalizeH="0" baseline="0" noProof="0" dirty="0">
                    <a:ln>
                      <a:noFill/>
                    </a:ln>
                    <a:solidFill>
                      <a:srgbClr val="5B9BD5">
                        <a:lumMod val="50000"/>
                      </a:srgbClr>
                    </a:solidFill>
                    <a:effectLst/>
                    <a:uLnTx/>
                    <a:uFillTx/>
                    <a:latin typeface="游ゴシック Medium" panose="020B0500000000000000" pitchFamily="50" charset="-128"/>
                    <a:ea typeface="游ゴシック Medium" panose="020B0500000000000000" pitchFamily="50" charset="-128"/>
                    <a:cs typeface="+mn-cs"/>
                  </a:rPr>
                  <a:t>所 得 税</a:t>
                </a:r>
              </a:p>
            </p:txBody>
          </p:sp>
        </p:grpSp>
        <p:grpSp>
          <p:nvGrpSpPr>
            <p:cNvPr id="41" name="グループ化 40">
              <a:extLst>
                <a:ext uri="{FF2B5EF4-FFF2-40B4-BE49-F238E27FC236}">
                  <a16:creationId xmlns:a16="http://schemas.microsoft.com/office/drawing/2014/main" id="{67A43D0F-526F-4038-AB5F-7858F6118957}"/>
                </a:ext>
              </a:extLst>
            </p:cNvPr>
            <p:cNvGrpSpPr/>
            <p:nvPr/>
          </p:nvGrpSpPr>
          <p:grpSpPr>
            <a:xfrm>
              <a:off x="6708560" y="2709040"/>
              <a:ext cx="1584000" cy="1080000"/>
              <a:chOff x="7164288" y="2278382"/>
              <a:chExt cx="1584000" cy="1080000"/>
            </a:xfrm>
          </p:grpSpPr>
          <p:sp>
            <p:nvSpPr>
              <p:cNvPr id="22" name="四角形: 角を丸くする 21">
                <a:extLst>
                  <a:ext uri="{FF2B5EF4-FFF2-40B4-BE49-F238E27FC236}">
                    <a16:creationId xmlns:a16="http://schemas.microsoft.com/office/drawing/2014/main" id="{DD8B8ECD-05F2-4179-A206-21FB48F51C5A}"/>
                  </a:ext>
                </a:extLst>
              </p:cNvPr>
              <p:cNvSpPr/>
              <p:nvPr/>
            </p:nvSpPr>
            <p:spPr>
              <a:xfrm>
                <a:off x="7164288" y="2278382"/>
                <a:ext cx="1584000" cy="1080000"/>
              </a:xfrm>
              <a:prstGeom prst="roundRect">
                <a:avLst>
                  <a:gd name="adj" fmla="val 50000"/>
                </a:avLst>
              </a:prstGeom>
              <a:solidFill>
                <a:schemeClr val="accent5">
                  <a:lumMod val="20000"/>
                  <a:lumOff val="80000"/>
                </a:schemeClr>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EBAD6F99-B5EC-4DA5-B309-CDCB279ED444}"/>
                  </a:ext>
                </a:extLst>
              </p:cNvPr>
              <p:cNvSpPr txBox="1">
                <a:spLocks/>
              </p:cNvSpPr>
              <p:nvPr/>
            </p:nvSpPr>
            <p:spPr>
              <a:xfrm>
                <a:off x="7164288" y="2548382"/>
                <a:ext cx="1584000" cy="540000"/>
              </a:xfrm>
              <a:prstGeom prst="rect">
                <a:avLst/>
              </a:prstGeom>
              <a:noFill/>
              <a:ln w="3175">
                <a:noFill/>
              </a:ln>
            </p:spPr>
            <p:txBody>
              <a:bodyPr vert="horz" wrap="square" lIns="0" tIns="3600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100" normalizeH="0" baseline="0" noProof="0" dirty="0">
                    <a:ln>
                      <a:noFill/>
                    </a:ln>
                    <a:solidFill>
                      <a:srgbClr val="5B9BD5">
                        <a:lumMod val="50000"/>
                      </a:srgbClr>
                    </a:solidFill>
                    <a:effectLst/>
                    <a:uLnTx/>
                    <a:uFillTx/>
                    <a:latin typeface="游ゴシック Medium" panose="020B0500000000000000" pitchFamily="50" charset="-128"/>
                    <a:ea typeface="游ゴシック Medium" panose="020B0500000000000000" pitchFamily="50" charset="-128"/>
                    <a:cs typeface="+mn-cs"/>
                  </a:rPr>
                  <a:t>法 人 税</a:t>
                </a:r>
              </a:p>
            </p:txBody>
          </p:sp>
        </p:grpSp>
        <p:grpSp>
          <p:nvGrpSpPr>
            <p:cNvPr id="44" name="グループ化 43">
              <a:extLst>
                <a:ext uri="{FF2B5EF4-FFF2-40B4-BE49-F238E27FC236}">
                  <a16:creationId xmlns:a16="http://schemas.microsoft.com/office/drawing/2014/main" id="{D4ECC0D4-6E96-4CFE-B8F7-06755CD93F83}"/>
                </a:ext>
              </a:extLst>
            </p:cNvPr>
            <p:cNvGrpSpPr/>
            <p:nvPr/>
          </p:nvGrpSpPr>
          <p:grpSpPr>
            <a:xfrm>
              <a:off x="1896744" y="4581128"/>
              <a:ext cx="1595136" cy="1080000"/>
              <a:chOff x="1307159" y="4615489"/>
              <a:chExt cx="1595136" cy="1080000"/>
            </a:xfrm>
          </p:grpSpPr>
          <p:sp>
            <p:nvSpPr>
              <p:cNvPr id="26" name="四角形: 角を丸くする 25">
                <a:extLst>
                  <a:ext uri="{FF2B5EF4-FFF2-40B4-BE49-F238E27FC236}">
                    <a16:creationId xmlns:a16="http://schemas.microsoft.com/office/drawing/2014/main" id="{CA9C2848-2D1D-40D7-BEBC-B7AE62B5EB76}"/>
                  </a:ext>
                </a:extLst>
              </p:cNvPr>
              <p:cNvSpPr/>
              <p:nvPr/>
            </p:nvSpPr>
            <p:spPr>
              <a:xfrm>
                <a:off x="1318295" y="4615489"/>
                <a:ext cx="1584000" cy="1080000"/>
              </a:xfrm>
              <a:prstGeom prst="roundRect">
                <a:avLst>
                  <a:gd name="adj" fmla="val 50000"/>
                </a:avLst>
              </a:prstGeom>
              <a:solidFill>
                <a:schemeClr val="accent6">
                  <a:lumMod val="20000"/>
                  <a:lumOff val="80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7A677A21-0C05-449F-959A-3017A615F5EB}"/>
                  </a:ext>
                </a:extLst>
              </p:cNvPr>
              <p:cNvSpPr txBox="1">
                <a:spLocks/>
              </p:cNvSpPr>
              <p:nvPr/>
            </p:nvSpPr>
            <p:spPr>
              <a:xfrm>
                <a:off x="1307159" y="4885489"/>
                <a:ext cx="1584000" cy="540000"/>
              </a:xfrm>
              <a:prstGeom prst="rect">
                <a:avLst/>
              </a:prstGeom>
              <a:noFill/>
              <a:ln w="3175">
                <a:noFill/>
              </a:ln>
            </p:spPr>
            <p:txBody>
              <a:bodyPr vert="horz" wrap="square" lIns="0" tIns="36000" rIns="0" bIns="0" rtlCol="0" anchor="ctr">
                <a:noAutofit/>
              </a:bodyPr>
              <a:lstStyle/>
              <a:p>
                <a:pPr lvl="0" algn="ctr" defTabSz="457200" eaLnBrk="1" fontAlgn="auto" hangingPunct="1">
                  <a:spcBef>
                    <a:spcPts val="0"/>
                  </a:spcBef>
                  <a:spcAft>
                    <a:spcPts val="0"/>
                  </a:spcAft>
                  <a:defRPr/>
                </a:pPr>
                <a:r>
                  <a:rPr lang="ja-JP" altLang="en-US" sz="2400" spc="-150" dirty="0">
                    <a:solidFill>
                      <a:srgbClr val="70AD47">
                        <a:lumMod val="50000"/>
                      </a:srgbClr>
                    </a:solidFill>
                    <a:latin typeface="游ゴシック Medium" panose="020B0500000000000000" pitchFamily="50" charset="-128"/>
                    <a:ea typeface="游ゴシック Medium" panose="020B0500000000000000" pitchFamily="50" charset="-128"/>
                  </a:rPr>
                  <a:t>たばこ税</a:t>
                </a:r>
              </a:p>
            </p:txBody>
          </p:sp>
        </p:grpSp>
        <p:grpSp>
          <p:nvGrpSpPr>
            <p:cNvPr id="43" name="グループ化 42">
              <a:extLst>
                <a:ext uri="{FF2B5EF4-FFF2-40B4-BE49-F238E27FC236}">
                  <a16:creationId xmlns:a16="http://schemas.microsoft.com/office/drawing/2014/main" id="{404ED411-981E-45B6-8C37-FEA160969441}"/>
                </a:ext>
              </a:extLst>
            </p:cNvPr>
            <p:cNvGrpSpPr/>
            <p:nvPr/>
          </p:nvGrpSpPr>
          <p:grpSpPr>
            <a:xfrm>
              <a:off x="4147944" y="5341483"/>
              <a:ext cx="1584000" cy="1080000"/>
              <a:chOff x="4211960" y="4615489"/>
              <a:chExt cx="1584000" cy="1080000"/>
            </a:xfrm>
          </p:grpSpPr>
          <p:sp>
            <p:nvSpPr>
              <p:cNvPr id="30" name="四角形: 角を丸くする 29">
                <a:extLst>
                  <a:ext uri="{FF2B5EF4-FFF2-40B4-BE49-F238E27FC236}">
                    <a16:creationId xmlns:a16="http://schemas.microsoft.com/office/drawing/2014/main" id="{94FFEFB8-A179-4333-94C7-934AC8FD94BB}"/>
                  </a:ext>
                </a:extLst>
              </p:cNvPr>
              <p:cNvSpPr/>
              <p:nvPr/>
            </p:nvSpPr>
            <p:spPr>
              <a:xfrm>
                <a:off x="4211960" y="4615489"/>
                <a:ext cx="1584000" cy="1080000"/>
              </a:xfrm>
              <a:prstGeom prst="roundRect">
                <a:avLst>
                  <a:gd name="adj" fmla="val 50000"/>
                </a:avLst>
              </a:prstGeom>
              <a:solidFill>
                <a:schemeClr val="accent6">
                  <a:lumMod val="20000"/>
                  <a:lumOff val="80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9A189925-12C6-45CE-A6C1-E3C603C14483}"/>
                  </a:ext>
                </a:extLst>
              </p:cNvPr>
              <p:cNvSpPr txBox="1">
                <a:spLocks/>
              </p:cNvSpPr>
              <p:nvPr/>
            </p:nvSpPr>
            <p:spPr>
              <a:xfrm>
                <a:off x="4211960" y="4885489"/>
                <a:ext cx="1584000" cy="540000"/>
              </a:xfrm>
              <a:prstGeom prst="rect">
                <a:avLst/>
              </a:prstGeom>
              <a:noFill/>
              <a:ln w="3175">
                <a:noFill/>
              </a:ln>
            </p:spPr>
            <p:txBody>
              <a:bodyPr vert="horz" wrap="square" lIns="0" tIns="36000" rIns="0" bIns="0" rtlCol="0" anchor="ctr">
                <a:noAutofit/>
              </a:bodyPr>
              <a:lstStyle/>
              <a:p>
                <a:pPr lvl="0" algn="ctr" defTabSz="457200" eaLnBrk="1" fontAlgn="auto" hangingPunct="1">
                  <a:spcBef>
                    <a:spcPts val="0"/>
                  </a:spcBef>
                  <a:spcAft>
                    <a:spcPts val="0"/>
                  </a:spcAft>
                  <a:defRPr/>
                </a:pPr>
                <a:r>
                  <a:rPr lang="ja-JP" altLang="en-US" sz="2400" spc="-100" dirty="0">
                    <a:solidFill>
                      <a:srgbClr val="70AD47">
                        <a:lumMod val="50000"/>
                      </a:srgbClr>
                    </a:solidFill>
                    <a:latin typeface="游ゴシック Medium" panose="020B0500000000000000" pitchFamily="50" charset="-128"/>
                    <a:ea typeface="游ゴシック Medium" panose="020B0500000000000000" pitchFamily="50" charset="-128"/>
                  </a:rPr>
                  <a:t>酒　税</a:t>
                </a:r>
              </a:p>
            </p:txBody>
          </p:sp>
        </p:grpSp>
        <p:grpSp>
          <p:nvGrpSpPr>
            <p:cNvPr id="5" name="グループ化 4">
              <a:extLst>
                <a:ext uri="{FF2B5EF4-FFF2-40B4-BE49-F238E27FC236}">
                  <a16:creationId xmlns:a16="http://schemas.microsoft.com/office/drawing/2014/main" id="{5F43CF24-7DDA-4B79-83B5-3D53F261862E}"/>
                </a:ext>
              </a:extLst>
            </p:cNvPr>
            <p:cNvGrpSpPr/>
            <p:nvPr/>
          </p:nvGrpSpPr>
          <p:grpSpPr>
            <a:xfrm>
              <a:off x="6372200" y="4581128"/>
              <a:ext cx="1613943" cy="1080000"/>
              <a:chOff x="5406153" y="4815289"/>
              <a:chExt cx="1613943" cy="1080000"/>
            </a:xfrm>
          </p:grpSpPr>
          <p:sp>
            <p:nvSpPr>
              <p:cNvPr id="34" name="四角形: 角を丸くする 33">
                <a:extLst>
                  <a:ext uri="{FF2B5EF4-FFF2-40B4-BE49-F238E27FC236}">
                    <a16:creationId xmlns:a16="http://schemas.microsoft.com/office/drawing/2014/main" id="{D7959484-D7C6-4FD2-B896-03BD7F6162AE}"/>
                  </a:ext>
                </a:extLst>
              </p:cNvPr>
              <p:cNvSpPr/>
              <p:nvPr/>
            </p:nvSpPr>
            <p:spPr>
              <a:xfrm>
                <a:off x="5406153" y="4815289"/>
                <a:ext cx="1584000" cy="1080000"/>
              </a:xfrm>
              <a:prstGeom prst="roundRect">
                <a:avLst>
                  <a:gd name="adj" fmla="val 50000"/>
                </a:avLst>
              </a:prstGeom>
              <a:solidFill>
                <a:schemeClr val="accent6">
                  <a:lumMod val="20000"/>
                  <a:lumOff val="80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テキスト ボックス 34">
                <a:extLst>
                  <a:ext uri="{FF2B5EF4-FFF2-40B4-BE49-F238E27FC236}">
                    <a16:creationId xmlns:a16="http://schemas.microsoft.com/office/drawing/2014/main" id="{B10BC7AC-AE34-4743-9BF3-80B9A636C4D4}"/>
                  </a:ext>
                </a:extLst>
              </p:cNvPr>
              <p:cNvSpPr txBox="1">
                <a:spLocks/>
              </p:cNvSpPr>
              <p:nvPr/>
            </p:nvSpPr>
            <p:spPr>
              <a:xfrm>
                <a:off x="5436096" y="5085289"/>
                <a:ext cx="1584000" cy="540000"/>
              </a:xfrm>
              <a:prstGeom prst="rect">
                <a:avLst/>
              </a:prstGeom>
              <a:noFill/>
              <a:ln w="3175">
                <a:noFill/>
              </a:ln>
            </p:spPr>
            <p:txBody>
              <a:bodyPr vert="horz" wrap="square" lIns="0" tIns="3600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100" normalizeH="0" baseline="0" noProof="0" dirty="0">
                    <a:ln>
                      <a:noFill/>
                    </a:ln>
                    <a:solidFill>
                      <a:srgbClr val="70AD47">
                        <a:lumMod val="50000"/>
                      </a:srgbClr>
                    </a:solidFill>
                    <a:effectLst/>
                    <a:uLnTx/>
                    <a:uFillTx/>
                    <a:latin typeface="游ゴシック Medium" panose="020B0500000000000000" pitchFamily="50" charset="-128"/>
                    <a:ea typeface="游ゴシック Medium" panose="020B0500000000000000" pitchFamily="50" charset="-128"/>
                    <a:cs typeface="+mn-cs"/>
                  </a:rPr>
                  <a:t>消 費 税</a:t>
                </a:r>
              </a:p>
            </p:txBody>
          </p:sp>
        </p:grpSp>
        <p:pic>
          <p:nvPicPr>
            <p:cNvPr id="3" name="図 2">
              <a:extLst>
                <a:ext uri="{FF2B5EF4-FFF2-40B4-BE49-F238E27FC236}">
                  <a16:creationId xmlns:a16="http://schemas.microsoft.com/office/drawing/2014/main" id="{21B98044-F4EC-4DCA-9C61-D1DC430E230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76342" y="2069697"/>
              <a:ext cx="981551" cy="908685"/>
            </a:xfrm>
            <a:prstGeom prst="rect">
              <a:avLst/>
            </a:prstGeom>
          </p:spPr>
        </p:pic>
        <p:pic>
          <p:nvPicPr>
            <p:cNvPr id="36" name="図 35">
              <a:extLst>
                <a:ext uri="{FF2B5EF4-FFF2-40B4-BE49-F238E27FC236}">
                  <a16:creationId xmlns:a16="http://schemas.microsoft.com/office/drawing/2014/main" id="{C6C8ACDC-BFE3-4175-ACD8-13BE888AF8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7633" y="1303282"/>
              <a:ext cx="1234499" cy="763145"/>
            </a:xfrm>
            <a:prstGeom prst="rect">
              <a:avLst/>
            </a:prstGeom>
          </p:spPr>
        </p:pic>
        <p:pic>
          <p:nvPicPr>
            <p:cNvPr id="42" name="図 41">
              <a:extLst>
                <a:ext uri="{FF2B5EF4-FFF2-40B4-BE49-F238E27FC236}">
                  <a16:creationId xmlns:a16="http://schemas.microsoft.com/office/drawing/2014/main" id="{E9004084-F838-4477-BB20-8492B04DDCE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157192" y="1177931"/>
              <a:ext cx="1295400" cy="866299"/>
            </a:xfrm>
            <a:prstGeom prst="rect">
              <a:avLst/>
            </a:prstGeom>
          </p:spPr>
        </p:pic>
        <p:pic>
          <p:nvPicPr>
            <p:cNvPr id="45" name="図 44">
              <a:extLst>
                <a:ext uri="{FF2B5EF4-FFF2-40B4-BE49-F238E27FC236}">
                  <a16:creationId xmlns:a16="http://schemas.microsoft.com/office/drawing/2014/main" id="{F593F20D-2656-4FF2-9637-EFD6BA31FE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7765" y="1971908"/>
              <a:ext cx="785590" cy="1025009"/>
            </a:xfrm>
            <a:prstGeom prst="rect">
              <a:avLst/>
            </a:prstGeom>
          </p:spPr>
        </p:pic>
        <p:pic>
          <p:nvPicPr>
            <p:cNvPr id="49" name="図 48">
              <a:extLst>
                <a:ext uri="{FF2B5EF4-FFF2-40B4-BE49-F238E27FC236}">
                  <a16:creationId xmlns:a16="http://schemas.microsoft.com/office/drawing/2014/main" id="{1AEFDA07-5741-4EB2-B53A-3DA7005717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0729" y="5419648"/>
              <a:ext cx="698302" cy="771458"/>
            </a:xfrm>
            <a:prstGeom prst="rect">
              <a:avLst/>
            </a:prstGeom>
          </p:spPr>
        </p:pic>
        <p:pic>
          <p:nvPicPr>
            <p:cNvPr id="9" name="図 8">
              <a:extLst>
                <a:ext uri="{FF2B5EF4-FFF2-40B4-BE49-F238E27FC236}">
                  <a16:creationId xmlns:a16="http://schemas.microsoft.com/office/drawing/2014/main" id="{9A20CDEC-E06A-4F11-A39B-2EEF06204B6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919114" y="5678378"/>
              <a:ext cx="751523" cy="1062990"/>
            </a:xfrm>
            <a:prstGeom prst="rect">
              <a:avLst/>
            </a:prstGeom>
          </p:spPr>
        </p:pic>
        <p:pic>
          <p:nvPicPr>
            <p:cNvPr id="52" name="図 51">
              <a:extLst>
                <a:ext uri="{FF2B5EF4-FFF2-40B4-BE49-F238E27FC236}">
                  <a16:creationId xmlns:a16="http://schemas.microsoft.com/office/drawing/2014/main" id="{99E61334-0735-4FFA-AAC0-6DCF227EDD7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16595" y="5378200"/>
              <a:ext cx="1142734" cy="1064171"/>
            </a:xfrm>
            <a:prstGeom prst="rect">
              <a:avLst/>
            </a:prstGeom>
          </p:spPr>
        </p:pic>
        <p:cxnSp>
          <p:nvCxnSpPr>
            <p:cNvPr id="54" name="直線コネクタ 53">
              <a:extLst>
                <a:ext uri="{FF2B5EF4-FFF2-40B4-BE49-F238E27FC236}">
                  <a16:creationId xmlns:a16="http://schemas.microsoft.com/office/drawing/2014/main" id="{DE7D36AD-D3CE-4CFA-85EF-4CF75B798CDF}"/>
                </a:ext>
              </a:extLst>
            </p:cNvPr>
            <p:cNvCxnSpPr>
              <a:cxnSpLocks/>
              <a:stCxn id="11" idx="3"/>
            </p:cNvCxnSpPr>
            <p:nvPr/>
          </p:nvCxnSpPr>
          <p:spPr>
            <a:xfrm>
              <a:off x="3159118" y="3266917"/>
              <a:ext cx="939486" cy="482817"/>
            </a:xfrm>
            <a:prstGeom prst="line">
              <a:avLst/>
            </a:prstGeom>
            <a:ln w="127000">
              <a:solidFill>
                <a:schemeClr val="accent2">
                  <a:lumMod val="40000"/>
                  <a:lumOff val="60000"/>
                </a:schemeClr>
              </a:solidFill>
              <a:headEnd type="triangle" w="med" len="sm"/>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35848C47-3FE0-4F9A-A102-5D7EA5F3E3CB}"/>
                </a:ext>
              </a:extLst>
            </p:cNvPr>
            <p:cNvCxnSpPr>
              <a:cxnSpLocks/>
              <a:stCxn id="14" idx="2"/>
            </p:cNvCxnSpPr>
            <p:nvPr/>
          </p:nvCxnSpPr>
          <p:spPr>
            <a:xfrm>
              <a:off x="4054451" y="2780808"/>
              <a:ext cx="448711" cy="765358"/>
            </a:xfrm>
            <a:prstGeom prst="line">
              <a:avLst/>
            </a:prstGeom>
            <a:ln w="127000">
              <a:solidFill>
                <a:schemeClr val="accent2">
                  <a:lumMod val="40000"/>
                  <a:lumOff val="60000"/>
                </a:schemeClr>
              </a:solidFill>
              <a:headEnd type="triangle" w="med" len="sm"/>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58C80D65-FCCE-479E-8D16-71A4D14E692F}"/>
                </a:ext>
              </a:extLst>
            </p:cNvPr>
            <p:cNvCxnSpPr>
              <a:cxnSpLocks/>
            </p:cNvCxnSpPr>
            <p:nvPr/>
          </p:nvCxnSpPr>
          <p:spPr>
            <a:xfrm flipV="1">
              <a:off x="3310741" y="4253378"/>
              <a:ext cx="837203" cy="496318"/>
            </a:xfrm>
            <a:prstGeom prst="line">
              <a:avLst/>
            </a:prstGeom>
            <a:ln w="127000">
              <a:solidFill>
                <a:schemeClr val="accent2">
                  <a:lumMod val="40000"/>
                  <a:lumOff val="60000"/>
                </a:schemeClr>
              </a:solidFill>
              <a:headEnd type="triangle" w="med" len="sm"/>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B8ACE466-56D5-40FB-AE2A-436E2E0BD86F}"/>
                </a:ext>
              </a:extLst>
            </p:cNvPr>
            <p:cNvCxnSpPr>
              <a:cxnSpLocks/>
              <a:stCxn id="30" idx="0"/>
              <a:endCxn id="46" idx="2"/>
            </p:cNvCxnSpPr>
            <p:nvPr/>
          </p:nvCxnSpPr>
          <p:spPr>
            <a:xfrm flipV="1">
              <a:off x="4939944" y="4634200"/>
              <a:ext cx="958" cy="707283"/>
            </a:xfrm>
            <a:prstGeom prst="line">
              <a:avLst/>
            </a:prstGeom>
            <a:ln w="127000">
              <a:solidFill>
                <a:schemeClr val="accent2">
                  <a:lumMod val="40000"/>
                  <a:lumOff val="60000"/>
                </a:schemeClr>
              </a:solidFill>
              <a:headEnd type="triangle" w="med" len="sm"/>
            </a:ln>
          </p:spPr>
          <p:style>
            <a:lnRef idx="1">
              <a:schemeClr val="accent1"/>
            </a:lnRef>
            <a:fillRef idx="0">
              <a:schemeClr val="accent1"/>
            </a:fillRef>
            <a:effectRef idx="0">
              <a:schemeClr val="accent1"/>
            </a:effectRef>
            <a:fontRef idx="minor">
              <a:schemeClr val="tx1"/>
            </a:fontRef>
          </p:style>
        </p:cxnSp>
        <p:grpSp>
          <p:nvGrpSpPr>
            <p:cNvPr id="48" name="グループ化 47">
              <a:extLst>
                <a:ext uri="{FF2B5EF4-FFF2-40B4-BE49-F238E27FC236}">
                  <a16:creationId xmlns:a16="http://schemas.microsoft.com/office/drawing/2014/main" id="{D735A1CA-3677-4B92-8423-150EA1754AE2}"/>
                </a:ext>
              </a:extLst>
            </p:cNvPr>
            <p:cNvGrpSpPr/>
            <p:nvPr/>
          </p:nvGrpSpPr>
          <p:grpSpPr>
            <a:xfrm>
              <a:off x="4030102" y="3392200"/>
              <a:ext cx="1821600" cy="1242000"/>
              <a:chOff x="3780087" y="3499512"/>
              <a:chExt cx="1821600" cy="1242000"/>
            </a:xfrm>
          </p:grpSpPr>
          <p:sp>
            <p:nvSpPr>
              <p:cNvPr id="46" name="四角形: 角を丸くする 45">
                <a:extLst>
                  <a:ext uri="{FF2B5EF4-FFF2-40B4-BE49-F238E27FC236}">
                    <a16:creationId xmlns:a16="http://schemas.microsoft.com/office/drawing/2014/main" id="{8387FB51-2DBF-4563-93CD-B1EEAAFDD6D0}"/>
                  </a:ext>
                </a:extLst>
              </p:cNvPr>
              <p:cNvSpPr>
                <a:spLocks noChangeAspect="1"/>
              </p:cNvSpPr>
              <p:nvPr/>
            </p:nvSpPr>
            <p:spPr>
              <a:xfrm>
                <a:off x="3780087" y="3499512"/>
                <a:ext cx="1821600" cy="1242000"/>
              </a:xfrm>
              <a:prstGeom prst="roundRect">
                <a:avLst>
                  <a:gd name="adj" fmla="val 50000"/>
                </a:avLst>
              </a:prstGeom>
              <a:solidFill>
                <a:schemeClr val="accent2">
                  <a:lumMod val="40000"/>
                  <a:lumOff val="60000"/>
                </a:schemeClr>
              </a:solidFill>
              <a:ln w="31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7" name="テキスト ボックス 46">
                <a:extLst>
                  <a:ext uri="{FF2B5EF4-FFF2-40B4-BE49-F238E27FC236}">
                    <a16:creationId xmlns:a16="http://schemas.microsoft.com/office/drawing/2014/main" id="{259C5A5D-BDD0-45A1-BD2E-DE0575952B36}"/>
                  </a:ext>
                </a:extLst>
              </p:cNvPr>
              <p:cNvSpPr txBox="1">
                <a:spLocks/>
              </p:cNvSpPr>
              <p:nvPr/>
            </p:nvSpPr>
            <p:spPr>
              <a:xfrm>
                <a:off x="3898887" y="3850512"/>
                <a:ext cx="1584000" cy="540000"/>
              </a:xfrm>
              <a:prstGeom prst="rect">
                <a:avLst/>
              </a:prstGeom>
              <a:noFill/>
              <a:ln w="3175">
                <a:noFill/>
              </a:ln>
            </p:spPr>
            <p:txBody>
              <a:bodyPr vert="horz" wrap="square" lIns="0" tIns="36000" rIns="0" bIns="0" rtlCol="0" anchor="ctr">
                <a:noAutofit/>
              </a:bodyPr>
              <a:lstStyle/>
              <a:p>
                <a:pPr lvl="0" algn="ctr" defTabSz="457200" eaLnBrk="1" fontAlgn="auto" hangingPunct="1">
                  <a:spcBef>
                    <a:spcPts val="0"/>
                  </a:spcBef>
                  <a:spcAft>
                    <a:spcPts val="0"/>
                  </a:spcAft>
                  <a:defRPr/>
                </a:pPr>
                <a:r>
                  <a:rPr lang="ja-JP" altLang="en-US" sz="4000" spc="-100" dirty="0">
                    <a:latin typeface="游ゴシック Medium" panose="020B0500000000000000" pitchFamily="50" charset="-128"/>
                    <a:ea typeface="游ゴシック Medium" panose="020B0500000000000000" pitchFamily="50" charset="-128"/>
                  </a:rPr>
                  <a:t>税 金</a:t>
                </a:r>
              </a:p>
            </p:txBody>
          </p:sp>
        </p:grpSp>
        <p:cxnSp>
          <p:nvCxnSpPr>
            <p:cNvPr id="51" name="直線コネクタ 50">
              <a:extLst>
                <a:ext uri="{FF2B5EF4-FFF2-40B4-BE49-F238E27FC236}">
                  <a16:creationId xmlns:a16="http://schemas.microsoft.com/office/drawing/2014/main" id="{5BD9E623-5BD9-49A2-A762-850231F5EEE8}"/>
                </a:ext>
              </a:extLst>
            </p:cNvPr>
            <p:cNvCxnSpPr>
              <a:cxnSpLocks/>
            </p:cNvCxnSpPr>
            <p:nvPr/>
          </p:nvCxnSpPr>
          <p:spPr>
            <a:xfrm flipH="1" flipV="1">
              <a:off x="5764072" y="4254164"/>
              <a:ext cx="837203" cy="496318"/>
            </a:xfrm>
            <a:prstGeom prst="line">
              <a:avLst/>
            </a:prstGeom>
            <a:ln w="127000">
              <a:solidFill>
                <a:schemeClr val="accent2">
                  <a:lumMod val="40000"/>
                  <a:lumOff val="60000"/>
                </a:schemeClr>
              </a:solidFill>
              <a:headEnd type="triangle" w="med" len="sm"/>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B23A5561-1AC3-4C10-AE11-023BAA49E0DA}"/>
                </a:ext>
              </a:extLst>
            </p:cNvPr>
            <p:cNvCxnSpPr>
              <a:cxnSpLocks/>
            </p:cNvCxnSpPr>
            <p:nvPr/>
          </p:nvCxnSpPr>
          <p:spPr>
            <a:xfrm flipH="1">
              <a:off x="5769074" y="3266917"/>
              <a:ext cx="939486" cy="482817"/>
            </a:xfrm>
            <a:prstGeom prst="line">
              <a:avLst/>
            </a:prstGeom>
            <a:ln w="127000">
              <a:solidFill>
                <a:schemeClr val="accent2">
                  <a:lumMod val="40000"/>
                  <a:lumOff val="60000"/>
                </a:schemeClr>
              </a:solidFill>
              <a:headEnd type="triangle" w="med" len="sm"/>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BE56E1F8-6492-4945-83B4-8E8A18BE025B}"/>
                </a:ext>
              </a:extLst>
            </p:cNvPr>
            <p:cNvCxnSpPr>
              <a:cxnSpLocks/>
            </p:cNvCxnSpPr>
            <p:nvPr/>
          </p:nvCxnSpPr>
          <p:spPr>
            <a:xfrm flipH="1">
              <a:off x="5405779" y="2779656"/>
              <a:ext cx="448711" cy="765358"/>
            </a:xfrm>
            <a:prstGeom prst="line">
              <a:avLst/>
            </a:prstGeom>
            <a:ln w="127000">
              <a:solidFill>
                <a:schemeClr val="accent2">
                  <a:lumMod val="40000"/>
                  <a:lumOff val="60000"/>
                </a:schemeClr>
              </a:solidFill>
              <a:headEnd type="triangle" w="med"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131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22" presetClass="entr" presetSubtype="8"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5D7657E-B940-44DD-8096-0BA53A0C56AD}"/>
              </a:ext>
            </a:extLst>
          </p:cNvPr>
          <p:cNvSpPr>
            <a:spLocks noGrp="1"/>
          </p:cNvSpPr>
          <p:nvPr>
            <p:ph type="body" sz="quarter" idx="13"/>
          </p:nvPr>
        </p:nvSpPr>
        <p:spPr/>
        <p:txBody>
          <a:bodyPr/>
          <a:lstStyle/>
          <a:p>
            <a:r>
              <a:rPr lang="ja-JP" altLang="en-US" dirty="0"/>
              <a:t>税金の種類</a:t>
            </a:r>
          </a:p>
        </p:txBody>
      </p:sp>
      <p:grpSp>
        <p:nvGrpSpPr>
          <p:cNvPr id="6" name="グループ化 5">
            <a:extLst>
              <a:ext uri="{FF2B5EF4-FFF2-40B4-BE49-F238E27FC236}">
                <a16:creationId xmlns:a16="http://schemas.microsoft.com/office/drawing/2014/main" id="{6450D2AF-772D-47FD-9BE1-042D7629E80E}"/>
              </a:ext>
            </a:extLst>
          </p:cNvPr>
          <p:cNvGrpSpPr/>
          <p:nvPr/>
        </p:nvGrpSpPr>
        <p:grpSpPr>
          <a:xfrm>
            <a:off x="0" y="1539624"/>
            <a:ext cx="8892000" cy="1080000"/>
            <a:chOff x="0" y="1539624"/>
            <a:chExt cx="8892000" cy="1080000"/>
          </a:xfrm>
        </p:grpSpPr>
        <p:sp>
          <p:nvSpPr>
            <p:cNvPr id="3" name="テキスト ボックス 2">
              <a:extLst>
                <a:ext uri="{FF2B5EF4-FFF2-40B4-BE49-F238E27FC236}">
                  <a16:creationId xmlns:a16="http://schemas.microsoft.com/office/drawing/2014/main" id="{935258DD-9F99-4B3B-8550-3D542DD6E36A}"/>
                </a:ext>
              </a:extLst>
            </p:cNvPr>
            <p:cNvSpPr txBox="1"/>
            <p:nvPr/>
          </p:nvSpPr>
          <p:spPr>
            <a:xfrm>
              <a:off x="252000" y="1539624"/>
              <a:ext cx="8640000" cy="1080000"/>
            </a:xfrm>
            <a:prstGeom prst="rect">
              <a:avLst/>
            </a:prstGeom>
            <a:noFill/>
            <a:ln w="3175">
              <a:noFill/>
            </a:ln>
          </p:spPr>
          <p:txBody>
            <a:bodyPr wrap="square" t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日本に税金は何種類あるでしょうか？</a:t>
              </a:r>
            </a:p>
          </p:txBody>
        </p:sp>
        <p:sp>
          <p:nvSpPr>
            <p:cNvPr id="4" name="正方形/長方形 3">
              <a:extLst>
                <a:ext uri="{FF2B5EF4-FFF2-40B4-BE49-F238E27FC236}">
                  <a16:creationId xmlns:a16="http://schemas.microsoft.com/office/drawing/2014/main" id="{7A2893EF-110A-4463-A9CD-F8D4FF6171E1}"/>
                </a:ext>
              </a:extLst>
            </p:cNvPr>
            <p:cNvSpPr/>
            <p:nvPr/>
          </p:nvSpPr>
          <p:spPr>
            <a:xfrm>
              <a:off x="0" y="2312888"/>
              <a:ext cx="8208000" cy="10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5" name="テキスト ボックス 4">
            <a:extLst>
              <a:ext uri="{FF2B5EF4-FFF2-40B4-BE49-F238E27FC236}">
                <a16:creationId xmlns:a16="http://schemas.microsoft.com/office/drawing/2014/main" id="{0A831934-4AA9-44E1-B683-DAC36338670E}"/>
              </a:ext>
            </a:extLst>
          </p:cNvPr>
          <p:cNvSpPr txBox="1"/>
          <p:nvPr/>
        </p:nvSpPr>
        <p:spPr>
          <a:xfrm>
            <a:off x="2646000" y="2852936"/>
            <a:ext cx="3852000" cy="1440000"/>
          </a:xfrm>
          <a:prstGeom prst="rect">
            <a:avLst/>
          </a:prstGeom>
          <a:solidFill>
            <a:schemeClr val="accent5">
              <a:lumMod val="40000"/>
              <a:lumOff val="60000"/>
            </a:schemeClr>
          </a:solidFill>
          <a:ln w="3175">
            <a:noFill/>
          </a:ln>
          <a:effectLst>
            <a:outerShdw blurRad="88900" dist="38100" dir="5400000" algn="t" rotWithShape="0">
              <a:prstClr val="black">
                <a:alpha val="40000"/>
              </a:prstClr>
            </a:outerShdw>
          </a:effectLst>
        </p:spPr>
        <p:txBody>
          <a:bodyPr wrap="square" lIns="0" tIns="7200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約</a:t>
            </a:r>
            <a:r>
              <a:rPr kumimoji="1" lang="en-US" altLang="ja-JP" sz="6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50</a:t>
            </a:r>
            <a:r>
              <a:rPr kumimoji="1" lang="ja-JP" altLang="en-US" sz="6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種類</a:t>
            </a:r>
          </a:p>
        </p:txBody>
      </p:sp>
      <p:sp>
        <p:nvSpPr>
          <p:cNvPr id="7" name="テキスト ボックス 6">
            <a:extLst>
              <a:ext uri="{FF2B5EF4-FFF2-40B4-BE49-F238E27FC236}">
                <a16:creationId xmlns:a16="http://schemas.microsoft.com/office/drawing/2014/main" id="{D3F380B3-37AB-4473-A99A-26264E01D50B}"/>
              </a:ext>
            </a:extLst>
          </p:cNvPr>
          <p:cNvSpPr txBox="1"/>
          <p:nvPr/>
        </p:nvSpPr>
        <p:spPr>
          <a:xfrm>
            <a:off x="0" y="5661328"/>
            <a:ext cx="9144000" cy="720000"/>
          </a:xfrm>
          <a:prstGeom prst="rect">
            <a:avLst/>
          </a:prstGeom>
          <a:solidFill>
            <a:schemeClr val="accent5">
              <a:lumMod val="40000"/>
              <a:lumOff val="60000"/>
            </a:schemeClr>
          </a:solidFill>
          <a:ln w="3175">
            <a:noFill/>
          </a:ln>
        </p:spPr>
        <p:txBody>
          <a:bodyPr wrap="square" tIns="0" bIns="0" rtlCol="0" anchor="ctr">
            <a:no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どうして多くの種類の税金があるのか考えてみよう！</a:t>
            </a:r>
          </a:p>
        </p:txBody>
      </p:sp>
      <p:sp>
        <p:nvSpPr>
          <p:cNvPr id="8" name="テキスト ボックス 7">
            <a:extLst>
              <a:ext uri="{FF2B5EF4-FFF2-40B4-BE49-F238E27FC236}">
                <a16:creationId xmlns:a16="http://schemas.microsoft.com/office/drawing/2014/main" id="{051DA709-EEE3-466F-84A5-64817300F221}"/>
              </a:ext>
            </a:extLst>
          </p:cNvPr>
          <p:cNvSpPr txBox="1"/>
          <p:nvPr/>
        </p:nvSpPr>
        <p:spPr>
          <a:xfrm>
            <a:off x="0" y="4941328"/>
            <a:ext cx="9144000" cy="720000"/>
          </a:xfrm>
          <a:prstGeom prst="rect">
            <a:avLst/>
          </a:prstGeom>
          <a:solidFill>
            <a:schemeClr val="accent5">
              <a:lumMod val="20000"/>
              <a:lumOff val="80000"/>
            </a:schemeClr>
          </a:solidFill>
          <a:ln w="3175">
            <a:noFill/>
          </a:ln>
        </p:spPr>
        <p:txBody>
          <a:bodyPr wrap="square" tIns="0" bIns="0" rtlCol="0" anchor="ctr">
            <a:noAutofit/>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ja-JP" altLang="en-US" dirty="0">
                <a:solidFill>
                  <a:prstClr val="black"/>
                </a:solidFill>
                <a:latin typeface="游ゴシック" panose="020B0400000000000000" pitchFamily="50" charset="-128"/>
                <a:ea typeface="游ゴシック" panose="020B0400000000000000" pitchFamily="50" charset="-128"/>
              </a:rPr>
              <a:t>多くの種類の</a:t>
            </a:r>
            <a:r>
              <a:rPr kumimoji="1" lang="ja-JP" altLang="en-US" sz="2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税金が定められています。</a:t>
            </a:r>
          </a:p>
        </p:txBody>
      </p:sp>
    </p:spTree>
    <p:extLst>
      <p:ext uri="{BB962C8B-B14F-4D97-AF65-F5344CB8AC3E}">
        <p14:creationId xmlns:p14="http://schemas.microsoft.com/office/powerpoint/2010/main" val="148732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out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out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70F60E6-4EF8-4331-865F-E2169E959406}"/>
              </a:ext>
            </a:extLst>
          </p:cNvPr>
          <p:cNvSpPr>
            <a:spLocks noGrp="1"/>
          </p:cNvSpPr>
          <p:nvPr>
            <p:ph type="body" sz="quarter" idx="13"/>
          </p:nvPr>
        </p:nvSpPr>
        <p:spPr/>
        <p:txBody>
          <a:bodyPr/>
          <a:lstStyle/>
          <a:p>
            <a:r>
              <a:rPr kumimoji="1" lang="ja-JP" altLang="en-US" dirty="0"/>
              <a:t>一種類の税金しかない世の中</a:t>
            </a:r>
          </a:p>
        </p:txBody>
      </p:sp>
      <p:sp>
        <p:nvSpPr>
          <p:cNvPr id="12" name="テキスト ボックス 11">
            <a:extLst>
              <a:ext uri="{FF2B5EF4-FFF2-40B4-BE49-F238E27FC236}">
                <a16:creationId xmlns:a16="http://schemas.microsoft.com/office/drawing/2014/main" id="{6A4FBE92-068F-42A0-A26F-B14D920E5824}"/>
              </a:ext>
            </a:extLst>
          </p:cNvPr>
          <p:cNvSpPr txBox="1"/>
          <p:nvPr/>
        </p:nvSpPr>
        <p:spPr>
          <a:xfrm>
            <a:off x="360000" y="1438541"/>
            <a:ext cx="8424000" cy="1080000"/>
          </a:xfrm>
          <a:prstGeom prst="rect">
            <a:avLst/>
          </a:prstGeom>
          <a:noFill/>
          <a:ln w="3175">
            <a:noFill/>
          </a:ln>
        </p:spPr>
        <p:txBody>
          <a:bodyPr wrap="square" tIns="0" bIns="0" rtlCol="0" anchor="ctr">
            <a:noAutofit/>
          </a:bodyPr>
          <a:lstStyle/>
          <a:p>
            <a:pPr lvl="0" algn="ctr" defTabSz="457200" eaLnBrk="1" fontAlgn="auto" hangingPunct="1">
              <a:spcBef>
                <a:spcPts val="0"/>
              </a:spcBef>
              <a:spcAft>
                <a:spcPts val="0"/>
              </a:spcAft>
              <a:defRPr/>
            </a:pPr>
            <a:r>
              <a:rPr lang="ja-JP" altLang="en-US" sz="3200" dirty="0">
                <a:solidFill>
                  <a:prstClr val="black"/>
                </a:solidFill>
                <a:latin typeface="游ゴシック" panose="020B0400000000000000" pitchFamily="50" charset="-128"/>
                <a:ea typeface="游ゴシック" panose="020B0400000000000000" pitchFamily="50" charset="-128"/>
              </a:rPr>
              <a:t>例えば消費税しかない世の中は？</a:t>
            </a:r>
          </a:p>
        </p:txBody>
      </p:sp>
      <p:sp>
        <p:nvSpPr>
          <p:cNvPr id="13" name="正方形/長方形 12">
            <a:extLst>
              <a:ext uri="{FF2B5EF4-FFF2-40B4-BE49-F238E27FC236}">
                <a16:creationId xmlns:a16="http://schemas.microsoft.com/office/drawing/2014/main" id="{4434AD76-07B7-4879-912C-40CC9B96F2B6}"/>
              </a:ext>
            </a:extLst>
          </p:cNvPr>
          <p:cNvSpPr/>
          <p:nvPr/>
        </p:nvSpPr>
        <p:spPr>
          <a:xfrm>
            <a:off x="0" y="2211805"/>
            <a:ext cx="7632000" cy="10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55A5137E-5DD9-43AA-A0CE-7F270BA586E9}"/>
              </a:ext>
            </a:extLst>
          </p:cNvPr>
          <p:cNvSpPr txBox="1"/>
          <p:nvPr/>
        </p:nvSpPr>
        <p:spPr>
          <a:xfrm>
            <a:off x="360000" y="2348880"/>
            <a:ext cx="8424000" cy="1080000"/>
          </a:xfrm>
          <a:prstGeom prst="rect">
            <a:avLst/>
          </a:prstGeom>
          <a:noFill/>
          <a:ln w="3175">
            <a:noFill/>
          </a:ln>
        </p:spPr>
        <p:txBody>
          <a:bodyPr wrap="square" lIns="0" tIns="0" rIns="0" bIns="0" rtlCol="0" anchor="ctr">
            <a:noAutofit/>
          </a:bodyPr>
          <a:lstStyle/>
          <a:p>
            <a:pPr lvl="0" algn="ctr" defTabSz="457200" eaLnBrk="1" fontAlgn="auto" hangingPunct="1">
              <a:lnSpc>
                <a:spcPts val="3800"/>
              </a:lnSpc>
              <a:spcBef>
                <a:spcPts val="0"/>
              </a:spcBef>
              <a:spcAft>
                <a:spcPts val="0"/>
              </a:spcAft>
              <a:defRPr/>
            </a:pPr>
            <a:r>
              <a:rPr lang="ja-JP" altLang="en-US" sz="2500" dirty="0">
                <a:solidFill>
                  <a:prstClr val="black"/>
                </a:solidFill>
                <a:latin typeface="游ゴシック" panose="020B0400000000000000" pitchFamily="50" charset="-128"/>
                <a:ea typeface="游ゴシック" panose="020B0400000000000000" pitchFamily="50" charset="-128"/>
              </a:rPr>
              <a:t>多く使う人も、少なく使う人も同じ率の税金</a:t>
            </a:r>
          </a:p>
        </p:txBody>
      </p:sp>
      <p:sp>
        <p:nvSpPr>
          <p:cNvPr id="16" name="正方形/長方形 15">
            <a:extLst>
              <a:ext uri="{FF2B5EF4-FFF2-40B4-BE49-F238E27FC236}">
                <a16:creationId xmlns:a16="http://schemas.microsoft.com/office/drawing/2014/main" id="{0D41F53B-6314-4557-9A2E-FAA8D92F4CDE}"/>
              </a:ext>
            </a:extLst>
          </p:cNvPr>
          <p:cNvSpPr/>
          <p:nvPr/>
        </p:nvSpPr>
        <p:spPr>
          <a:xfrm flipH="1">
            <a:off x="1224000" y="3146613"/>
            <a:ext cx="7920000" cy="10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3FA55425-7DFF-460A-A9A3-1D0EED329C64}"/>
              </a:ext>
            </a:extLst>
          </p:cNvPr>
          <p:cNvSpPr txBox="1"/>
          <p:nvPr/>
        </p:nvSpPr>
        <p:spPr>
          <a:xfrm>
            <a:off x="373680" y="4005064"/>
            <a:ext cx="8424000" cy="1080000"/>
          </a:xfrm>
          <a:prstGeom prst="rect">
            <a:avLst/>
          </a:prstGeom>
          <a:noFill/>
          <a:ln w="3175">
            <a:noFill/>
          </a:ln>
        </p:spPr>
        <p:txBody>
          <a:bodyPr wrap="square" tIns="0" bIns="0" rtlCol="0" anchor="ctr">
            <a:noAutofit/>
          </a:bodyPr>
          <a:lstStyle/>
          <a:p>
            <a:pPr lvl="0" algn="ctr" defTabSz="457200" eaLnBrk="1" fontAlgn="auto" hangingPunct="1">
              <a:spcBef>
                <a:spcPts val="0"/>
              </a:spcBef>
              <a:spcAft>
                <a:spcPts val="0"/>
              </a:spcAft>
              <a:defRPr/>
            </a:pPr>
            <a:r>
              <a:rPr lang="ja-JP" altLang="en-US" sz="3200" dirty="0">
                <a:solidFill>
                  <a:prstClr val="black"/>
                </a:solidFill>
                <a:latin typeface="游ゴシック" panose="020B0400000000000000" pitchFamily="50" charset="-128"/>
                <a:ea typeface="游ゴシック" panose="020B0400000000000000" pitchFamily="50" charset="-128"/>
              </a:rPr>
              <a:t>公平な世の中ですか？</a:t>
            </a:r>
          </a:p>
        </p:txBody>
      </p:sp>
      <p:sp>
        <p:nvSpPr>
          <p:cNvPr id="18" name="正方形/長方形 17">
            <a:extLst>
              <a:ext uri="{FF2B5EF4-FFF2-40B4-BE49-F238E27FC236}">
                <a16:creationId xmlns:a16="http://schemas.microsoft.com/office/drawing/2014/main" id="{639A990E-019C-4A3A-A65C-3CDE4DBF5188}"/>
              </a:ext>
            </a:extLst>
          </p:cNvPr>
          <p:cNvSpPr/>
          <p:nvPr/>
        </p:nvSpPr>
        <p:spPr>
          <a:xfrm>
            <a:off x="13680" y="4778328"/>
            <a:ext cx="6588000" cy="10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E1A192D7-811D-43DE-892D-A29122EB3550}"/>
              </a:ext>
            </a:extLst>
          </p:cNvPr>
          <p:cNvSpPr txBox="1"/>
          <p:nvPr/>
        </p:nvSpPr>
        <p:spPr>
          <a:xfrm>
            <a:off x="373680" y="5157072"/>
            <a:ext cx="8424000" cy="1080000"/>
          </a:xfrm>
          <a:prstGeom prst="rect">
            <a:avLst/>
          </a:prstGeom>
          <a:noFill/>
          <a:ln w="3175">
            <a:noFill/>
          </a:ln>
        </p:spPr>
        <p:txBody>
          <a:bodyPr wrap="square" lIns="0" tIns="0" rIns="0" bIns="0" rtlCol="0" anchor="ctr">
            <a:noAutofit/>
          </a:bodyPr>
          <a:lstStyle/>
          <a:p>
            <a:pPr lvl="0" algn="ctr" defTabSz="457200" eaLnBrk="1" fontAlgn="auto" hangingPunct="1">
              <a:lnSpc>
                <a:spcPts val="3800"/>
              </a:lnSpc>
              <a:spcBef>
                <a:spcPts val="0"/>
              </a:spcBef>
              <a:spcAft>
                <a:spcPts val="0"/>
              </a:spcAft>
              <a:defRPr/>
            </a:pPr>
            <a:r>
              <a:rPr lang="ja-JP" altLang="en-US" sz="2500" dirty="0">
                <a:solidFill>
                  <a:prstClr val="black"/>
                </a:solidFill>
                <a:latin typeface="游ゴシック" panose="020B0400000000000000" pitchFamily="50" charset="-128"/>
                <a:ea typeface="游ゴシック" panose="020B0400000000000000" pitchFamily="50" charset="-128"/>
              </a:rPr>
              <a:t>日本は公平な世の中を目指すために</a:t>
            </a:r>
            <a:r>
              <a:rPr lang="en-US" altLang="ja-JP" sz="2500" dirty="0">
                <a:solidFill>
                  <a:prstClr val="black"/>
                </a:solidFill>
                <a:latin typeface="游ゴシック" panose="020B0400000000000000" pitchFamily="50" charset="-128"/>
                <a:ea typeface="游ゴシック" panose="020B0400000000000000" pitchFamily="50" charset="-128"/>
              </a:rPr>
              <a:t/>
            </a:r>
            <a:br>
              <a:rPr lang="en-US" altLang="ja-JP" sz="2500" dirty="0">
                <a:solidFill>
                  <a:prstClr val="black"/>
                </a:solidFill>
                <a:latin typeface="游ゴシック" panose="020B0400000000000000" pitchFamily="50" charset="-128"/>
                <a:ea typeface="游ゴシック" panose="020B0400000000000000" pitchFamily="50" charset="-128"/>
              </a:rPr>
            </a:br>
            <a:r>
              <a:rPr lang="ja-JP" altLang="en-US" sz="2500" dirty="0">
                <a:solidFill>
                  <a:prstClr val="black"/>
                </a:solidFill>
                <a:latin typeface="游ゴシック" panose="020B0400000000000000" pitchFamily="50" charset="-128"/>
                <a:ea typeface="游ゴシック" panose="020B0400000000000000" pitchFamily="50" charset="-128"/>
              </a:rPr>
              <a:t>　多くの種類の税金が定められています。</a:t>
            </a:r>
          </a:p>
        </p:txBody>
      </p:sp>
      <p:sp>
        <p:nvSpPr>
          <p:cNvPr id="20" name="正方形/長方形 19">
            <a:extLst>
              <a:ext uri="{FF2B5EF4-FFF2-40B4-BE49-F238E27FC236}">
                <a16:creationId xmlns:a16="http://schemas.microsoft.com/office/drawing/2014/main" id="{CFB16E9D-3BCE-4D71-BE6B-6A8E893E9614}"/>
              </a:ext>
            </a:extLst>
          </p:cNvPr>
          <p:cNvSpPr/>
          <p:nvPr/>
        </p:nvSpPr>
        <p:spPr>
          <a:xfrm flipH="1">
            <a:off x="1237680" y="6189518"/>
            <a:ext cx="7920000" cy="10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050" name="Picture 2">
            <a:extLst>
              <a:ext uri="{FF2B5EF4-FFF2-40B4-BE49-F238E27FC236}">
                <a16:creationId xmlns:a16="http://schemas.microsoft.com/office/drawing/2014/main" id="{716D74CF-CB46-4F3C-BB0E-5285958BA89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881351" y="3803437"/>
            <a:ext cx="123634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1385F9F-5741-4F39-B4D9-FFC058ABD37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013827" y="3797226"/>
            <a:ext cx="123634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486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FA6A20A9-E93E-430C-8FB1-98B8EFA06C19}"/>
              </a:ext>
            </a:extLst>
          </p:cNvPr>
          <p:cNvSpPr>
            <a:spLocks noGrp="1"/>
          </p:cNvSpPr>
          <p:nvPr>
            <p:ph type="body" sz="quarter" idx="13"/>
          </p:nvPr>
        </p:nvSpPr>
        <p:spPr/>
        <p:txBody>
          <a:bodyPr/>
          <a:lstStyle/>
          <a:p>
            <a:r>
              <a:rPr lang="ja-JP" altLang="en-US" dirty="0"/>
              <a:t>まとめ</a:t>
            </a:r>
          </a:p>
        </p:txBody>
      </p:sp>
      <p:grpSp>
        <p:nvGrpSpPr>
          <p:cNvPr id="2" name="グループ化 1">
            <a:extLst>
              <a:ext uri="{FF2B5EF4-FFF2-40B4-BE49-F238E27FC236}">
                <a16:creationId xmlns:a16="http://schemas.microsoft.com/office/drawing/2014/main" id="{E29C2139-083A-4E59-BFA0-584A4EF56178}"/>
              </a:ext>
            </a:extLst>
          </p:cNvPr>
          <p:cNvGrpSpPr/>
          <p:nvPr/>
        </p:nvGrpSpPr>
        <p:grpSpPr>
          <a:xfrm>
            <a:off x="0" y="1683640"/>
            <a:ext cx="8892000" cy="1080000"/>
            <a:chOff x="0" y="1683640"/>
            <a:chExt cx="8892000" cy="1080000"/>
          </a:xfrm>
        </p:grpSpPr>
        <p:sp>
          <p:nvSpPr>
            <p:cNvPr id="6" name="テキスト ボックス 5">
              <a:extLst>
                <a:ext uri="{FF2B5EF4-FFF2-40B4-BE49-F238E27FC236}">
                  <a16:creationId xmlns:a16="http://schemas.microsoft.com/office/drawing/2014/main" id="{60E8F532-865D-41FA-8C9B-FCDA84C00E38}"/>
                </a:ext>
              </a:extLst>
            </p:cNvPr>
            <p:cNvSpPr txBox="1"/>
            <p:nvPr/>
          </p:nvSpPr>
          <p:spPr>
            <a:xfrm>
              <a:off x="252000" y="1683640"/>
              <a:ext cx="8640000" cy="1080000"/>
            </a:xfrm>
            <a:prstGeom prst="rect">
              <a:avLst/>
            </a:prstGeom>
            <a:noFill/>
            <a:ln w="3175">
              <a:noFill/>
            </a:ln>
          </p:spPr>
          <p:txBody>
            <a:bodyPr wrap="square" t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税金って</a:t>
              </a:r>
              <a:r>
                <a:rPr lang="ja-JP" altLang="en-US" sz="3600" dirty="0">
                  <a:solidFill>
                    <a:prstClr val="black"/>
                  </a:solidFill>
                  <a:latin typeface="游ゴシック" panose="020B0400000000000000" pitchFamily="50" charset="-128"/>
                  <a:ea typeface="游ゴシック" panose="020B0400000000000000" pitchFamily="50" charset="-128"/>
                </a:rPr>
                <a:t>なに</a:t>
              </a:r>
              <a:r>
                <a:rPr kumimoji="1" lang="ja-JP" altLang="en-US" sz="36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
          <p:nvSpPr>
            <p:cNvPr id="9" name="正方形/長方形 8">
              <a:extLst>
                <a:ext uri="{FF2B5EF4-FFF2-40B4-BE49-F238E27FC236}">
                  <a16:creationId xmlns:a16="http://schemas.microsoft.com/office/drawing/2014/main" id="{DF07786E-F1A6-4120-967E-32295C8B3BA7}"/>
                </a:ext>
              </a:extLst>
            </p:cNvPr>
            <p:cNvSpPr/>
            <p:nvPr/>
          </p:nvSpPr>
          <p:spPr>
            <a:xfrm>
              <a:off x="0" y="2456904"/>
              <a:ext cx="6660000" cy="10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4" name="グループ化 3">
            <a:extLst>
              <a:ext uri="{FF2B5EF4-FFF2-40B4-BE49-F238E27FC236}">
                <a16:creationId xmlns:a16="http://schemas.microsoft.com/office/drawing/2014/main" id="{9B37B50D-327F-488C-9C41-F8DAD6289AC2}"/>
              </a:ext>
            </a:extLst>
          </p:cNvPr>
          <p:cNvGrpSpPr/>
          <p:nvPr/>
        </p:nvGrpSpPr>
        <p:grpSpPr>
          <a:xfrm>
            <a:off x="179512" y="3141208"/>
            <a:ext cx="9073008" cy="1080000"/>
            <a:chOff x="179512" y="3141208"/>
            <a:chExt cx="9073008" cy="1080000"/>
          </a:xfrm>
        </p:grpSpPr>
        <p:sp>
          <p:nvSpPr>
            <p:cNvPr id="7" name="テキスト ボックス 6">
              <a:extLst>
                <a:ext uri="{FF2B5EF4-FFF2-40B4-BE49-F238E27FC236}">
                  <a16:creationId xmlns:a16="http://schemas.microsoft.com/office/drawing/2014/main" id="{E8D547E0-2838-40C5-B8DF-0A871B1276B0}"/>
                </a:ext>
              </a:extLst>
            </p:cNvPr>
            <p:cNvSpPr txBox="1"/>
            <p:nvPr/>
          </p:nvSpPr>
          <p:spPr>
            <a:xfrm>
              <a:off x="179512" y="3141208"/>
              <a:ext cx="9073008" cy="1080000"/>
            </a:xfrm>
            <a:prstGeom prst="rect">
              <a:avLst/>
            </a:prstGeom>
            <a:noFill/>
            <a:ln w="3175">
              <a:noFill/>
            </a:ln>
          </p:spPr>
          <p:txBody>
            <a:bodyPr wrap="square" lIns="0" tIns="0" rIns="0" bIns="0" rtlCol="0" anchor="ctr">
              <a:noAutofit/>
            </a:bodyPr>
            <a:lstStyle/>
            <a:p>
              <a:pPr marL="0" marR="0" lvl="0" indent="0" algn="ctr" defTabSz="457200" rtl="0" eaLnBrk="1" fontAlgn="auto" latinLnBrk="0" hangingPunct="1">
                <a:lnSpc>
                  <a:spcPts val="3800"/>
                </a:lnSpc>
                <a:spcBef>
                  <a:spcPts val="0"/>
                </a:spcBef>
                <a:spcAft>
                  <a:spcPts val="0"/>
                </a:spcAft>
                <a:buClrTx/>
                <a:buSzTx/>
                <a:buFontTx/>
                <a:buNone/>
                <a:tabLst/>
                <a:defRPr/>
              </a:pPr>
              <a:r>
                <a:rPr lang="ja-JP" altLang="en-US" sz="2500" dirty="0">
                  <a:solidFill>
                    <a:prstClr val="black"/>
                  </a:solidFill>
                  <a:latin typeface="游ゴシック" panose="020B0400000000000000" pitchFamily="50" charset="-128"/>
                  <a:ea typeface="游ゴシック" panose="020B0400000000000000" pitchFamily="50" charset="-128"/>
                </a:rPr>
                <a:t>税金には大きく分けて４種類の集め方があります。</a:t>
              </a:r>
              <a:endParaRPr kumimoji="1" lang="ja-JP" altLang="en-US" sz="2500" b="0" i="0" u="none" strike="noStrike" kern="1200" cap="none" normalizeH="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1DE36938-C162-47B6-9B01-81B2A12B9C8E}"/>
                </a:ext>
              </a:extLst>
            </p:cNvPr>
            <p:cNvSpPr/>
            <p:nvPr/>
          </p:nvSpPr>
          <p:spPr>
            <a:xfrm flipH="1">
              <a:off x="792000" y="3933056"/>
              <a:ext cx="8352000" cy="10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nvGrpSpPr>
          <p:cNvPr id="5" name="グループ化 4">
            <a:extLst>
              <a:ext uri="{FF2B5EF4-FFF2-40B4-BE49-F238E27FC236}">
                <a16:creationId xmlns:a16="http://schemas.microsoft.com/office/drawing/2014/main" id="{FC7624F9-2BC1-4985-93A6-413B68E7E4A2}"/>
              </a:ext>
            </a:extLst>
          </p:cNvPr>
          <p:cNvGrpSpPr/>
          <p:nvPr/>
        </p:nvGrpSpPr>
        <p:grpSpPr>
          <a:xfrm>
            <a:off x="179512" y="4581248"/>
            <a:ext cx="9073008" cy="1080000"/>
            <a:chOff x="179512" y="4581248"/>
            <a:chExt cx="9073008" cy="1080000"/>
          </a:xfrm>
        </p:grpSpPr>
        <p:sp>
          <p:nvSpPr>
            <p:cNvPr id="8" name="テキスト ボックス 7">
              <a:extLst>
                <a:ext uri="{FF2B5EF4-FFF2-40B4-BE49-F238E27FC236}">
                  <a16:creationId xmlns:a16="http://schemas.microsoft.com/office/drawing/2014/main" id="{5D827852-5A22-4ED4-B7C7-0F77635C9E72}"/>
                </a:ext>
              </a:extLst>
            </p:cNvPr>
            <p:cNvSpPr txBox="1"/>
            <p:nvPr/>
          </p:nvSpPr>
          <p:spPr>
            <a:xfrm>
              <a:off x="179512" y="4581248"/>
              <a:ext cx="9073008" cy="1080000"/>
            </a:xfrm>
            <a:prstGeom prst="rect">
              <a:avLst/>
            </a:prstGeom>
            <a:noFill/>
            <a:ln w="3175">
              <a:noFill/>
            </a:ln>
          </p:spPr>
          <p:txBody>
            <a:bodyPr wrap="square" lIns="0" tIns="0" rIns="0" bIns="0" rtlCol="0" anchor="ctr">
              <a:noAutofit/>
            </a:bodyPr>
            <a:lstStyle/>
            <a:p>
              <a:pPr lvl="0" algn="ctr" defTabSz="457200" eaLnBrk="1" fontAlgn="auto" hangingPunct="1">
                <a:lnSpc>
                  <a:spcPts val="3800"/>
                </a:lnSpc>
                <a:spcBef>
                  <a:spcPts val="0"/>
                </a:spcBef>
                <a:spcAft>
                  <a:spcPts val="0"/>
                </a:spcAft>
                <a:defRPr/>
              </a:pPr>
              <a:r>
                <a:rPr lang="ja-JP" altLang="en-US" sz="2400" dirty="0">
                  <a:solidFill>
                    <a:prstClr val="black"/>
                  </a:solidFill>
                  <a:latin typeface="游ゴシック" panose="020B0400000000000000" pitchFamily="50" charset="-128"/>
                  <a:ea typeface="游ゴシック" panose="020B0400000000000000" pitchFamily="50" charset="-128"/>
                </a:rPr>
                <a:t>複数の税金を組み合わせて、公平な世の中を目指しています。</a:t>
              </a:r>
            </a:p>
          </p:txBody>
        </p:sp>
        <p:sp>
          <p:nvSpPr>
            <p:cNvPr id="11" name="正方形/長方形 10">
              <a:extLst>
                <a:ext uri="{FF2B5EF4-FFF2-40B4-BE49-F238E27FC236}">
                  <a16:creationId xmlns:a16="http://schemas.microsoft.com/office/drawing/2014/main" id="{45D39058-339A-4426-A230-5BE7ED03D294}"/>
                </a:ext>
              </a:extLst>
            </p:cNvPr>
            <p:cNvSpPr/>
            <p:nvPr/>
          </p:nvSpPr>
          <p:spPr>
            <a:xfrm flipH="1">
              <a:off x="179512" y="5367408"/>
              <a:ext cx="8964000" cy="10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141056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EDT01_ABST_001D</Template>
  <TotalTime>0</TotalTime>
  <Words>2474</Words>
  <Application>Microsoft Office PowerPoint</Application>
  <PresentationFormat>画面に合わせる (4:3)</PresentationFormat>
  <Paragraphs>424</Paragraphs>
  <Slides>24</Slides>
  <Notes>24</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24</vt:i4>
      </vt:variant>
    </vt:vector>
  </HeadingPairs>
  <TitlesOfParts>
    <vt:vector size="34" baseType="lpstr">
      <vt:lpstr>Calibri</vt:lpstr>
      <vt:lpstr>游ゴシック Medium</vt:lpstr>
      <vt:lpstr>HG創英角ｺﾞｼｯｸUB</vt:lpstr>
      <vt:lpstr>游ゴシック</vt:lpstr>
      <vt:lpstr>ＭＳ Ｐ明朝</vt:lpstr>
      <vt:lpstr>Arial</vt:lpstr>
      <vt:lpstr>ＭＳ Ｐゴシック</vt:lpstr>
      <vt:lpstr>Wingdings</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2013-08-14T05:25:09Z</dcterms:created>
  <dcterms:modified xsi:type="dcterms:W3CDTF">2020-08-07T01:09:00Z</dcterms:modified>
</cp:coreProperties>
</file>