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bookmarkIdSeed="3">
  <p:sldMasterIdLst>
    <p:sldMasterId id="2147483674" r:id="rId1"/>
  </p:sldMasterIdLst>
  <p:notesMasterIdLst>
    <p:notesMasterId r:id="rId16"/>
  </p:notesMasterIdLst>
  <p:handoutMasterIdLst>
    <p:handoutMasterId r:id="rId17"/>
  </p:handoutMasterIdLst>
  <p:sldIdLst>
    <p:sldId id="431" r:id="rId2"/>
    <p:sldId id="432" r:id="rId3"/>
    <p:sldId id="477" r:id="rId4"/>
    <p:sldId id="444" r:id="rId5"/>
    <p:sldId id="440" r:id="rId6"/>
    <p:sldId id="478" r:id="rId7"/>
    <p:sldId id="445" r:id="rId8"/>
    <p:sldId id="479" r:id="rId9"/>
    <p:sldId id="462" r:id="rId10"/>
    <p:sldId id="453" r:id="rId11"/>
    <p:sldId id="480" r:id="rId12"/>
    <p:sldId id="463" r:id="rId13"/>
    <p:sldId id="481" r:id="rId14"/>
    <p:sldId id="474" r:id="rId15"/>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0FF"/>
    <a:srgbClr val="6699FF"/>
    <a:srgbClr val="99CCFF"/>
    <a:srgbClr val="E7F3FF"/>
    <a:srgbClr val="CCE5FF"/>
    <a:srgbClr val="B7DBFF"/>
    <a:srgbClr val="CCFFFF"/>
    <a:srgbClr val="CCECFF"/>
    <a:srgbClr val="66CC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8A4FBB-9449-4C57-A0BA-1411D80C6B50}" v="38" dt="2023-01-08T02:37:48.04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6" autoAdjust="0"/>
    <p:restoredTop sz="72040" autoAdjust="0"/>
  </p:normalViewPr>
  <p:slideViewPr>
    <p:cSldViewPr>
      <p:cViewPr varScale="1">
        <p:scale>
          <a:sx n="85" d="100"/>
          <a:sy n="85" d="100"/>
        </p:scale>
        <p:origin x="156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87"/>
    </p:cViewPr>
  </p:sorterViewPr>
  <p:notesViewPr>
    <p:cSldViewPr>
      <p:cViewPr>
        <p:scale>
          <a:sx n="119" d="100"/>
          <a:sy n="119" d="100"/>
        </p:scale>
        <p:origin x="984" y="-1771"/>
      </p:cViewPr>
      <p:guideLst>
        <p:guide orient="horz" pos="3225"/>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6"/>
            <a:ext cx="3078428" cy="511323"/>
          </a:xfrm>
          <a:prstGeom prst="rect">
            <a:avLst/>
          </a:prstGeom>
        </p:spPr>
        <p:txBody>
          <a:bodyPr vert="horz" lIns="94300" tIns="47149" rIns="94300" bIns="47149" rtlCol="0"/>
          <a:lstStyle>
            <a:lvl1pPr algn="l">
              <a:defRPr sz="1100"/>
            </a:lvl1pPr>
          </a:lstStyle>
          <a:p>
            <a:r>
              <a:rPr kumimoji="1" lang="ja-JP" altLang="en-US"/>
              <a:t>高校生用モデルテキスト</a:t>
            </a:r>
            <a:r>
              <a:rPr kumimoji="1" lang="en-US" altLang="ja-JP"/>
              <a:t>Ⅱ</a:t>
            </a:r>
            <a:endParaRPr kumimoji="1" lang="ja-JP" altLang="en-US"/>
          </a:p>
        </p:txBody>
      </p:sp>
      <p:sp>
        <p:nvSpPr>
          <p:cNvPr id="4" name="フッター プレースホルダー 3"/>
          <p:cNvSpPr>
            <a:spLocks noGrp="1"/>
          </p:cNvSpPr>
          <p:nvPr>
            <p:ph type="ftr" sz="quarter" idx="2"/>
          </p:nvPr>
        </p:nvSpPr>
        <p:spPr>
          <a:xfrm>
            <a:off x="0" y="9721663"/>
            <a:ext cx="3078428" cy="511321"/>
          </a:xfrm>
          <a:prstGeom prst="rect">
            <a:avLst/>
          </a:prstGeom>
        </p:spPr>
        <p:txBody>
          <a:bodyPr vert="horz" lIns="94300" tIns="47149" rIns="94300" bIns="47149"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4023994" y="9721663"/>
            <a:ext cx="3078428" cy="511321"/>
          </a:xfrm>
          <a:prstGeom prst="rect">
            <a:avLst/>
          </a:prstGeom>
        </p:spPr>
        <p:txBody>
          <a:bodyPr vert="horz" lIns="94300" tIns="47149" rIns="94300" bIns="47149" rtlCol="0" anchor="b"/>
          <a:lstStyle>
            <a:lvl1pPr algn="r">
              <a:defRPr sz="1100"/>
            </a:lvl1pPr>
          </a:lstStyle>
          <a:p>
            <a:fld id="{77C6BCB2-CE4F-4E21-AC9E-C97070D2C00B}" type="slidenum">
              <a:rPr kumimoji="1" lang="ja-JP" altLang="en-US" smtClean="0"/>
              <a:pPr/>
              <a:t>‹#›</a:t>
            </a:fld>
            <a:endParaRPr kumimoji="1" lang="ja-JP" altLang="en-US" dirty="0"/>
          </a:p>
        </p:txBody>
      </p:sp>
      <p:sp>
        <p:nvSpPr>
          <p:cNvPr id="6" name="日付プレースホルダー 5"/>
          <p:cNvSpPr>
            <a:spLocks noGrp="1"/>
          </p:cNvSpPr>
          <p:nvPr>
            <p:ph type="dt" sz="quarter" idx="1"/>
          </p:nvPr>
        </p:nvSpPr>
        <p:spPr>
          <a:xfrm>
            <a:off x="4023994" y="2"/>
            <a:ext cx="3078428" cy="511323"/>
          </a:xfrm>
          <a:prstGeom prst="rect">
            <a:avLst/>
          </a:prstGeom>
        </p:spPr>
        <p:txBody>
          <a:bodyPr vert="horz" lIns="94312" tIns="47156" rIns="94312" bIns="47156" rtlCol="0"/>
          <a:lstStyle>
            <a:lvl1pPr algn="r">
              <a:defRPr sz="1100"/>
            </a:lvl1pPr>
          </a:lstStyle>
          <a:p>
            <a:r>
              <a:rPr kumimoji="1" lang="en-US" altLang="ja-JP" dirty="0"/>
              <a:t>2012/7/12</a:t>
            </a:r>
            <a:endParaRPr kumimoji="1" lang="ja-JP" altLang="en-US" dirty="0"/>
          </a:p>
        </p:txBody>
      </p:sp>
    </p:spTree>
    <p:extLst>
      <p:ext uri="{BB962C8B-B14F-4D97-AF65-F5344CB8AC3E}">
        <p14:creationId xmlns:p14="http://schemas.microsoft.com/office/powerpoint/2010/main" val="339344577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078428" cy="511730"/>
          </a:xfrm>
          <a:prstGeom prst="rect">
            <a:avLst/>
          </a:prstGeom>
        </p:spPr>
        <p:txBody>
          <a:bodyPr vert="horz" lIns="94300" tIns="47149" rIns="94300" bIns="47149" rtlCol="0"/>
          <a:lstStyle>
            <a:lvl1pPr algn="l">
              <a:defRPr sz="1100"/>
            </a:lvl1pPr>
          </a:lstStyle>
          <a:p>
            <a:r>
              <a:rPr kumimoji="1" lang="ja-JP" altLang="en-US"/>
              <a:t>高校生用モデルテキスト</a:t>
            </a:r>
            <a:r>
              <a:rPr kumimoji="1" lang="en-US" altLang="ja-JP"/>
              <a:t>Ⅱ</a:t>
            </a:r>
            <a:endParaRPr kumimoji="1" lang="ja-JP" altLang="en-US"/>
          </a:p>
        </p:txBody>
      </p:sp>
      <p:sp>
        <p:nvSpPr>
          <p:cNvPr id="3" name="日付プレースホルダー 2"/>
          <p:cNvSpPr>
            <a:spLocks noGrp="1"/>
          </p:cNvSpPr>
          <p:nvPr>
            <p:ph type="dt" idx="1"/>
          </p:nvPr>
        </p:nvSpPr>
        <p:spPr>
          <a:xfrm>
            <a:off x="4023994" y="2"/>
            <a:ext cx="3078428" cy="511730"/>
          </a:xfrm>
          <a:prstGeom prst="rect">
            <a:avLst/>
          </a:prstGeom>
        </p:spPr>
        <p:txBody>
          <a:bodyPr vert="horz" lIns="94300" tIns="47149" rIns="94300" bIns="47149" rtlCol="0"/>
          <a:lstStyle>
            <a:lvl1pPr algn="r">
              <a:defRPr sz="1100"/>
            </a:lvl1pPr>
          </a:lstStyle>
          <a:p>
            <a:fld id="{B1F507CF-E6BB-462F-BC91-0FB424273D4B}" type="datetimeFigureOut">
              <a:rPr kumimoji="1" lang="ja-JP" altLang="en-US" smtClean="0"/>
              <a:pPr/>
              <a:t>2023/6/5</a:t>
            </a:fld>
            <a:endParaRPr kumimoji="1" lang="ja-JP" altLang="en-US"/>
          </a:p>
        </p:txBody>
      </p:sp>
      <p:sp>
        <p:nvSpPr>
          <p:cNvPr id="4" name="スライド イメージ プレースホルダー 3"/>
          <p:cNvSpPr>
            <a:spLocks noGrp="1" noRot="1" noChangeAspect="1"/>
          </p:cNvSpPr>
          <p:nvPr>
            <p:ph type="sldImg" idx="2"/>
          </p:nvPr>
        </p:nvSpPr>
        <p:spPr>
          <a:xfrm>
            <a:off x="993775" y="766763"/>
            <a:ext cx="5116513" cy="3836987"/>
          </a:xfrm>
          <a:prstGeom prst="rect">
            <a:avLst/>
          </a:prstGeom>
          <a:noFill/>
          <a:ln w="12700">
            <a:solidFill>
              <a:prstClr val="black"/>
            </a:solidFill>
          </a:ln>
        </p:spPr>
        <p:txBody>
          <a:bodyPr vert="horz" lIns="94300" tIns="47149" rIns="94300" bIns="47149" rtlCol="0" anchor="ctr"/>
          <a:lstStyle/>
          <a:p>
            <a:endParaRPr lang="ja-JP" altLang="en-US"/>
          </a:p>
        </p:txBody>
      </p:sp>
      <p:sp>
        <p:nvSpPr>
          <p:cNvPr id="5" name="ノート プレースホルダー 4"/>
          <p:cNvSpPr>
            <a:spLocks noGrp="1"/>
          </p:cNvSpPr>
          <p:nvPr>
            <p:ph type="body" sz="quarter" idx="3"/>
          </p:nvPr>
        </p:nvSpPr>
        <p:spPr>
          <a:xfrm>
            <a:off x="710409" y="4861446"/>
            <a:ext cx="5683249" cy="4605576"/>
          </a:xfrm>
          <a:prstGeom prst="rect">
            <a:avLst/>
          </a:prstGeom>
        </p:spPr>
        <p:txBody>
          <a:bodyPr vert="horz" lIns="94300" tIns="47149" rIns="94300" bIns="4714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11"/>
            <a:ext cx="3078428" cy="511730"/>
          </a:xfrm>
          <a:prstGeom prst="rect">
            <a:avLst/>
          </a:prstGeom>
        </p:spPr>
        <p:txBody>
          <a:bodyPr vert="horz" lIns="94300" tIns="47149" rIns="94300" bIns="47149"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4023994" y="9721111"/>
            <a:ext cx="3078428" cy="511730"/>
          </a:xfrm>
          <a:prstGeom prst="rect">
            <a:avLst/>
          </a:prstGeom>
        </p:spPr>
        <p:txBody>
          <a:bodyPr vert="horz" lIns="94300" tIns="47149" rIns="94300" bIns="47149" rtlCol="0" anchor="b"/>
          <a:lstStyle>
            <a:lvl1pPr algn="r">
              <a:defRPr sz="1100"/>
            </a:lvl1pPr>
          </a:lstStyle>
          <a:p>
            <a:fld id="{A0D1CF14-DF28-4A09-963B-B864808D71BF}" type="slidenum">
              <a:rPr kumimoji="1" lang="ja-JP" altLang="en-US" smtClean="0"/>
              <a:pPr/>
              <a:t>‹#›</a:t>
            </a:fld>
            <a:endParaRPr kumimoji="1" lang="ja-JP" altLang="en-US"/>
          </a:p>
        </p:txBody>
      </p:sp>
    </p:spTree>
    <p:extLst>
      <p:ext uri="{BB962C8B-B14F-4D97-AF65-F5344CB8AC3E}">
        <p14:creationId xmlns:p14="http://schemas.microsoft.com/office/powerpoint/2010/main" val="412412881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pPr defTabSz="954908" fontAlgn="base">
              <a:spcBef>
                <a:spcPct val="0"/>
              </a:spcBef>
              <a:spcAft>
                <a:spcPct val="0"/>
              </a:spcAft>
              <a:defRPr/>
            </a:pPr>
            <a:endParaRPr lang="en-US" altLang="ja-JP" sz="1300" dirty="0">
              <a:solidFill>
                <a:srgbClr val="000000"/>
              </a:solidFill>
              <a:latin typeface="Arial" charset="0"/>
              <a:ea typeface="ＭＳ Ｐゴシック" charset="-128"/>
            </a:endParaRPr>
          </a:p>
        </p:txBody>
      </p:sp>
      <p:sp>
        <p:nvSpPr>
          <p:cNvPr id="20483" name="Rectangle 2"/>
          <p:cNvSpPr>
            <a:spLocks noGrp="1" noRot="1" noChangeAspect="1" noChangeArrowheads="1" noTextEdit="1"/>
          </p:cNvSpPr>
          <p:nvPr>
            <p:ph type="sldImg"/>
          </p:nvPr>
        </p:nvSpPr>
        <p:spPr>
          <a:xfrm>
            <a:off x="1014413" y="774700"/>
            <a:ext cx="5153025" cy="3863975"/>
          </a:xfrm>
          <a:ln/>
        </p:spPr>
      </p:sp>
      <p:sp>
        <p:nvSpPr>
          <p:cNvPr id="20484" name="Rectangle 3"/>
          <p:cNvSpPr>
            <a:spLocks noGrp="1" noChangeArrowheads="1"/>
          </p:cNvSpPr>
          <p:nvPr>
            <p:ph type="body" idx="1"/>
          </p:nvPr>
        </p:nvSpPr>
        <p:spPr>
          <a:noFill/>
          <a:ln/>
        </p:spPr>
        <p:txBody>
          <a:bodyPr/>
          <a:lstStyle/>
          <a:p>
            <a:r>
              <a:rPr lang="ja-JP" altLang="ja-JP" sz="1300" dirty="0"/>
              <a:t>授業をすぐに開始できるよう、あらかじめパワーポイントの表紙をスクリーンに映しておきましょう。担任の先生からの紹介があるまで、落ち着いた態度でお願いします。</a:t>
            </a:r>
            <a:endParaRPr lang="en-US" altLang="ja-JP" sz="1300" dirty="0"/>
          </a:p>
          <a:p>
            <a:r>
              <a:rPr lang="ja-JP" altLang="en-US" sz="1300" dirty="0"/>
              <a:t>授業をスムーズに進めるためにも、ご自身のご挨拶をお考え下さい。税理士のための</a:t>
            </a:r>
            <a:r>
              <a:rPr lang="en-US" altLang="ja-JP" sz="1300" dirty="0"/>
              <a:t>『</a:t>
            </a:r>
            <a:r>
              <a:rPr lang="ja-JP" altLang="en-US" sz="1300" dirty="0"/>
              <a:t>租税教育実践マニュアル</a:t>
            </a:r>
            <a:r>
              <a:rPr lang="en-US" altLang="ja-JP" sz="1300" dirty="0"/>
              <a:t>』</a:t>
            </a:r>
            <a:r>
              <a:rPr lang="ja-JP" altLang="en-US" sz="1300" dirty="0"/>
              <a:t>の冒頭挨拶に関する記述もご参考にして下さい。</a:t>
            </a:r>
            <a:endParaRPr lang="en-US" altLang="ja-JP" sz="1300" dirty="0"/>
          </a:p>
          <a:p>
            <a:endParaRPr lang="en-US" altLang="ja-JP" sz="1300" dirty="0"/>
          </a:p>
          <a:p>
            <a:r>
              <a:rPr lang="en-US" altLang="ja-JP" sz="1300" dirty="0"/>
              <a:t>※</a:t>
            </a:r>
            <a:r>
              <a:rPr lang="ja-JP" altLang="en-US" sz="1300" dirty="0"/>
              <a:t>このレジュメはボリュームが大きいため、通常の</a:t>
            </a:r>
            <a:r>
              <a:rPr lang="en-US" altLang="ja-JP" sz="1300" dirty="0"/>
              <a:t>50</a:t>
            </a:r>
            <a:r>
              <a:rPr lang="ja-JP" altLang="en-US" sz="1300" dirty="0"/>
              <a:t>分授業では時間内に収まらない可能性が高いです。</a:t>
            </a:r>
            <a:endParaRPr lang="en-US" altLang="ja-JP" sz="1300" dirty="0"/>
          </a:p>
          <a:p>
            <a:r>
              <a:rPr lang="ja-JP" altLang="en-US" sz="1300" dirty="0"/>
              <a:t>例えば　モデルテキスト</a:t>
            </a:r>
            <a:r>
              <a:rPr lang="en-US" altLang="ja-JP" sz="1300" dirty="0"/>
              <a:t>P4</a:t>
            </a:r>
            <a:r>
              <a:rPr lang="ja-JP" altLang="en-US" sz="1300" dirty="0"/>
              <a:t>のコメント例、「ところで昔、江戸時代の</a:t>
            </a:r>
            <a:r>
              <a:rPr lang="en-US" altLang="ja-JP" sz="1300" dirty="0"/>
              <a:t>~P4</a:t>
            </a:r>
            <a:r>
              <a:rPr lang="ja-JP" altLang="en-US" sz="1300" dirty="0"/>
              <a:t>最後の部分」及び「税と民主主義の歴史」の視聴を外す、</a:t>
            </a:r>
            <a:r>
              <a:rPr lang="en-US" altLang="ja-JP" sz="1300" dirty="0"/>
              <a:t>P12</a:t>
            </a:r>
            <a:r>
              <a:rPr lang="ja-JP" altLang="en-US" sz="1300" dirty="0"/>
              <a:t>「選挙へなぜ行くの」の視聴を外すのも一案です。</a:t>
            </a:r>
            <a:endParaRPr lang="en-US" altLang="ja-JP" sz="1300" dirty="0"/>
          </a:p>
          <a:p>
            <a:r>
              <a:rPr lang="ja-JP" altLang="ja-JP" sz="1300" dirty="0"/>
              <a:t>何分にはどこまで進んでいるべきか、時間がなくなってしまった場合、どこを飛ばすのか</a:t>
            </a:r>
            <a:r>
              <a:rPr lang="ja-JP" altLang="en-US" sz="1300" dirty="0"/>
              <a:t>を</a:t>
            </a:r>
            <a:r>
              <a:rPr lang="ja-JP" altLang="ja-JP" sz="1300" dirty="0"/>
              <a:t>事前に考えるなど、時間配分に気を付けてください。</a:t>
            </a:r>
          </a:p>
          <a:p>
            <a:r>
              <a:rPr lang="ja-JP" altLang="ja-JP" sz="1300" dirty="0"/>
              <a:t>余裕をもって一番伝えたいことを、しっかり伝えることができるようにしましょう</a:t>
            </a:r>
            <a:r>
              <a:rPr lang="ja-JP" altLang="en-US" sz="1300" dirty="0"/>
              <a:t>。</a:t>
            </a:r>
            <a:endParaRPr lang="en-US" altLang="ja-JP" sz="1300" dirty="0"/>
          </a:p>
          <a:p>
            <a:endParaRPr lang="en-US" altLang="ja-JP" sz="1300" dirty="0"/>
          </a:p>
          <a:p>
            <a:r>
              <a:rPr lang="ja-JP" altLang="en-US" sz="1300" dirty="0"/>
              <a:t>また、このテキストはダウンロードするのに大変時間がかかります。前日までにご自身のパソコン又は</a:t>
            </a:r>
            <a:r>
              <a:rPr lang="en-US" altLang="ja-JP" sz="1300" dirty="0"/>
              <a:t>USB</a:t>
            </a:r>
            <a:r>
              <a:rPr lang="ja-JP" altLang="en-US" sz="1300" dirty="0"/>
              <a:t>にダウンロードしてください。</a:t>
            </a:r>
            <a:endParaRPr lang="en-US" altLang="ja-JP" sz="1300" dirty="0"/>
          </a:p>
          <a:p>
            <a:endParaRPr lang="en-US" altLang="ja-JP" sz="1300" dirty="0"/>
          </a:p>
          <a:p>
            <a:endParaRPr lang="en-US" altLang="ja-JP" sz="1300" dirty="0"/>
          </a:p>
          <a:p>
            <a:endParaRPr lang="ja-JP" altLang="ja-JP" sz="1300" dirty="0"/>
          </a:p>
          <a:p>
            <a:pPr eaLnBrk="1" hangingPunct="1"/>
            <a:endParaRPr lang="ja-JP" altLang="ja-JP" dirty="0">
              <a:ea typeface="ＭＳ Ｐ明朝" charset="-128"/>
            </a:endParaRPr>
          </a:p>
        </p:txBody>
      </p:sp>
      <p:sp>
        <p:nvSpPr>
          <p:cNvPr id="2" name="ヘッダー プレースホルダー 1">
            <a:extLst>
              <a:ext uri="{FF2B5EF4-FFF2-40B4-BE49-F238E27FC236}">
                <a16:creationId xmlns:a16="http://schemas.microsoft.com/office/drawing/2014/main" id="{141C4886-4024-4B1E-91E5-E26DEAA679ED}"/>
              </a:ext>
            </a:extLst>
          </p:cNvPr>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Tree>
    <p:extLst>
      <p:ext uri="{BB962C8B-B14F-4D97-AF65-F5344CB8AC3E}">
        <p14:creationId xmlns:p14="http://schemas.microsoft.com/office/powerpoint/2010/main" val="315963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「税金が国を支えるということを理解してもらえたと思います。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では、なぜ私たちは税金を払わなければならないのでしょうか。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経済的に豊か人は、なぜ自分が努力して得たものの中から、人よりも高い税金を</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お納めなければならないのか、また経済的に恵まれていない人は、大した収入がある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わけでもないのに、なぜこんなに税金を納めなければならないのだろうか・・・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税金の負担は、私たちが選挙で選んだ代表が決めたルールに従うことを租税法律主義　</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といいます。また税負担は各人の担税力に応じて配分されるべきことを租税公平主義</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または租税平等主義といいます。両者は密接に関連します。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税金は納めて終わりではなく、使われ方を、しっかりと監視しなければなりません。</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この事をよく理解して一人一人が自分で考えて行動することが大切です。」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最後にあなたの考えは、如何でしょうか。</a:t>
            </a:r>
          </a:p>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13</a:t>
            </a:fld>
            <a:endParaRPr kumimoji="1" lang="ja-JP" altLang="en-US"/>
          </a:p>
        </p:txBody>
      </p:sp>
    </p:spTree>
    <p:extLst>
      <p:ext uri="{BB962C8B-B14F-4D97-AF65-F5344CB8AC3E}">
        <p14:creationId xmlns:p14="http://schemas.microsoft.com/office/powerpoint/2010/main" val="151737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kumimoji="1" lang="en-US" altLang="ja-JP"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r>
              <a:rPr kumimoji="1" lang="ja-JP" altLang="en-US"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この町には</a:t>
            </a:r>
            <a:r>
              <a:rPr lang="ja-JP" altLang="en-US" sz="1300" dirty="0">
                <a:solidFill>
                  <a:prstClr val="black"/>
                </a:solidFill>
                <a:latin typeface="ＭＳ Ｐゴシック" panose="020B0600070205080204" pitchFamily="50" charset="-128"/>
                <a:ea typeface="ＭＳ Ｐゴシック" panose="020B0600070205080204" pitchFamily="50" charset="-128"/>
              </a:rPr>
              <a:t>図書館がありません。</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今度、町に図書館を建てることになりました。</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そのためには</a:t>
            </a:r>
            <a:r>
              <a:rPr lang="en-US" altLang="ja-JP" sz="1300" dirty="0">
                <a:solidFill>
                  <a:prstClr val="black"/>
                </a:solidFill>
                <a:latin typeface="ＭＳ Ｐゴシック" panose="020B0600070205080204" pitchFamily="50" charset="-128"/>
                <a:ea typeface="ＭＳ Ｐゴシック" panose="020B0600070205080204" pitchFamily="50" charset="-128"/>
              </a:rPr>
              <a:t>1,000</a:t>
            </a:r>
            <a:r>
              <a:rPr lang="ja-JP" altLang="en-US" sz="1300" dirty="0">
                <a:solidFill>
                  <a:prstClr val="black"/>
                </a:solidFill>
                <a:latin typeface="ＭＳ Ｐゴシック" panose="020B0600070205080204" pitchFamily="50" charset="-128"/>
                <a:ea typeface="ＭＳ Ｐゴシック" panose="020B0600070205080204" pitchFamily="50" charset="-128"/>
              </a:rPr>
              <a:t>万円のお金が必要になります。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さぁ、そのためには</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1</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人いくらずつ出し合うとよいでしょうか。</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皆さん考えてみて下さい。</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（生徒から声が上がるのを待つか当てる。</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200</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万円の回答あり。）</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そうですね、</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200</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万円ずつですね。</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必要な資金を平等に負担しましたね。</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この</a:t>
            </a:r>
            <a:r>
              <a:rPr lang="en-US" altLang="ja-JP" sz="1300" dirty="0">
                <a:solidFill>
                  <a:prstClr val="black"/>
                </a:solidFill>
                <a:latin typeface="ＭＳ Ｐゴシック" panose="020B0600070205080204" pitchFamily="50" charset="-128"/>
                <a:ea typeface="ＭＳ Ｐゴシック" panose="020B0600070205080204" pitchFamily="50" charset="-128"/>
              </a:rPr>
              <a:t>200</a:t>
            </a:r>
            <a:r>
              <a:rPr lang="ja-JP" altLang="en-US" sz="1300" dirty="0">
                <a:solidFill>
                  <a:prstClr val="black"/>
                </a:solidFill>
                <a:latin typeface="ＭＳ Ｐゴシック" panose="020B0600070205080204" pitchFamily="50" charset="-128"/>
                <a:ea typeface="ＭＳ Ｐゴシック" panose="020B0600070205080204" pitchFamily="50" charset="-128"/>
              </a:rPr>
              <a:t>万円が税金です。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国や地方公共団体は、図書館を建てるというような</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公共サービスを提供します。</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他には水道や道路の整備、年金や医療、警察や消防、</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福祉や教育も公共サービスです。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そのためには莫大や資金が必要となります。</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その資金として「税金」が必要になるのです。</a:t>
            </a:r>
            <a:endParaRPr kumimoji="1" lang="ja-JP" altLang="en-US" sz="1300" dirty="0">
              <a:latin typeface="ＭＳ Ｐゴシック" panose="020B0600070205080204" pitchFamily="50" charset="-128"/>
              <a:ea typeface="ＭＳ Ｐゴシック" panose="020B0600070205080204" pitchFamily="50" charset="-128"/>
            </a:endParaRP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a:t>
            </a:fld>
            <a:endParaRPr kumimoji="1" lang="ja-JP" altLang="en-US"/>
          </a:p>
        </p:txBody>
      </p:sp>
    </p:spTree>
    <p:extLst>
      <p:ext uri="{BB962C8B-B14F-4D97-AF65-F5344CB8AC3E}">
        <p14:creationId xmlns:p14="http://schemas.microsoft.com/office/powerpoint/2010/main" val="55101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200" b="0" i="0" u="none" strike="noStrike" baseline="0" dirty="0">
              <a:solidFill>
                <a:srgbClr val="FF3C00"/>
              </a:solidFill>
              <a:latin typeface="MS-Gothic"/>
            </a:endParaRPr>
          </a:p>
          <a:p>
            <a:pPr algn="l"/>
            <a:r>
              <a:rPr lang="ja-JP" altLang="en-US" sz="1200" b="0" i="0" u="none" strike="noStrike" baseline="0" dirty="0">
                <a:solidFill>
                  <a:srgbClr val="FF3C00"/>
                </a:solidFill>
                <a:latin typeface="MS-Gothic"/>
              </a:rPr>
              <a:t>続いては、班ごとに考えてもらって、班としての答えを出してもらいます。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baseline="0" dirty="0">
                <a:solidFill>
                  <a:srgbClr val="FF3C00"/>
                </a:solidFill>
                <a:latin typeface="MS-Gothic"/>
              </a:rPr>
              <a:t>同じく図書館を建てるお話です。</a:t>
            </a:r>
            <a:r>
              <a:rPr lang="en-US" altLang="ja-JP" sz="1200" dirty="0">
                <a:solidFill>
                  <a:srgbClr val="FF3C00"/>
                </a:solidFill>
                <a:latin typeface="MS-Gothic"/>
              </a:rPr>
              <a:t>A-E</a:t>
            </a:r>
            <a:r>
              <a:rPr lang="ja-JP" altLang="en-US" sz="1200" dirty="0">
                <a:solidFill>
                  <a:srgbClr val="FF3C00"/>
                </a:solidFill>
                <a:latin typeface="MS-Gothic"/>
              </a:rPr>
              <a:t>さんの収入などが分かりました。</a:t>
            </a:r>
            <a:endParaRPr lang="ja-JP" altLang="en-US" sz="1200" b="0" i="0" u="none" strike="noStrike" baseline="0" dirty="0">
              <a:solidFill>
                <a:srgbClr val="FF3C00"/>
              </a:solidFill>
              <a:latin typeface="MS-Gothic"/>
            </a:endParaRPr>
          </a:p>
          <a:p>
            <a:pPr algn="l"/>
            <a:r>
              <a:rPr lang="en-US" altLang="ja-JP" sz="1200" b="0" i="0" u="none" strike="noStrike" baseline="0" dirty="0">
                <a:solidFill>
                  <a:srgbClr val="FF3C00"/>
                </a:solidFill>
                <a:latin typeface="MS-Gothic"/>
              </a:rPr>
              <a:t>A</a:t>
            </a:r>
            <a:r>
              <a:rPr lang="ja-JP" altLang="en-US" sz="1200" b="0" i="0" u="none" strike="noStrike" baseline="0" dirty="0">
                <a:solidFill>
                  <a:srgbClr val="FF3C00"/>
                </a:solidFill>
                <a:latin typeface="MS-Gothic"/>
              </a:rPr>
              <a:t>さんは大きな会社の社長さんで年間の収入は</a:t>
            </a:r>
            <a:r>
              <a:rPr lang="en-US" altLang="ja-JP" sz="1200" b="0" i="0" u="none" strike="noStrike" baseline="0" dirty="0">
                <a:solidFill>
                  <a:srgbClr val="FF3C00"/>
                </a:solidFill>
                <a:latin typeface="MS-Gothic"/>
              </a:rPr>
              <a:t>2,000</a:t>
            </a:r>
            <a:r>
              <a:rPr lang="ja-JP" altLang="en-US" sz="1200" b="0" i="0" u="none" strike="noStrike" baseline="0" dirty="0">
                <a:solidFill>
                  <a:srgbClr val="FF3C00"/>
                </a:solidFill>
                <a:latin typeface="MS-Gothic"/>
              </a:rPr>
              <a:t>万円あります。</a:t>
            </a:r>
          </a:p>
          <a:p>
            <a:pPr algn="l"/>
            <a:r>
              <a:rPr lang="en-US" altLang="ja-JP" sz="1200" b="0" i="0" u="none" strike="noStrike" baseline="0" dirty="0">
                <a:solidFill>
                  <a:srgbClr val="FF3C00"/>
                </a:solidFill>
                <a:latin typeface="MS-Gothic"/>
              </a:rPr>
              <a:t>B</a:t>
            </a:r>
            <a:r>
              <a:rPr lang="ja-JP" altLang="en-US" sz="1200" b="0" i="0" u="none" strike="noStrike" baseline="0" dirty="0">
                <a:solidFill>
                  <a:srgbClr val="FF3C00"/>
                </a:solidFill>
                <a:latin typeface="MS-Gothic"/>
              </a:rPr>
              <a:t>さんは今人気のユーチューバーで収入は</a:t>
            </a:r>
            <a:r>
              <a:rPr lang="en-US" altLang="ja-JP" sz="1200" b="0" i="0" u="none" strike="noStrike" baseline="0" dirty="0">
                <a:solidFill>
                  <a:srgbClr val="FF3C00"/>
                </a:solidFill>
                <a:latin typeface="MS-Gothic"/>
              </a:rPr>
              <a:t>1,000</a:t>
            </a:r>
            <a:r>
              <a:rPr lang="ja-JP" altLang="en-US" sz="1200" b="0" i="0" u="none" strike="noStrike" baseline="0" dirty="0">
                <a:solidFill>
                  <a:srgbClr val="FF3C00"/>
                </a:solidFill>
                <a:latin typeface="MS-Gothic"/>
              </a:rPr>
              <a:t>万円です。</a:t>
            </a:r>
          </a:p>
          <a:p>
            <a:pPr algn="l"/>
            <a:r>
              <a:rPr lang="en-US" altLang="ja-JP" sz="1200" b="0" i="0" u="none" strike="noStrike" baseline="0" dirty="0">
                <a:solidFill>
                  <a:srgbClr val="FF3C00"/>
                </a:solidFill>
                <a:latin typeface="MS-Gothic"/>
              </a:rPr>
              <a:t>C</a:t>
            </a:r>
            <a:r>
              <a:rPr lang="ja-JP" altLang="en-US" sz="1200" b="0" i="0" u="none" strike="noStrike" baseline="0" dirty="0">
                <a:solidFill>
                  <a:srgbClr val="FF3C00"/>
                </a:solidFill>
                <a:latin typeface="MS-Gothic"/>
              </a:rPr>
              <a:t>さんは収入は</a:t>
            </a:r>
            <a:r>
              <a:rPr lang="en-US" altLang="ja-JP" sz="1200" b="0" i="0" u="none" strike="noStrike" baseline="0" dirty="0">
                <a:solidFill>
                  <a:srgbClr val="FF3C00"/>
                </a:solidFill>
                <a:latin typeface="MS-Gothic"/>
              </a:rPr>
              <a:t>500</a:t>
            </a:r>
            <a:r>
              <a:rPr lang="ja-JP" altLang="en-US" sz="1200" b="0" i="0" u="none" strike="noStrike" baseline="0" dirty="0">
                <a:solidFill>
                  <a:srgbClr val="FF3C00"/>
                </a:solidFill>
                <a:latin typeface="MS-Gothic"/>
              </a:rPr>
              <a:t>万円ありますが、何かとお金のかかるお父さん世代の会社員です。</a:t>
            </a:r>
          </a:p>
          <a:p>
            <a:pPr algn="l"/>
            <a:r>
              <a:rPr lang="en-US" altLang="ja-JP" sz="1200" b="0" i="0" u="none" strike="noStrike" baseline="0" dirty="0">
                <a:solidFill>
                  <a:srgbClr val="FF3C00"/>
                </a:solidFill>
                <a:latin typeface="MS-Gothic"/>
              </a:rPr>
              <a:t>D</a:t>
            </a:r>
            <a:r>
              <a:rPr lang="ja-JP" altLang="en-US" sz="1200" b="0" i="0" u="none" strike="noStrike" baseline="0" dirty="0">
                <a:solidFill>
                  <a:srgbClr val="FF3C00"/>
                </a:solidFill>
                <a:latin typeface="MS-Gothic"/>
              </a:rPr>
              <a:t>さんは</a:t>
            </a:r>
            <a:r>
              <a:rPr lang="en-US" altLang="ja-JP" sz="1200" b="0" i="0" u="none" strike="noStrike" baseline="0" dirty="0">
                <a:solidFill>
                  <a:srgbClr val="FF3C00"/>
                </a:solidFill>
                <a:latin typeface="MS-Gothic"/>
              </a:rPr>
              <a:t>20</a:t>
            </a:r>
            <a:r>
              <a:rPr lang="ja-JP" altLang="en-US" sz="1200" b="0" i="0" u="none" strike="noStrike" baseline="0" dirty="0">
                <a:solidFill>
                  <a:srgbClr val="FF3C00"/>
                </a:solidFill>
                <a:latin typeface="MS-Gothic"/>
              </a:rPr>
              <a:t>歳のフリーターで収入は</a:t>
            </a:r>
            <a:r>
              <a:rPr lang="en-US" altLang="ja-JP" sz="1200" b="0" i="0" u="none" strike="noStrike" baseline="0" dirty="0">
                <a:solidFill>
                  <a:srgbClr val="FF3C00"/>
                </a:solidFill>
                <a:latin typeface="MS-Gothic"/>
              </a:rPr>
              <a:t>100</a:t>
            </a:r>
            <a:r>
              <a:rPr lang="ja-JP" altLang="en-US" sz="1200" b="0" i="0" u="none" strike="noStrike" baseline="0" dirty="0">
                <a:solidFill>
                  <a:srgbClr val="FF3C00"/>
                </a:solidFill>
                <a:latin typeface="MS-Gothic"/>
              </a:rPr>
              <a:t>万円です。</a:t>
            </a:r>
          </a:p>
          <a:p>
            <a:pPr algn="l"/>
            <a:r>
              <a:rPr lang="en-US" altLang="ja-JP" sz="1200" b="0" i="0" u="none" strike="noStrike" baseline="0" dirty="0">
                <a:solidFill>
                  <a:srgbClr val="FF3C00"/>
                </a:solidFill>
                <a:latin typeface="MS-Gothic"/>
              </a:rPr>
              <a:t>E</a:t>
            </a:r>
            <a:r>
              <a:rPr lang="ja-JP" altLang="en-US" sz="1200" b="0" i="0" u="none" strike="noStrike" baseline="0" dirty="0">
                <a:solidFill>
                  <a:srgbClr val="FF3C00"/>
                </a:solidFill>
                <a:latin typeface="MS-Gothic"/>
              </a:rPr>
              <a:t>さんはひとり暮らしのおばあさんで収入は年金収入だけで</a:t>
            </a:r>
            <a:r>
              <a:rPr lang="en-US" altLang="ja-JP" sz="1200" b="0" i="0" u="none" strike="noStrike" baseline="0" dirty="0">
                <a:solidFill>
                  <a:srgbClr val="FF3C00"/>
                </a:solidFill>
                <a:latin typeface="MS-Gothic"/>
              </a:rPr>
              <a:t>10</a:t>
            </a:r>
            <a:r>
              <a:rPr lang="ja-JP" altLang="en-US" sz="1200" b="0" i="0" u="none" strike="noStrike" baseline="0" dirty="0">
                <a:solidFill>
                  <a:srgbClr val="FF3C00"/>
                </a:solidFill>
                <a:latin typeface="MS-Gothic"/>
              </a:rPr>
              <a:t>万円です。</a:t>
            </a:r>
          </a:p>
          <a:p>
            <a:pPr algn="l"/>
            <a:r>
              <a:rPr lang="ja-JP" altLang="en-US" sz="1200" b="0" i="0" u="none" strike="noStrike" baseline="0" dirty="0">
                <a:solidFill>
                  <a:srgbClr val="FF3C00"/>
                </a:solidFill>
                <a:latin typeface="MS-Gothic"/>
              </a:rPr>
              <a:t>こういう</a:t>
            </a:r>
            <a:r>
              <a:rPr lang="en-US" altLang="ja-JP" sz="1200" b="0" i="0" u="none" strike="noStrike" baseline="0" dirty="0">
                <a:solidFill>
                  <a:srgbClr val="FF3C00"/>
                </a:solidFill>
                <a:latin typeface="MS-Gothic"/>
              </a:rPr>
              <a:t>5</a:t>
            </a:r>
            <a:r>
              <a:rPr lang="ja-JP" altLang="en-US" sz="1200" b="0" i="0" u="none" strike="noStrike" baseline="0" dirty="0">
                <a:solidFill>
                  <a:srgbClr val="FF3C00"/>
                </a:solidFill>
                <a:latin typeface="MS-Gothic"/>
              </a:rPr>
              <a:t>人の方からいくらかずつお金を集めて</a:t>
            </a:r>
            <a:r>
              <a:rPr lang="en-US" altLang="ja-JP" sz="1200" b="0" i="0" u="none" strike="noStrike" baseline="0" dirty="0">
                <a:solidFill>
                  <a:srgbClr val="FF3C00"/>
                </a:solidFill>
                <a:latin typeface="MS-Gothic"/>
              </a:rPr>
              <a:t>1,000</a:t>
            </a:r>
            <a:r>
              <a:rPr lang="ja-JP" altLang="en-US" sz="1200" b="0" i="0" u="none" strike="noStrike" baseline="0" dirty="0">
                <a:solidFill>
                  <a:srgbClr val="FF3C00"/>
                </a:solidFill>
                <a:latin typeface="MS-Gothic"/>
              </a:rPr>
              <a:t>万円の図書館を建てる場合、それぞれからいくらずつ集めるか、</a:t>
            </a:r>
          </a:p>
          <a:p>
            <a:pPr algn="l"/>
            <a:r>
              <a:rPr lang="ja-JP" altLang="en-US" sz="1200" b="0" i="0" u="none" strike="noStrike" baseline="0" dirty="0">
                <a:solidFill>
                  <a:srgbClr val="FF3C00"/>
                </a:solidFill>
                <a:latin typeface="MS-Gothic"/>
              </a:rPr>
              <a:t>班に分かれて話し合ってください。</a:t>
            </a:r>
          </a:p>
          <a:p>
            <a:pPr algn="l"/>
            <a:r>
              <a:rPr lang="en-US" altLang="ja-JP" sz="1200" b="0" i="0" u="none" strike="noStrike" baseline="0" dirty="0">
                <a:solidFill>
                  <a:srgbClr val="FF3C00"/>
                </a:solidFill>
                <a:latin typeface="MS-Gothic"/>
              </a:rPr>
              <a:t>5</a:t>
            </a:r>
            <a:r>
              <a:rPr lang="ja-JP" altLang="en-US" sz="1200" b="0" i="0" u="none" strike="noStrike" baseline="0" dirty="0">
                <a:solidFill>
                  <a:srgbClr val="FF3C00"/>
                </a:solidFill>
                <a:latin typeface="MS-Gothic"/>
              </a:rPr>
              <a:t>分でお願いします。</a:t>
            </a:r>
          </a:p>
          <a:p>
            <a:pPr algn="l"/>
            <a:r>
              <a:rPr lang="ja-JP" altLang="en-US" sz="1200" b="0" i="0" u="none" strike="noStrike" baseline="0" dirty="0">
                <a:solidFill>
                  <a:srgbClr val="FF3C00"/>
                </a:solidFill>
                <a:latin typeface="MS-Gothic"/>
              </a:rPr>
              <a:t>ありがとうございます。</a:t>
            </a:r>
          </a:p>
          <a:p>
            <a:pPr algn="l"/>
            <a:r>
              <a:rPr lang="ja-JP" altLang="en-US" sz="1200" b="0" i="0" u="none" strike="noStrike" baseline="0" dirty="0">
                <a:solidFill>
                  <a:srgbClr val="FF3C00"/>
                </a:solidFill>
                <a:latin typeface="MS-Gothic"/>
              </a:rPr>
              <a:t>どの意見も班で話し合ってまとめた意見、つまり民主主義で話し合った意見なので、どの意見も尊重します。</a:t>
            </a:r>
          </a:p>
          <a:p>
            <a:pPr algn="l"/>
            <a:r>
              <a:rPr lang="ja-JP" altLang="en-US" sz="1200" b="0" i="0" u="none" strike="noStrike" baseline="0" dirty="0">
                <a:solidFill>
                  <a:srgbClr val="FF3C00"/>
                </a:solidFill>
                <a:latin typeface="MS-Gothic"/>
              </a:rPr>
              <a:t>どの班の答えが正しいということはありません。</a:t>
            </a:r>
            <a:endParaRPr lang="en-US" altLang="ja-JP" sz="1200" b="0" i="0" u="none" strike="noStrike" baseline="0" dirty="0">
              <a:solidFill>
                <a:srgbClr val="FF3C00"/>
              </a:solidFill>
              <a:latin typeface="MS-Gothic"/>
            </a:endParaRPr>
          </a:p>
          <a:p>
            <a:pPr algn="l"/>
            <a:endParaRPr kumimoji="1" lang="en-US" altLang="ja-JP" sz="1200" b="0" i="0" u="none" strike="noStrike" baseline="0" dirty="0">
              <a:solidFill>
                <a:srgbClr val="FF3C00"/>
              </a:solidFill>
              <a:latin typeface="MS-Gothic"/>
            </a:endParaRPr>
          </a:p>
          <a:p>
            <a:pPr algn="l"/>
            <a:endParaRPr kumimoji="1" lang="en-US" altLang="ja-JP" sz="1200" b="0" i="0" u="none" strike="noStrike" baseline="0" dirty="0">
              <a:solidFill>
                <a:srgbClr val="FF3C00"/>
              </a:solidFill>
              <a:latin typeface="MS-Gothic"/>
            </a:endParaRPr>
          </a:p>
          <a:p>
            <a:pPr algn="l"/>
            <a:r>
              <a:rPr lang="ja-JP" altLang="en-US" sz="1200" b="0" i="0" u="none" strike="noStrike" baseline="0" dirty="0">
                <a:solidFill>
                  <a:srgbClr val="000000"/>
                </a:solidFill>
                <a:latin typeface="MS-Gothic"/>
              </a:rPr>
              <a:t>税理士のための</a:t>
            </a:r>
            <a:r>
              <a:rPr lang="en-US" altLang="ja-JP" sz="1200" b="0" i="0" u="none" strike="noStrike" baseline="0" dirty="0">
                <a:solidFill>
                  <a:srgbClr val="000000"/>
                </a:solidFill>
                <a:latin typeface="MS-Gothic"/>
              </a:rPr>
              <a:t>『</a:t>
            </a:r>
            <a:r>
              <a:rPr lang="ja-JP" altLang="en-US" sz="1200" b="0" i="0" u="none" strike="noStrike" baseline="0" dirty="0">
                <a:solidFill>
                  <a:srgbClr val="000000"/>
                </a:solidFill>
                <a:latin typeface="MS-Gothic"/>
              </a:rPr>
              <a:t>租税教室実践マニュアル</a:t>
            </a:r>
            <a:r>
              <a:rPr lang="en-US" altLang="ja-JP" sz="1200" b="0" i="0" u="none" strike="noStrike" baseline="0" dirty="0">
                <a:solidFill>
                  <a:srgbClr val="000000"/>
                </a:solidFill>
                <a:latin typeface="MS-Gothic"/>
              </a:rPr>
              <a:t>』</a:t>
            </a:r>
            <a:r>
              <a:rPr lang="ja-JP" altLang="en-US" sz="1200" b="0" i="0" u="none" strike="noStrike" baseline="0" dirty="0">
                <a:solidFill>
                  <a:srgbClr val="000000"/>
                </a:solidFill>
                <a:latin typeface="MS-Gothic"/>
              </a:rPr>
              <a:t>の「ディスカッションについて」も参照ください。</a:t>
            </a:r>
            <a:endParaRPr lang="en-US" altLang="ja-JP" sz="1200" b="0" i="0" u="none" strike="noStrike" baseline="0" dirty="0">
              <a:solidFill>
                <a:srgbClr val="000000"/>
              </a:solidFill>
              <a:latin typeface="MS-Gothic"/>
            </a:endParaRPr>
          </a:p>
          <a:p>
            <a:pPr algn="l"/>
            <a:r>
              <a:rPr lang="ja-JP" altLang="en-US" sz="1200" b="0" i="0" u="none" strike="noStrike" baseline="0" dirty="0">
                <a:solidFill>
                  <a:srgbClr val="000000"/>
                </a:solidFill>
                <a:latin typeface="MS-Gothic"/>
              </a:rPr>
              <a:t>あらかじめ司会者、書記、発表者を決めておいてもらうといいと思います。</a:t>
            </a:r>
          </a:p>
          <a:p>
            <a:pPr algn="l"/>
            <a:r>
              <a:rPr lang="ja-JP" altLang="en-US" sz="1200" b="0" i="0" u="none" strike="noStrike" baseline="0" dirty="0">
                <a:solidFill>
                  <a:srgbClr val="000000"/>
                </a:solidFill>
                <a:latin typeface="MS-Gothic"/>
              </a:rPr>
              <a:t>各班の話し合った結果を黒板・ホワイトボードに板書します。</a:t>
            </a:r>
          </a:p>
          <a:p>
            <a:pPr algn="l"/>
            <a:r>
              <a:rPr lang="ja-JP" altLang="en-US" sz="1200" b="0" i="0" u="none" strike="noStrike" baseline="0" dirty="0">
                <a:solidFill>
                  <a:srgbClr val="000000"/>
                </a:solidFill>
                <a:latin typeface="MS-Gothic"/>
              </a:rPr>
              <a:t>エクセルをスクリーン等に映し出せるならばそれを使って頂くのもいいと思います。</a:t>
            </a:r>
            <a:endParaRPr lang="en-US" altLang="ja-JP" sz="1200" b="0" i="0" u="none" strike="noStrike" baseline="0" dirty="0">
              <a:solidFill>
                <a:srgbClr val="000000"/>
              </a:solidFill>
              <a:latin typeface="MS-Gothic"/>
            </a:endParaRPr>
          </a:p>
          <a:p>
            <a:pPr algn="l"/>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2</a:t>
            </a:fld>
            <a:endParaRPr kumimoji="1" lang="ja-JP" altLang="en-US"/>
          </a:p>
        </p:txBody>
      </p:sp>
    </p:spTree>
    <p:extLst>
      <p:ext uri="{BB962C8B-B14F-4D97-AF65-F5344CB8AC3E}">
        <p14:creationId xmlns:p14="http://schemas.microsoft.com/office/powerpoint/2010/main" val="238887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l"/>
            <a:r>
              <a:rPr lang="ja-JP" altLang="en-US" sz="1800" b="0" i="0" u="none" strike="noStrike" baseline="0" dirty="0">
                <a:solidFill>
                  <a:srgbClr val="FF3C00"/>
                </a:solidFill>
                <a:latin typeface="MS-Gothic"/>
              </a:rPr>
              <a:t>ただ、日本のルールとして</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さんからいくら、</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さんからいくら集めるかを決める場合、日本国中バラバラのルールではいけませんので</a:t>
            </a:r>
          </a:p>
          <a:p>
            <a:pPr algn="l"/>
            <a:r>
              <a:rPr lang="ja-JP" altLang="en-US" sz="1800" b="0" i="0" u="none" strike="noStrike" baseline="0" dirty="0">
                <a:solidFill>
                  <a:srgbClr val="FF3C00"/>
                </a:solidFill>
                <a:latin typeface="MS-Gothic"/>
              </a:rPr>
              <a:t>統一する必要があります。</a:t>
            </a:r>
          </a:p>
          <a:p>
            <a:pPr algn="l"/>
            <a:r>
              <a:rPr lang="ja-JP" altLang="en-US" sz="1800" b="0" i="0" u="none" strike="noStrike" baseline="0" dirty="0">
                <a:solidFill>
                  <a:srgbClr val="FF3C00"/>
                </a:solidFill>
                <a:latin typeface="MS-Gothic"/>
              </a:rPr>
              <a:t>班の代表の方、今から前に集まってもらって話し合ってもらえますか。</a:t>
            </a:r>
          </a:p>
          <a:p>
            <a:pPr algn="l"/>
            <a:r>
              <a:rPr lang="ja-JP" altLang="en-US" sz="1800" b="0" i="0" u="none" strike="noStrike" baseline="0" dirty="0">
                <a:solidFill>
                  <a:srgbClr val="FF3C00"/>
                </a:solidFill>
                <a:latin typeface="MS-Gothic"/>
              </a:rPr>
              <a:t>話し合ってクラスの結論を出してもらいたいと思います。</a:t>
            </a:r>
          </a:p>
          <a:p>
            <a:pPr algn="l"/>
            <a:r>
              <a:rPr lang="ja-JP" altLang="en-US" sz="1800" b="0" i="0" u="none" strike="noStrike" baseline="0" dirty="0">
                <a:solidFill>
                  <a:srgbClr val="FF3C00"/>
                </a:solidFill>
                <a:latin typeface="MS-Gothic"/>
              </a:rPr>
              <a:t>代表の方は班の意見を代表しているので、自分の班の意見を主張し、違う班の主張も受け入れたうえで代表者の中で決めてください。</a:t>
            </a:r>
          </a:p>
          <a:p>
            <a:pPr algn="l"/>
            <a:endParaRPr lang="en-US" altLang="ja-JP" sz="1800" b="0" i="0" u="none" strike="noStrike" baseline="0" dirty="0">
              <a:solidFill>
                <a:srgbClr val="000000"/>
              </a:solidFill>
              <a:latin typeface="MS-Gothic"/>
            </a:endParaRPr>
          </a:p>
          <a:p>
            <a:pPr algn="l"/>
            <a:endParaRPr lang="en-US" altLang="ja-JP" sz="1800" b="0" i="0" u="none" strike="noStrike" baseline="0" dirty="0">
              <a:solidFill>
                <a:srgbClr val="000000"/>
              </a:solidFill>
              <a:latin typeface="MS-Gothic"/>
            </a:endParaRPr>
          </a:p>
          <a:p>
            <a:pPr algn="l"/>
            <a:r>
              <a:rPr lang="ja-JP" altLang="en-US" sz="1800" b="0" i="0" u="none" strike="noStrike" baseline="0" dirty="0">
                <a:solidFill>
                  <a:srgbClr val="000000"/>
                </a:solidFill>
                <a:latin typeface="MS-Gothic"/>
              </a:rPr>
              <a:t>話し合いが進まない場合、先導してあげるといいと思います。</a:t>
            </a:r>
          </a:p>
          <a:p>
            <a:pPr algn="l"/>
            <a:r>
              <a:rPr lang="ja-JP" altLang="en-US" sz="1800" b="0" i="0" u="none" strike="noStrike" baseline="0" dirty="0">
                <a:solidFill>
                  <a:srgbClr val="000000"/>
                </a:solidFill>
                <a:latin typeface="MS-Gothic"/>
              </a:rPr>
              <a:t>例えば、</a:t>
            </a:r>
          </a:p>
          <a:p>
            <a:pPr algn="l"/>
            <a:r>
              <a:rPr lang="ja-JP" altLang="en-US" sz="1800" b="0" i="0" u="none" strike="noStrike" baseline="0" dirty="0">
                <a:solidFill>
                  <a:srgbClr val="000000"/>
                </a:solidFill>
                <a:latin typeface="MS-Gothic"/>
              </a:rPr>
              <a:t>決めやすいところから決めていき、最後の人は残った金額にしましょう。</a:t>
            </a:r>
          </a:p>
          <a:p>
            <a:pPr algn="l"/>
            <a:r>
              <a:rPr lang="ja-JP" altLang="en-US" sz="1800" b="0" i="0" u="none" strike="noStrike" baseline="0" dirty="0">
                <a:solidFill>
                  <a:srgbClr val="000000"/>
                </a:solidFill>
                <a:latin typeface="MS-Gothic"/>
              </a:rPr>
              <a:t>　→</a:t>
            </a:r>
            <a:r>
              <a:rPr lang="en-US" altLang="ja-JP" sz="1800" b="0" i="0" u="none" strike="noStrike" baseline="0" dirty="0">
                <a:solidFill>
                  <a:srgbClr val="000000"/>
                </a:solidFill>
                <a:latin typeface="MS-Gothic"/>
              </a:rPr>
              <a:t>4</a:t>
            </a:r>
            <a:r>
              <a:rPr lang="ja-JP" altLang="en-US" sz="1800" b="0" i="0" u="none" strike="noStrike" baseline="0" dirty="0">
                <a:solidFill>
                  <a:srgbClr val="000000"/>
                </a:solidFill>
                <a:latin typeface="MS-Gothic"/>
              </a:rPr>
              <a:t>人決めればよくなります。</a:t>
            </a:r>
          </a:p>
          <a:p>
            <a:pPr algn="l"/>
            <a:r>
              <a:rPr lang="ja-JP" altLang="en-US" sz="1800" b="0" i="0" u="none" strike="noStrike" baseline="0" dirty="0">
                <a:solidFill>
                  <a:srgbClr val="000000"/>
                </a:solidFill>
                <a:latin typeface="MS-Gothic"/>
              </a:rPr>
              <a:t>・金額の少ない</a:t>
            </a:r>
            <a:r>
              <a:rPr lang="en-US" altLang="ja-JP" sz="1800" b="0" i="0" u="none" strike="noStrike" baseline="0" dirty="0">
                <a:solidFill>
                  <a:srgbClr val="000000"/>
                </a:solidFill>
                <a:latin typeface="MS-Gothic"/>
              </a:rPr>
              <a:t>E</a:t>
            </a:r>
            <a:r>
              <a:rPr lang="ja-JP" altLang="en-US" sz="1800" b="0" i="0" u="none" strike="noStrike" baseline="0" dirty="0">
                <a:solidFill>
                  <a:srgbClr val="000000"/>
                </a:solidFill>
                <a:latin typeface="MS-Gothic"/>
              </a:rPr>
              <a:t>さんから決めていきましょう。</a:t>
            </a:r>
          </a:p>
          <a:p>
            <a:pPr algn="l"/>
            <a:r>
              <a:rPr lang="ja-JP" altLang="en-US" sz="1800" b="0" i="0" u="none" strike="noStrike" baseline="0" dirty="0">
                <a:solidFill>
                  <a:srgbClr val="000000"/>
                </a:solidFill>
                <a:latin typeface="MS-Gothic"/>
              </a:rPr>
              <a:t>　→選択肢が少ないのでまとめやすいです。</a:t>
            </a:r>
          </a:p>
          <a:p>
            <a:pPr algn="l"/>
            <a:r>
              <a:rPr lang="ja-JP" altLang="en-US" sz="1800" b="0" i="0" u="none" strike="noStrike" baseline="0" dirty="0">
                <a:solidFill>
                  <a:srgbClr val="000000"/>
                </a:solidFill>
                <a:latin typeface="MS-Gothic"/>
              </a:rPr>
              <a:t>・声が上がらない場合、各班の数値の平均額を参考に出してみましょう。</a:t>
            </a:r>
          </a:p>
          <a:p>
            <a:pPr algn="l"/>
            <a:r>
              <a:rPr lang="ja-JP" altLang="en-US" sz="1800" b="0" i="0" u="none" strike="noStrike" baseline="0" dirty="0">
                <a:solidFill>
                  <a:srgbClr val="000000"/>
                </a:solidFill>
                <a:latin typeface="MS-Gothic"/>
              </a:rPr>
              <a:t>　→意見が出やすくなります。</a:t>
            </a:r>
          </a:p>
          <a:p>
            <a:pPr algn="l"/>
            <a:r>
              <a:rPr lang="ja-JP" altLang="en-US" sz="1800" b="0" i="0" u="none" strike="noStrike" baseline="0" dirty="0">
                <a:solidFill>
                  <a:srgbClr val="000000"/>
                </a:solidFill>
                <a:latin typeface="MS-Gothic"/>
              </a:rPr>
              <a:t>・候補に挙がった数値を</a:t>
            </a:r>
            <a:r>
              <a:rPr lang="en-US" altLang="ja-JP" sz="1800" b="0" i="0" u="none" strike="noStrike" baseline="0" dirty="0">
                <a:solidFill>
                  <a:srgbClr val="000000"/>
                </a:solidFill>
                <a:latin typeface="MS-Gothic"/>
              </a:rPr>
              <a:t>2</a:t>
            </a:r>
            <a:r>
              <a:rPr lang="ja-JP" altLang="en-US" sz="1800" b="0" i="0" u="none" strike="noStrike" baseline="0" dirty="0">
                <a:solidFill>
                  <a:srgbClr val="000000"/>
                </a:solidFill>
                <a:latin typeface="MS-Gothic"/>
              </a:rPr>
              <a:t>つ選んで多数決をとってみましょう。</a:t>
            </a:r>
          </a:p>
          <a:p>
            <a:pPr algn="l"/>
            <a:r>
              <a:rPr lang="ja-JP" altLang="en-US" sz="1800" b="0" i="0" u="none" strike="noStrike" baseline="0" dirty="0">
                <a:solidFill>
                  <a:srgbClr val="000000"/>
                </a:solidFill>
                <a:latin typeface="MS-Gothic"/>
              </a:rPr>
              <a:t>　→多数決で選ばれた数値で決まりです。</a:t>
            </a:r>
            <a:endParaRPr lang="en-US" altLang="ja-JP" sz="1800" b="0" i="0" u="none" strike="noStrike" baseline="0" dirty="0">
              <a:solidFill>
                <a:srgbClr val="000000"/>
              </a:solidFill>
              <a:latin typeface="MS-Gothic"/>
            </a:endParaRPr>
          </a:p>
          <a:p>
            <a:pPr algn="l"/>
            <a:endParaRPr lang="ja-JP" altLang="en-US" sz="1800" b="0" i="0" u="none" strike="noStrike" baseline="0" dirty="0">
              <a:solidFill>
                <a:srgbClr val="000000"/>
              </a:solidFill>
              <a:latin typeface="MS-Gothic"/>
            </a:endParaRPr>
          </a:p>
          <a:p>
            <a:pPr algn="l"/>
            <a:r>
              <a:rPr lang="ja-JP" altLang="en-US" sz="1800" b="0" i="0" u="none" strike="noStrike" baseline="0" dirty="0">
                <a:solidFill>
                  <a:srgbClr val="000000"/>
                </a:solidFill>
                <a:latin typeface="MS-Gothic"/>
              </a:rPr>
              <a:t>自分の意見が間接的に反映される様、まさに議会を体験してもらいます。</a:t>
            </a:r>
          </a:p>
          <a:p>
            <a:pPr algn="l"/>
            <a:r>
              <a:rPr lang="en-US" altLang="ja-JP" sz="1800" b="0" i="0" u="none" strike="noStrike" baseline="0" dirty="0">
                <a:solidFill>
                  <a:srgbClr val="000000"/>
                </a:solidFill>
                <a:latin typeface="MS-Gothic"/>
              </a:rPr>
              <a:t>(</a:t>
            </a:r>
            <a:r>
              <a:rPr lang="ja-JP" altLang="en-US" sz="1800" b="0" i="0" u="none" strike="noStrike" baseline="0" dirty="0">
                <a:solidFill>
                  <a:srgbClr val="000000"/>
                </a:solidFill>
                <a:latin typeface="MS-Gothic"/>
              </a:rPr>
              <a:t>合意したら</a:t>
            </a:r>
            <a:r>
              <a:rPr lang="en-US" altLang="ja-JP" sz="1800" b="0" i="0" u="none" strike="noStrike" baseline="0" dirty="0">
                <a:solidFill>
                  <a:srgbClr val="000000"/>
                </a:solidFill>
                <a:latin typeface="MS-Gothic"/>
              </a:rPr>
              <a:t>)</a:t>
            </a:r>
            <a:r>
              <a:rPr lang="ja-JP" altLang="en-US" sz="1800" b="0" i="0" u="none" strike="noStrike" baseline="0" dirty="0">
                <a:solidFill>
                  <a:srgbClr val="000000"/>
                </a:solidFill>
                <a:latin typeface="MS-Gothic"/>
              </a:rPr>
              <a:t>お礼を言って席に戻ってもらいます。</a:t>
            </a:r>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3</a:t>
            </a:fld>
            <a:endParaRPr kumimoji="1" lang="ja-JP" altLang="en-US"/>
          </a:p>
        </p:txBody>
      </p:sp>
    </p:spTree>
    <p:extLst>
      <p:ext uri="{BB962C8B-B14F-4D97-AF65-F5344CB8AC3E}">
        <p14:creationId xmlns:p14="http://schemas.microsoft.com/office/powerpoint/2010/main" val="203016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各班の代表の方に集まってもらい、</a:t>
            </a:r>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さんから</a:t>
            </a:r>
          </a:p>
          <a:p>
            <a:pPr algn="l"/>
            <a:r>
              <a:rPr lang="ja-JP" altLang="en-US" sz="1800" b="0" i="0" u="none" strike="noStrike" baseline="0" dirty="0">
                <a:solidFill>
                  <a:srgbClr val="FF3C00"/>
                </a:solidFill>
                <a:latin typeface="MS-Gothic"/>
              </a:rPr>
              <a:t>いくらずつ集めるか話し合いをしてもらい</a:t>
            </a:r>
          </a:p>
          <a:p>
            <a:pPr algn="l"/>
            <a:r>
              <a:rPr lang="ja-JP" altLang="en-US" sz="1800" b="0" i="0" u="none" strike="noStrike" baseline="0" dirty="0">
                <a:solidFill>
                  <a:srgbClr val="FF3C00"/>
                </a:solidFill>
                <a:latin typeface="MS-Gothic"/>
              </a:rPr>
              <a:t>クラスとしての意見をまとめてもらいました。</a:t>
            </a:r>
          </a:p>
          <a:p>
            <a:pPr algn="l"/>
            <a:r>
              <a:rPr lang="ja-JP" altLang="en-US" sz="1800" b="0" i="0" u="none" strike="noStrike" baseline="0" dirty="0">
                <a:solidFill>
                  <a:srgbClr val="FF3C00"/>
                </a:solidFill>
                <a:latin typeface="MS-Gothic"/>
              </a:rPr>
              <a:t>今体験してもらったことは、国が税を決める仕組みと同じです。</a:t>
            </a:r>
          </a:p>
          <a:p>
            <a:pPr algn="l"/>
            <a:r>
              <a:rPr lang="ja-JP" altLang="en-US" sz="1800" b="0" i="0" u="none" strike="noStrike" baseline="0" dirty="0">
                <a:solidFill>
                  <a:srgbClr val="FF3C00"/>
                </a:solidFill>
                <a:latin typeface="MS-Gothic"/>
              </a:rPr>
              <a:t>この図に当てはめると</a:t>
            </a:r>
          </a:p>
          <a:p>
            <a:pPr algn="l"/>
            <a:r>
              <a:rPr lang="ja-JP" altLang="en-US" sz="1800" b="0" i="0" u="none" strike="noStrike" baseline="0" dirty="0">
                <a:solidFill>
                  <a:srgbClr val="FF3C00"/>
                </a:solidFill>
                <a:latin typeface="MS-Gothic"/>
              </a:rPr>
              <a:t>「国民」が皆さんそれぞれ一人ずつの意見です。</a:t>
            </a:r>
          </a:p>
          <a:p>
            <a:pPr algn="l"/>
            <a:r>
              <a:rPr lang="ja-JP" altLang="en-US" sz="1800" b="0" i="0" u="none" strike="noStrike" baseline="0" dirty="0">
                <a:solidFill>
                  <a:srgbClr val="FF3C00"/>
                </a:solidFill>
                <a:latin typeface="MS-Gothic"/>
              </a:rPr>
              <a:t>各班で話し合いをしてもらいまとまった班の意見をもって、</a:t>
            </a:r>
          </a:p>
          <a:p>
            <a:pPr algn="l"/>
            <a:r>
              <a:rPr lang="ja-JP" altLang="en-US" sz="1800" b="0" i="0" u="none" strike="noStrike" baseline="0" dirty="0">
                <a:solidFill>
                  <a:srgbClr val="FF3C00"/>
                </a:solidFill>
                <a:latin typeface="MS-Gothic"/>
              </a:rPr>
              <a:t>各班の代表の方が「国会議員」に選出され</a:t>
            </a:r>
          </a:p>
          <a:p>
            <a:pPr algn="l"/>
            <a:r>
              <a:rPr lang="ja-JP" altLang="en-US" sz="1800" b="0" i="0" u="none" strike="noStrike" baseline="0" dirty="0">
                <a:solidFill>
                  <a:srgbClr val="FF3C00"/>
                </a:solidFill>
                <a:latin typeface="MS-Gothic"/>
              </a:rPr>
              <a:t>「国会」で議論し意見をまとめてもらい、「法律」が決まりました。</a:t>
            </a:r>
          </a:p>
          <a:p>
            <a:pPr algn="l"/>
            <a:r>
              <a:rPr lang="ja-JP" altLang="en-US" sz="1800" b="0" i="0" u="none" strike="noStrike" baseline="0" dirty="0">
                <a:solidFill>
                  <a:srgbClr val="FF3C00"/>
                </a:solidFill>
                <a:latin typeface="MS-Gothic"/>
              </a:rPr>
              <a:t>これで</a:t>
            </a:r>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さんからそれぞれいくら集めるのか、法律として決定されました。</a:t>
            </a:r>
          </a:p>
          <a:p>
            <a:pPr algn="l"/>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さんは自分たちの代表が決めたことなので守らないといけません。</a:t>
            </a:r>
          </a:p>
          <a:p>
            <a:pPr algn="l"/>
            <a:r>
              <a:rPr lang="ja-JP" altLang="en-US" sz="1800" b="0" i="0" u="none" strike="noStrike" baseline="0" dirty="0">
                <a:solidFill>
                  <a:srgbClr val="FF3C00"/>
                </a:solidFill>
                <a:latin typeface="MS-Gothic"/>
              </a:rPr>
              <a:t>これを租税法律主義といいます。</a:t>
            </a:r>
          </a:p>
          <a:p>
            <a:pPr algn="l"/>
            <a:r>
              <a:rPr lang="ja-JP" altLang="en-US" sz="1800" b="0" i="0" u="none" strike="noStrike" baseline="0" dirty="0">
                <a:solidFill>
                  <a:srgbClr val="FF3C00"/>
                </a:solidFill>
                <a:latin typeface="MS-Gothic"/>
              </a:rPr>
              <a:t>これが今の日本の民主主義による税の決め方です。</a:t>
            </a:r>
          </a:p>
          <a:p>
            <a:pPr algn="l"/>
            <a:r>
              <a:rPr lang="ja-JP" altLang="en-US" sz="1800" b="0" i="0" u="none" strike="noStrike" baseline="0" dirty="0">
                <a:solidFill>
                  <a:srgbClr val="FF3C00"/>
                </a:solidFill>
                <a:latin typeface="MS-Gothic"/>
              </a:rPr>
              <a:t>ところで昔、例えば江戸時代の日本はどのように決めていたのでしょうか。</a:t>
            </a:r>
          </a:p>
          <a:p>
            <a:pPr algn="l"/>
            <a:r>
              <a:rPr lang="ja-JP" altLang="en-US" sz="1800" b="0" i="0" u="none" strike="noStrike" baseline="0" dirty="0">
                <a:solidFill>
                  <a:srgbClr val="FF3C00"/>
                </a:solidFill>
                <a:latin typeface="MS-Gothic"/>
              </a:rPr>
              <a:t>国民から選ばれた議員が話し合って決めるのではなく、お殿様が年貢という形で決めていました。</a:t>
            </a:r>
          </a:p>
          <a:p>
            <a:pPr algn="l"/>
            <a:r>
              <a:rPr lang="ja-JP" altLang="en-US" sz="1800" b="0" i="0" u="none" strike="noStrike" baseline="0" dirty="0">
                <a:solidFill>
                  <a:srgbClr val="FF3C00"/>
                </a:solidFill>
                <a:latin typeface="MS-Gothic"/>
              </a:rPr>
              <a:t>つまり、国民が主権者ではなかったのです。</a:t>
            </a:r>
          </a:p>
          <a:p>
            <a:pPr algn="l"/>
            <a:r>
              <a:rPr lang="ja-JP" altLang="en-US" sz="1800" b="0" i="0" u="none" strike="noStrike" baseline="0" dirty="0">
                <a:solidFill>
                  <a:srgbClr val="FF3C00"/>
                </a:solidFill>
                <a:latin typeface="MS-Gothic"/>
              </a:rPr>
              <a:t>ではどのように民主主義が生まれてきたのか動画で確認してみましょう。</a:t>
            </a:r>
            <a:endParaRPr lang="en-US" altLang="ja-JP" sz="1800" b="0" i="0" u="none" strike="noStrike" baseline="0" dirty="0">
              <a:solidFill>
                <a:srgbClr val="FF3C00"/>
              </a:solidFill>
              <a:latin typeface="MS-Gothic"/>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4</a:t>
            </a:fld>
            <a:endParaRPr kumimoji="1" lang="ja-JP" altLang="en-US"/>
          </a:p>
        </p:txBody>
      </p:sp>
    </p:spTree>
    <p:extLst>
      <p:ext uri="{BB962C8B-B14F-4D97-AF65-F5344CB8AC3E}">
        <p14:creationId xmlns:p14="http://schemas.microsoft.com/office/powerpoint/2010/main" val="353351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b="0" i="0" u="none" strike="noStrike" baseline="0" dirty="0">
              <a:solidFill>
                <a:srgbClr val="FF3C00"/>
              </a:solidFill>
              <a:latin typeface="MS-Gothic"/>
            </a:endParaRPr>
          </a:p>
          <a:p>
            <a:pPr algn="l"/>
            <a:r>
              <a:rPr lang="ja-JP" altLang="en-US" sz="1800" dirty="0">
                <a:solidFill>
                  <a:srgbClr val="FF3C00"/>
                </a:solidFill>
                <a:latin typeface="MS-Gothic"/>
              </a:rPr>
              <a:t>先ほどは</a:t>
            </a:r>
            <a:r>
              <a:rPr lang="en-US" altLang="ja-JP" sz="1800" dirty="0">
                <a:solidFill>
                  <a:srgbClr val="FF3C00"/>
                </a:solidFill>
                <a:latin typeface="MS-Gothic"/>
              </a:rPr>
              <a:t>A-E</a:t>
            </a:r>
            <a:r>
              <a:rPr lang="ja-JP" altLang="en-US" sz="1800" dirty="0">
                <a:solidFill>
                  <a:srgbClr val="FF3C00"/>
                </a:solidFill>
                <a:latin typeface="MS-Gothic"/>
              </a:rPr>
              <a:t>さんの収入状況がわかりましたが、今度は財産状況もわかってきました。</a:t>
            </a:r>
          </a:p>
          <a:p>
            <a:pPr algn="l"/>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さんは年収は</a:t>
            </a:r>
            <a:r>
              <a:rPr lang="en-US" altLang="ja-JP" sz="1800" b="0" i="0" u="none" strike="noStrike" baseline="0" dirty="0">
                <a:solidFill>
                  <a:srgbClr val="FF3C00"/>
                </a:solidFill>
                <a:latin typeface="MS-Gothic"/>
              </a:rPr>
              <a:t>2,000</a:t>
            </a:r>
            <a:r>
              <a:rPr lang="ja-JP" altLang="en-US" sz="1800" b="0" i="0" u="none" strike="noStrike" baseline="0" dirty="0">
                <a:solidFill>
                  <a:srgbClr val="FF3C00"/>
                </a:solidFill>
                <a:latin typeface="MS-Gothic"/>
              </a:rPr>
              <a:t>万円、貯金も</a:t>
            </a:r>
            <a:r>
              <a:rPr lang="en-US" altLang="ja-JP" sz="1800" b="0" i="0" u="none" strike="noStrike" baseline="0" dirty="0">
                <a:solidFill>
                  <a:srgbClr val="FF3C00"/>
                </a:solidFill>
                <a:latin typeface="MS-Gothic"/>
              </a:rPr>
              <a:t>1,000</a:t>
            </a:r>
            <a:r>
              <a:rPr lang="ja-JP" altLang="en-US" sz="1800" b="0" i="0" u="none" strike="noStrike" baseline="0" dirty="0">
                <a:solidFill>
                  <a:srgbClr val="FF3C00"/>
                </a:solidFill>
                <a:latin typeface="MS-Gothic"/>
              </a:rPr>
              <a:t>万ありますが、事業を大きくするなかで借金も抱えていて</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億円もあります。</a:t>
            </a:r>
          </a:p>
          <a:p>
            <a:pPr algn="l"/>
            <a:r>
              <a:rPr lang="ja-JP" altLang="en-US" sz="1800" b="0" i="0" u="none" strike="noStrike" baseline="0" dirty="0">
                <a:solidFill>
                  <a:srgbClr val="FF3C00"/>
                </a:solidFill>
                <a:latin typeface="MS-Gothic"/>
              </a:rPr>
              <a:t>ですので収入は多いですが、手元にはあまりお金がありません。</a:t>
            </a:r>
          </a:p>
          <a:p>
            <a:pPr algn="l"/>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さんは世界を股にかけて活躍しており、日本にいなければならない理由がありません。</a:t>
            </a:r>
          </a:p>
          <a:p>
            <a:pPr algn="l"/>
            <a:r>
              <a:rPr lang="ja-JP" altLang="en-US" sz="1800" b="0" i="0" u="none" strike="noStrike" baseline="0" dirty="0">
                <a:solidFill>
                  <a:srgbClr val="FF3C00"/>
                </a:solidFill>
                <a:latin typeface="MS-Gothic"/>
              </a:rPr>
              <a:t>日本での税金が高くなると安い国を求めて日本を出ていく可能性があります。</a:t>
            </a:r>
          </a:p>
          <a:p>
            <a:pPr algn="l"/>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さんは年間</a:t>
            </a:r>
            <a:r>
              <a:rPr lang="en-US" altLang="ja-JP" sz="1800" b="0" i="0" u="none" strike="noStrike" baseline="0" dirty="0">
                <a:solidFill>
                  <a:srgbClr val="FF3C00"/>
                </a:solidFill>
                <a:latin typeface="MS-Gothic"/>
              </a:rPr>
              <a:t>500</a:t>
            </a:r>
            <a:r>
              <a:rPr lang="ja-JP" altLang="en-US" sz="1800" b="0" i="0" u="none" strike="noStrike" baseline="0" dirty="0">
                <a:solidFill>
                  <a:srgbClr val="FF3C00"/>
                </a:solidFill>
                <a:latin typeface="MS-Gothic"/>
              </a:rPr>
              <a:t>万円収入ありますが、教育費や住宅ローンが年間</a:t>
            </a:r>
            <a:r>
              <a:rPr lang="en-US" altLang="ja-JP" sz="1800" b="0" i="0" u="none" strike="noStrike" baseline="0" dirty="0">
                <a:solidFill>
                  <a:srgbClr val="FF3C00"/>
                </a:solidFill>
                <a:latin typeface="MS-Gothic"/>
              </a:rPr>
              <a:t>500</a:t>
            </a:r>
            <a:r>
              <a:rPr lang="ja-JP" altLang="en-US" sz="1800" b="0" i="0" u="none" strike="noStrike" baseline="0" dirty="0">
                <a:solidFill>
                  <a:srgbClr val="FF3C00"/>
                </a:solidFill>
                <a:latin typeface="MS-Gothic"/>
              </a:rPr>
              <a:t>万円かかり貯金ができない生活です。</a:t>
            </a:r>
          </a:p>
          <a:p>
            <a:pPr algn="l"/>
            <a:r>
              <a:rPr lang="en-US" altLang="ja-JP" sz="1800" b="0" i="0" u="none" strike="noStrike" baseline="0" dirty="0">
                <a:solidFill>
                  <a:srgbClr val="FF3C00"/>
                </a:solidFill>
                <a:latin typeface="MS-Gothic"/>
              </a:rPr>
              <a:t>D</a:t>
            </a:r>
            <a:r>
              <a:rPr lang="ja-JP" altLang="en-US" sz="1800" b="0" i="0" u="none" strike="noStrike" baseline="0" dirty="0">
                <a:solidFill>
                  <a:srgbClr val="FF3C00"/>
                </a:solidFill>
                <a:latin typeface="MS-Gothic"/>
              </a:rPr>
              <a:t>さんは貯金を全くしません。</a:t>
            </a:r>
            <a:r>
              <a:rPr lang="en-US" altLang="ja-JP" sz="1800" b="0" i="0" u="none" strike="noStrike" baseline="0" dirty="0">
                <a:solidFill>
                  <a:srgbClr val="FF3C00"/>
                </a:solidFill>
                <a:latin typeface="MS-Gothic"/>
              </a:rPr>
              <a:t>100</a:t>
            </a:r>
            <a:r>
              <a:rPr lang="ja-JP" altLang="en-US" sz="1800" b="0" i="0" u="none" strike="noStrike" baseline="0" dirty="0">
                <a:solidFill>
                  <a:srgbClr val="FF3C00"/>
                </a:solidFill>
                <a:latin typeface="MS-Gothic"/>
              </a:rPr>
              <a:t>万円収入があったら</a:t>
            </a:r>
            <a:r>
              <a:rPr lang="en-US" altLang="ja-JP" sz="1800" b="0" i="0" u="none" strike="noStrike" baseline="0" dirty="0">
                <a:solidFill>
                  <a:srgbClr val="FF3C00"/>
                </a:solidFill>
                <a:latin typeface="MS-Gothic"/>
              </a:rPr>
              <a:t>100</a:t>
            </a:r>
            <a:r>
              <a:rPr lang="ja-JP" altLang="en-US" sz="1800" b="0" i="0" u="none" strike="noStrike" baseline="0" dirty="0">
                <a:solidFill>
                  <a:srgbClr val="FF3C00"/>
                </a:solidFill>
                <a:latin typeface="MS-Gothic"/>
              </a:rPr>
              <a:t>万円全部使ってしまいます。</a:t>
            </a:r>
          </a:p>
          <a:p>
            <a:pPr algn="l"/>
            <a:r>
              <a:rPr lang="en-US" altLang="ja-JP" sz="1800" b="0" i="0" u="none" strike="noStrike" baseline="0" dirty="0">
                <a:solidFill>
                  <a:srgbClr val="FF3C00"/>
                </a:solidFill>
                <a:latin typeface="MS-Gothic"/>
              </a:rPr>
              <a:t>E</a:t>
            </a:r>
            <a:r>
              <a:rPr lang="ja-JP" altLang="en-US" sz="1800" b="0" i="0" u="none" strike="noStrike" baseline="0" dirty="0">
                <a:solidFill>
                  <a:srgbClr val="FF3C00"/>
                </a:solidFill>
                <a:latin typeface="MS-Gothic"/>
              </a:rPr>
              <a:t>さんは</a:t>
            </a:r>
            <a:r>
              <a:rPr lang="en-US" altLang="ja-JP" sz="1800" b="0" i="0" u="none" strike="noStrike" baseline="0" dirty="0">
                <a:solidFill>
                  <a:srgbClr val="FF3C00"/>
                </a:solidFill>
                <a:latin typeface="MS-Gothic"/>
              </a:rPr>
              <a:t>10</a:t>
            </a:r>
            <a:r>
              <a:rPr lang="ja-JP" altLang="en-US" sz="1800" b="0" i="0" u="none" strike="noStrike" baseline="0" dirty="0">
                <a:solidFill>
                  <a:srgbClr val="FF3C00"/>
                </a:solidFill>
                <a:latin typeface="MS-Gothic"/>
              </a:rPr>
              <a:t>万円しか収入がありませんが、おじいさんから相続があり貯金は</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億円あります。</a:t>
            </a:r>
          </a:p>
          <a:p>
            <a:pPr algn="l"/>
            <a:r>
              <a:rPr lang="ja-JP" altLang="en-US" sz="1800" b="0" i="0" u="none" strike="noStrike" baseline="0" dirty="0">
                <a:solidFill>
                  <a:srgbClr val="FF3C00"/>
                </a:solidFill>
                <a:latin typeface="MS-Gothic"/>
              </a:rPr>
              <a:t>皆さんどう考えますか。先ほど決めた法律を変えますか、それともこのままがいいですか。</a:t>
            </a:r>
          </a:p>
          <a:p>
            <a:pPr algn="l"/>
            <a:r>
              <a:rPr lang="ja-JP" altLang="en-US" sz="1800" b="0" i="0" u="none" strike="noStrike" baseline="0" dirty="0">
                <a:solidFill>
                  <a:srgbClr val="FF3C00"/>
                </a:solidFill>
                <a:latin typeface="MS-Gothic"/>
              </a:rPr>
              <a:t>このように実際にはいろんな条件があるんです。</a:t>
            </a:r>
          </a:p>
          <a:p>
            <a:pPr algn="l"/>
            <a:r>
              <a:rPr lang="ja-JP" altLang="en-US" sz="1800" b="0" i="0" u="none" strike="noStrike" baseline="0" dirty="0">
                <a:solidFill>
                  <a:srgbClr val="FF3C00"/>
                </a:solidFill>
                <a:latin typeface="MS-Gothic"/>
              </a:rPr>
              <a:t>日本の税制をできるだけ公平にしようとすると、例えば収入といった</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つの尺度だけでは決められないのです。</a:t>
            </a:r>
          </a:p>
          <a:p>
            <a:pPr algn="l"/>
            <a:r>
              <a:rPr lang="ja-JP" altLang="en-US" sz="1800" b="0" i="0" u="none" strike="noStrike" baseline="0" dirty="0">
                <a:solidFill>
                  <a:srgbClr val="FF3C00"/>
                </a:solidFill>
                <a:latin typeface="MS-Gothic"/>
              </a:rPr>
              <a:t>今の日本の税金は全部で約</a:t>
            </a:r>
            <a:r>
              <a:rPr lang="en-US" altLang="ja-JP" sz="1800" b="0" i="0" u="none" strike="noStrike" baseline="0" dirty="0">
                <a:solidFill>
                  <a:srgbClr val="FF3C00"/>
                </a:solidFill>
                <a:latin typeface="MS-Gothic"/>
              </a:rPr>
              <a:t>50</a:t>
            </a:r>
            <a:r>
              <a:rPr lang="ja-JP" altLang="en-US" sz="1800" b="0" i="0" u="none" strike="noStrike" baseline="0" dirty="0">
                <a:solidFill>
                  <a:srgbClr val="FF3C00"/>
                </a:solidFill>
                <a:latin typeface="MS-Gothic"/>
              </a:rPr>
              <a:t>種類もあります。</a:t>
            </a:r>
          </a:p>
          <a:p>
            <a:pPr algn="l"/>
            <a:r>
              <a:rPr lang="ja-JP" altLang="en-US" sz="1800" b="0" i="0" u="none" strike="noStrike" baseline="0" dirty="0">
                <a:solidFill>
                  <a:srgbClr val="FF3C00"/>
                </a:solidFill>
                <a:latin typeface="MS-Gothic"/>
              </a:rPr>
              <a:t>なぜでしょう。次の動画を見てみましょう。</a:t>
            </a:r>
            <a:endParaRPr lang="en-US" altLang="ja-JP" sz="1800" b="0" i="0" u="none" strike="noStrike" baseline="0" dirty="0">
              <a:solidFill>
                <a:srgbClr val="FF3C00"/>
              </a:solidFill>
              <a:latin typeface="MS-Gothic"/>
            </a:endParaRPr>
          </a:p>
          <a:p>
            <a:pPr algn="l"/>
            <a:endParaRPr kumimoji="1" lang="en-US" altLang="ja-JP" sz="1800" b="0" i="0" u="none" strike="noStrike" baseline="0" dirty="0">
              <a:solidFill>
                <a:srgbClr val="FF3C00"/>
              </a:solidFill>
              <a:latin typeface="MS-Gothic"/>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6</a:t>
            </a:fld>
            <a:endParaRPr kumimoji="1" lang="ja-JP" altLang="en-US"/>
          </a:p>
        </p:txBody>
      </p:sp>
    </p:spTree>
    <p:extLst>
      <p:ext uri="{BB962C8B-B14F-4D97-AF65-F5344CB8AC3E}">
        <p14:creationId xmlns:p14="http://schemas.microsoft.com/office/powerpoint/2010/main" val="361842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2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続いて、選挙を体験してもらいますが、その前に共通認識をもってもらうために日本の財政についてお話しします。</a:t>
            </a:r>
          </a:p>
          <a:p>
            <a:pPr algn="l"/>
            <a:r>
              <a:rPr lang="ja-JP" altLang="en-US" sz="1800" b="0" i="0" u="none" strike="noStrike" baseline="0" dirty="0">
                <a:solidFill>
                  <a:srgbClr val="FF3C00"/>
                </a:solidFill>
                <a:latin typeface="MS-Gothic"/>
              </a:rPr>
              <a:t>これは日本の歳入、歳出のグラフです。</a:t>
            </a:r>
          </a:p>
          <a:p>
            <a:pPr algn="l"/>
            <a:r>
              <a:rPr lang="ja-JP" altLang="en-US" sz="1800" b="0" i="0" u="none" strike="noStrike" baseline="0" dirty="0">
                <a:solidFill>
                  <a:srgbClr val="FF3C00"/>
                </a:solidFill>
                <a:latin typeface="MS-Gothic"/>
              </a:rPr>
              <a:t>歳入は総額</a:t>
            </a:r>
            <a:r>
              <a:rPr lang="en-US" altLang="ja-JP" sz="1800" b="0" i="0" u="none" strike="noStrike" baseline="0" dirty="0">
                <a:solidFill>
                  <a:srgbClr val="FF3C00"/>
                </a:solidFill>
                <a:latin typeface="MS-Gothic"/>
              </a:rPr>
              <a:t>107</a:t>
            </a:r>
            <a:r>
              <a:rPr lang="ja-JP" altLang="en-US" sz="1800" b="0" i="0" u="none" strike="noStrike" baseline="0" dirty="0">
                <a:solidFill>
                  <a:srgbClr val="FF3C00"/>
                </a:solidFill>
                <a:latin typeface="MS-Gothic"/>
              </a:rPr>
              <a:t>兆円、そのうち税収が約</a:t>
            </a:r>
            <a:r>
              <a:rPr lang="en-US" altLang="ja-JP" sz="1800" b="0" i="0" u="none" strike="noStrike" baseline="0" dirty="0">
                <a:solidFill>
                  <a:srgbClr val="FF3C00"/>
                </a:solidFill>
                <a:latin typeface="MS-Gothic"/>
              </a:rPr>
              <a:t>65</a:t>
            </a:r>
            <a:r>
              <a:rPr lang="ja-JP" altLang="en-US" sz="1800" b="0" i="0" u="none" strike="noStrike" baseline="0" dirty="0">
                <a:solidFill>
                  <a:srgbClr val="FF3C00"/>
                </a:solidFill>
                <a:latin typeface="MS-Gothic"/>
              </a:rPr>
              <a:t>兆円と</a:t>
            </a:r>
            <a:r>
              <a:rPr lang="en-US" altLang="ja-JP" sz="1800" b="0" i="0" u="none" strike="noStrike" baseline="0" dirty="0">
                <a:solidFill>
                  <a:srgbClr val="FF3C00"/>
                </a:solidFill>
                <a:latin typeface="MS-Gothic"/>
              </a:rPr>
              <a:t>2/3</a:t>
            </a:r>
            <a:r>
              <a:rPr lang="ja-JP" altLang="en-US" sz="1800" b="0" i="0" u="none" strike="noStrike" baseline="0" dirty="0">
                <a:solidFill>
                  <a:srgbClr val="FF3C00"/>
                </a:solidFill>
                <a:latin typeface="MS-Gothic"/>
              </a:rPr>
              <a:t>ほどで、約</a:t>
            </a:r>
            <a:r>
              <a:rPr lang="en-US" altLang="ja-JP" sz="1800" b="0" i="0" u="none" strike="noStrike" baseline="0" dirty="0">
                <a:solidFill>
                  <a:srgbClr val="FF3C00"/>
                </a:solidFill>
                <a:latin typeface="MS-Gothic"/>
              </a:rPr>
              <a:t>37</a:t>
            </a:r>
            <a:r>
              <a:rPr lang="ja-JP" altLang="en-US" sz="1800" b="0" i="0" u="none" strike="noStrike" baseline="0" dirty="0">
                <a:solidFill>
                  <a:srgbClr val="FF3C00"/>
                </a:solidFill>
                <a:latin typeface="MS-Gothic"/>
              </a:rPr>
              <a:t>兆円は公債金つまり国の借金で補っています。</a:t>
            </a:r>
          </a:p>
          <a:p>
            <a:pPr algn="l"/>
            <a:r>
              <a:rPr lang="ja-JP" altLang="en-US" sz="1800" b="0" i="0" u="none" strike="noStrike" baseline="0" dirty="0">
                <a:solidFill>
                  <a:srgbClr val="FF3C00"/>
                </a:solidFill>
                <a:latin typeface="MS-Gothic"/>
              </a:rPr>
              <a:t>これは税収が足りないのでしょうか、使いすぎなのでしょうか。</a:t>
            </a:r>
          </a:p>
          <a:p>
            <a:pPr algn="l"/>
            <a:r>
              <a:rPr lang="ja-JP" altLang="en-US" sz="1800" b="0" i="0" u="none" strike="noStrike" baseline="0" dirty="0">
                <a:solidFill>
                  <a:srgbClr val="FF3C00"/>
                </a:solidFill>
                <a:latin typeface="MS-Gothic"/>
              </a:rPr>
              <a:t>また、歳出総額</a:t>
            </a:r>
            <a:r>
              <a:rPr lang="en-US" altLang="ja-JP" sz="1800" b="0" i="0" u="none" strike="noStrike" baseline="0" dirty="0">
                <a:solidFill>
                  <a:srgbClr val="FF3C00"/>
                </a:solidFill>
                <a:latin typeface="MS-Gothic"/>
              </a:rPr>
              <a:t>107</a:t>
            </a:r>
            <a:r>
              <a:rPr lang="ja-JP" altLang="en-US" sz="1800" b="0" i="0" u="none" strike="noStrike" baseline="0" dirty="0">
                <a:solidFill>
                  <a:srgbClr val="FF3C00"/>
                </a:solidFill>
                <a:latin typeface="MS-Gothic"/>
              </a:rPr>
              <a:t>兆のうち、</a:t>
            </a:r>
            <a:r>
              <a:rPr lang="en-US" altLang="ja-JP" sz="1800" b="0" i="0" u="none" strike="noStrike" baseline="0" dirty="0">
                <a:solidFill>
                  <a:srgbClr val="FF3C00"/>
                </a:solidFill>
                <a:latin typeface="MS-Gothic"/>
              </a:rPr>
              <a:t>24</a:t>
            </a:r>
            <a:r>
              <a:rPr lang="ja-JP" altLang="en-US" sz="1800" b="0" i="0" u="none" strike="noStrike" baseline="0" dirty="0">
                <a:solidFill>
                  <a:srgbClr val="FF3C00"/>
                </a:solidFill>
                <a:latin typeface="MS-Gothic"/>
              </a:rPr>
              <a:t>兆がその借金の返済と利子の支払に充てられています。</a:t>
            </a:r>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8</a:t>
            </a:fld>
            <a:endParaRPr kumimoji="1" lang="ja-JP" altLang="en-US"/>
          </a:p>
        </p:txBody>
      </p:sp>
    </p:spTree>
    <p:extLst>
      <p:ext uri="{BB962C8B-B14F-4D97-AF65-F5344CB8AC3E}">
        <p14:creationId xmlns:p14="http://schemas.microsoft.com/office/powerpoint/2010/main" val="2610561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200" b="0" i="0" u="none" strike="noStrike" baseline="0" dirty="0">
              <a:solidFill>
                <a:srgbClr val="FF3C00"/>
              </a:solidFill>
              <a:latin typeface="MS-Gothic"/>
            </a:endParaRPr>
          </a:p>
          <a:p>
            <a:pPr algn="l"/>
            <a:r>
              <a:rPr lang="ja-JP" altLang="en-US" sz="1200" b="0" i="0" u="none" strike="noStrike" baseline="0" dirty="0">
                <a:solidFill>
                  <a:srgbClr val="FF3C00"/>
                </a:solidFill>
                <a:latin typeface="MS-Gothic"/>
              </a:rPr>
              <a:t>このグラフは国債残高の推移です。このように右肩上がりに増え続けています。</a:t>
            </a:r>
          </a:p>
          <a:p>
            <a:pPr algn="l"/>
            <a:r>
              <a:rPr lang="ja-JP" altLang="en-US" sz="1200" b="0" i="0" u="none" strike="noStrike" baseline="0" dirty="0">
                <a:solidFill>
                  <a:srgbClr val="FF3C00"/>
                </a:solidFill>
                <a:latin typeface="MS-Gothic"/>
              </a:rPr>
              <a:t>もう一点、歳出に対して税収が足りなくなってきた原因の一つが社会保障関連費の増大です。</a:t>
            </a:r>
          </a:p>
          <a:p>
            <a:pPr algn="l"/>
            <a:r>
              <a:rPr lang="ja-JP" altLang="en-US" sz="1200" b="0" i="0" u="none" strike="noStrike" baseline="0" dirty="0">
                <a:solidFill>
                  <a:srgbClr val="FF3C00"/>
                </a:solidFill>
                <a:latin typeface="MS-Gothic"/>
              </a:rPr>
              <a:t>歳出のうち約</a:t>
            </a:r>
            <a:r>
              <a:rPr lang="en-US" altLang="ja-JP" sz="1200" b="0" i="0" u="none" strike="noStrike" baseline="0" dirty="0">
                <a:solidFill>
                  <a:srgbClr val="FF3C00"/>
                </a:solidFill>
                <a:latin typeface="MS-Gothic"/>
              </a:rPr>
              <a:t>1/3</a:t>
            </a:r>
            <a:r>
              <a:rPr lang="ja-JP" altLang="en-US" sz="1200" b="0" i="0" u="none" strike="noStrike" baseline="0" dirty="0">
                <a:solidFill>
                  <a:srgbClr val="FF3C00"/>
                </a:solidFill>
                <a:latin typeface="MS-Gothic"/>
              </a:rPr>
              <a:t>と大きな割合を占めています。</a:t>
            </a:r>
          </a:p>
          <a:p>
            <a:pPr algn="l"/>
            <a:r>
              <a:rPr lang="ja-JP" altLang="en-US" sz="1200" b="0" i="0" u="none" strike="noStrike" baseline="0" dirty="0">
                <a:solidFill>
                  <a:srgbClr val="FF3C00"/>
                </a:solidFill>
                <a:latin typeface="MS-Gothic"/>
              </a:rPr>
              <a:t>なぜなのでしょう、次の動画で確認しましょう。</a:t>
            </a:r>
            <a:endParaRPr lang="en-US" altLang="ja-JP" sz="1200" b="0" i="0" u="none" strike="noStrike" baseline="0" dirty="0">
              <a:solidFill>
                <a:srgbClr val="FF3C00"/>
              </a:solidFill>
              <a:latin typeface="MS-Gothic"/>
            </a:endParaRPr>
          </a:p>
          <a:p>
            <a:pPr algn="l"/>
            <a:endParaRPr kumimoji="1" lang="en-US" altLang="ja-JP" sz="1200" b="0" i="0" u="none" strike="noStrike" baseline="0" dirty="0">
              <a:solidFill>
                <a:srgbClr val="FF3C00"/>
              </a:solidFill>
              <a:latin typeface="MS-Gothic"/>
            </a:endParaRPr>
          </a:p>
          <a:p>
            <a:pPr algn="l"/>
            <a:endParaRPr kumimoji="1" lang="ja-JP" altLang="en-US" b="1"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9</a:t>
            </a:fld>
            <a:endParaRPr kumimoji="1" lang="ja-JP" altLang="en-US"/>
          </a:p>
        </p:txBody>
      </p:sp>
    </p:spTree>
    <p:extLst>
      <p:ext uri="{BB962C8B-B14F-4D97-AF65-F5344CB8AC3E}">
        <p14:creationId xmlns:p14="http://schemas.microsoft.com/office/powerpoint/2010/main" val="216072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latin typeface="MS-Gothic"/>
              </a:rPr>
              <a:t>事前打ち合わせで候補者を決めておいてください。できれば、学校の先生を巻き込んでください。</a:t>
            </a:r>
            <a:endParaRPr lang="en-US" altLang="ja-JP" sz="1800" b="0" i="0" u="none" strike="noStrike" baseline="0" dirty="0">
              <a:latin typeface="MS-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2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それでは、模擬選挙を始めます。</a:t>
            </a:r>
          </a:p>
          <a:p>
            <a:pPr algn="l"/>
            <a:r>
              <a:rPr lang="ja-JP" altLang="en-US" sz="1800" b="0" i="0" u="none" strike="noStrike" baseline="0" dirty="0">
                <a:solidFill>
                  <a:srgbClr val="FF3C00"/>
                </a:solidFill>
                <a:latin typeface="MS-Gothic"/>
              </a:rPr>
              <a:t>日本をよくするためにはどの党の考えがいいのかご自身の意見に近いのはどの党なのか考えてみてください。</a:t>
            </a:r>
          </a:p>
          <a:p>
            <a:pPr algn="l"/>
            <a:r>
              <a:rPr lang="ja-JP" altLang="en-US" sz="1800" b="0" i="0" u="none" strike="noStrike" baseline="0" dirty="0">
                <a:solidFill>
                  <a:srgbClr val="FF3C00"/>
                </a:solidFill>
                <a:latin typeface="MS-Gothic"/>
              </a:rPr>
              <a:t>これから</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党それぞれの候補者に公約を発表してもらいますので、聞いてください。</a:t>
            </a:r>
          </a:p>
          <a:p>
            <a:pPr algn="l"/>
            <a:r>
              <a:rPr lang="ja-JP" altLang="en-US" sz="1800" b="0" i="0" u="none" strike="noStrike" baseline="0" dirty="0">
                <a:solidFill>
                  <a:srgbClr val="FF3C00"/>
                </a:solidFill>
                <a:latin typeface="MS-Gothic"/>
              </a:rPr>
              <a:t>それでは</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党の○○さん、公約を発表してください。･･･次に</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党の○○さんお願いします。･･･最後に</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党の○○さんお願いします。</a:t>
            </a:r>
          </a:p>
          <a:p>
            <a:pPr algn="l"/>
            <a:r>
              <a:rPr lang="ja-JP" altLang="en-US" sz="1800" b="0" i="0" u="none" strike="noStrike" baseline="0" dirty="0">
                <a:solidFill>
                  <a:srgbClr val="FF3C00"/>
                </a:solidFill>
                <a:latin typeface="MS-Gothic"/>
              </a:rPr>
              <a:t>･･･はい、各党の候補者の方々ありがとうございました。</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今から、お手許のワークシートを作成してもらいます。各党の公約を評価し、長所短所を記入して下さい。</a:t>
            </a:r>
          </a:p>
          <a:p>
            <a:pPr algn="l"/>
            <a:r>
              <a:rPr lang="ja-JP" altLang="en-US" sz="1800" b="0" i="0" u="none" strike="noStrike" baseline="0" dirty="0">
                <a:solidFill>
                  <a:srgbClr val="FF3C00"/>
                </a:solidFill>
                <a:latin typeface="MS-Gothic"/>
              </a:rPr>
              <a:t>そして自分ならどの党に投票するかをその理由とともに記入してください。</a:t>
            </a:r>
          </a:p>
          <a:p>
            <a:pPr algn="l"/>
            <a:r>
              <a:rPr lang="ja-JP" altLang="en-US" sz="1800" b="0" i="0" u="none" strike="noStrike" baseline="0" dirty="0">
                <a:solidFill>
                  <a:srgbClr val="FF3C00"/>
                </a:solidFill>
                <a:latin typeface="MS-Gothic"/>
              </a:rPr>
              <a:t>〇分間でお願いします。スタートしてください。</a:t>
            </a:r>
          </a:p>
          <a:p>
            <a:pPr algn="l"/>
            <a:endParaRPr lang="en-US" altLang="ja-JP" sz="1800" b="0" i="0" u="none" strike="noStrike" baseline="0" dirty="0">
              <a:solidFill>
                <a:srgbClr val="FF3C00"/>
              </a:solidFill>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〇分間は残り時間から逆算して決めてください。</a:t>
            </a:r>
            <a:r>
              <a:rPr lang="en-US" altLang="ja-JP" sz="1800" b="0" i="0" u="none" strike="noStrike" baseline="0" dirty="0">
                <a:latin typeface="MS-Gothic"/>
              </a:rPr>
              <a:t>)</a:t>
            </a:r>
          </a:p>
          <a:p>
            <a:pPr algn="l"/>
            <a:endParaRPr lang="en-US" altLang="ja-JP"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続いて班で話し合いをしてください。</a:t>
            </a:r>
          </a:p>
          <a:p>
            <a:pPr algn="l"/>
            <a:r>
              <a:rPr lang="ja-JP" altLang="en-US" sz="1800" b="0" i="0" u="none" strike="noStrike" baseline="0" dirty="0">
                <a:solidFill>
                  <a:srgbClr val="FF3C00"/>
                </a:solidFill>
                <a:latin typeface="MS-Gothic"/>
              </a:rPr>
              <a:t>他の人がどのように考えているか意見を聞いて、もう一度、自分ならどの党に投票するかを考えて、思ったことを記入して下さい。</a:t>
            </a:r>
          </a:p>
          <a:p>
            <a:pPr algn="l"/>
            <a:r>
              <a:rPr lang="ja-JP" altLang="en-US" sz="1800" b="0" i="0" u="none" strike="noStrike" baseline="0" dirty="0">
                <a:solidFill>
                  <a:srgbClr val="FF3C00"/>
                </a:solidFill>
                <a:latin typeface="MS-Gothic"/>
              </a:rPr>
              <a:t>この話し合いの後、班の代表者の方はどんな意見があったかを発表してもらいます。</a:t>
            </a:r>
          </a:p>
          <a:p>
            <a:pPr algn="l"/>
            <a:r>
              <a:rPr lang="ja-JP" altLang="en-US" sz="1800" b="0" i="0" u="none" strike="noStrike" baseline="0" dirty="0">
                <a:solidFill>
                  <a:srgbClr val="FF3C00"/>
                </a:solidFill>
                <a:latin typeface="MS-Gothic"/>
              </a:rPr>
              <a:t>〇分間でお願いします。スタートしてください。</a:t>
            </a:r>
            <a:endParaRPr lang="en-US" altLang="ja-JP" sz="1800" b="0" i="0" u="none" strike="noStrike" baseline="0" dirty="0">
              <a:solidFill>
                <a:srgbClr val="FF3C00"/>
              </a:solidFill>
              <a:latin typeface="MS-Gothic"/>
            </a:endParaRPr>
          </a:p>
          <a:p>
            <a:pPr algn="l"/>
            <a:endParaRPr lang="en-US" altLang="ja-JP" sz="1800" b="0" i="0" u="none" strike="noStrike" baseline="0" dirty="0">
              <a:solidFill>
                <a:srgbClr val="FF3C00"/>
              </a:solidFill>
              <a:latin typeface="MS-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latin typeface="MS-Gothic"/>
              </a:rPr>
              <a:t>(</a:t>
            </a:r>
            <a:r>
              <a:rPr lang="ja-JP" altLang="en-US" sz="1800" b="0" i="0" u="none" strike="noStrike" baseline="0" dirty="0">
                <a:latin typeface="MS-Gothic"/>
              </a:rPr>
              <a:t>〇分間は残り時間から逆算して決めてください。</a:t>
            </a:r>
            <a:r>
              <a:rPr lang="en-US" altLang="ja-JP" sz="1800" b="0" i="0" u="none" strike="noStrike" baseline="0" dirty="0">
                <a:latin typeface="MS-Gothic"/>
              </a:rPr>
              <a:t>)</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はい、時間です。それでは○○班から順番にどんな意見、考えがあったかを発表していって下さい。各班</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分程度でお願いします。</a:t>
            </a:r>
            <a:endParaRPr lang="en-US" altLang="ja-JP" sz="1800" b="0" i="0" u="none" strike="noStrike" baseline="0" dirty="0">
              <a:solidFill>
                <a:srgbClr val="FF3C00"/>
              </a:solidFill>
              <a:latin typeface="MS-Gothic"/>
            </a:endParaRPr>
          </a:p>
          <a:p>
            <a:pPr algn="l"/>
            <a:endParaRPr lang="en-US" altLang="ja-JP" sz="1800" b="0" i="0" u="none" strike="noStrike" baseline="0" dirty="0">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時間が足りない場合は、代表して何班かに発表してもらい、発表者の数を減らしましょう。</a:t>
            </a:r>
            <a:r>
              <a:rPr lang="en-US" altLang="ja-JP" sz="1800" b="0" i="0" u="none" strike="noStrike" baseline="0" dirty="0">
                <a:latin typeface="MS-Gothic"/>
              </a:rPr>
              <a:t>)</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ありがとうございました。それえではいよいよ投票です。</a:t>
            </a:r>
          </a:p>
          <a:p>
            <a:pPr algn="l"/>
            <a:r>
              <a:rPr lang="ja-JP" altLang="en-US" sz="1800" b="0" i="0" u="none" strike="noStrike" baseline="0" dirty="0">
                <a:solidFill>
                  <a:srgbClr val="FF3C00"/>
                </a:solidFill>
                <a:latin typeface="MS-Gothic"/>
              </a:rPr>
              <a:t>今から挙手による投票を行います。</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党に投票する人は挙手をお願いします。次に</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党に投票する人は挙手をお願いします。</a:t>
            </a:r>
          </a:p>
          <a:p>
            <a:pPr algn="l"/>
            <a:r>
              <a:rPr lang="ja-JP" altLang="en-US" sz="1800" b="0" i="0" u="none" strike="noStrike" baseline="0" dirty="0">
                <a:solidFill>
                  <a:srgbClr val="FF3C00"/>
                </a:solidFill>
                <a:latin typeface="MS-Gothic"/>
              </a:rPr>
              <a:t>最後に</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党に投票する人は挙手をお願いします。</a:t>
            </a:r>
          </a:p>
          <a:p>
            <a:pPr algn="l"/>
            <a:r>
              <a:rPr lang="ja-JP" altLang="en-US" sz="1800" b="0" i="0" u="none" strike="noStrike" baseline="0" dirty="0">
                <a:solidFill>
                  <a:srgbClr val="FF3C00"/>
                </a:solidFill>
                <a:latin typeface="MS-Gothic"/>
              </a:rPr>
              <a:t>投票の結果、当選者は□党の○○さんに決まりました。拍手をお願いします。それでは、○○さん抱負をお願いします。</a:t>
            </a:r>
            <a:endParaRPr lang="en-US" altLang="ja-JP" sz="1800" b="0" i="0" u="none" strike="noStrike" baseline="0" dirty="0">
              <a:solidFill>
                <a:srgbClr val="FF3C00"/>
              </a:solidFill>
              <a:latin typeface="MS-Gothic"/>
            </a:endParaRPr>
          </a:p>
          <a:p>
            <a:pPr algn="l"/>
            <a:endParaRPr lang="en-US" altLang="ja-JP" sz="1800" b="0" i="0" u="none" strike="noStrike" baseline="0" dirty="0">
              <a:solidFill>
                <a:srgbClr val="FF3C00"/>
              </a:solidFill>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挙手による投票の前にそれぞれの投票数を板書できるよう準備しておいてください。</a:t>
            </a:r>
          </a:p>
          <a:p>
            <a:pPr algn="l"/>
            <a:r>
              <a:rPr lang="ja-JP" altLang="en-US" sz="1800" b="0" i="0" u="none" strike="noStrike" baseline="0" dirty="0">
                <a:latin typeface="MS-Gothic"/>
              </a:rPr>
              <a:t>抱負は時間がなければ無理にする必要はないかと思います。</a:t>
            </a:r>
            <a:r>
              <a:rPr lang="en-US" altLang="ja-JP" sz="1800" b="0" i="0" u="none" strike="noStrike" baseline="0" dirty="0">
                <a:latin typeface="MS-Gothic"/>
              </a:rPr>
              <a:t>)</a:t>
            </a: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ありがとうございます、最後にもうすぐ</a:t>
            </a:r>
            <a:r>
              <a:rPr lang="en-US" altLang="ja-JP" sz="1800" b="0" i="0" u="none" strike="noStrike" baseline="0" dirty="0">
                <a:solidFill>
                  <a:srgbClr val="FF3C00"/>
                </a:solidFill>
                <a:latin typeface="MS-Gothic"/>
              </a:rPr>
              <a:t>18</a:t>
            </a:r>
            <a:r>
              <a:rPr lang="ja-JP" altLang="en-US" sz="1800" b="0" i="0" u="none" strike="noStrike" baseline="0" dirty="0">
                <a:solidFill>
                  <a:srgbClr val="FF3C00"/>
                </a:solidFill>
                <a:latin typeface="MS-Gothic"/>
              </a:rPr>
              <a:t>歳になって選挙権を得られる皆様に動画を見てもらいます。</a:t>
            </a:r>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11</a:t>
            </a:fld>
            <a:endParaRPr kumimoji="1" lang="ja-JP" altLang="en-US"/>
          </a:p>
        </p:txBody>
      </p:sp>
    </p:spTree>
    <p:extLst>
      <p:ext uri="{BB962C8B-B14F-4D97-AF65-F5344CB8AC3E}">
        <p14:creationId xmlns:p14="http://schemas.microsoft.com/office/powerpoint/2010/main" val="363594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99CC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70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5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28315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白紙">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325FD84-5F1B-0240-C2D4-CFB7AE73A7AB}"/>
              </a:ext>
            </a:extLst>
          </p:cNvPr>
          <p:cNvSpPr txBox="1"/>
          <p:nvPr userDrawn="1"/>
        </p:nvSpPr>
        <p:spPr>
          <a:xfrm>
            <a:off x="8633437" y="6498000"/>
            <a:ext cx="510563" cy="360000"/>
          </a:xfrm>
          <a:prstGeom prst="rect">
            <a:avLst/>
          </a:prstGeom>
          <a:noFill/>
        </p:spPr>
        <p:txBody>
          <a:bodyPr wrap="none" lIns="0" tIns="0" rIns="0" bIns="0" rtlCol="0" anchor="ctr">
            <a:noAutofit/>
          </a:bodyPr>
          <a:lstStyle/>
          <a:p>
            <a:pPr algn="ctr" fontAlgn="ctr"/>
            <a:r>
              <a:rPr kumimoji="1" lang="en-US" altLang="ja-JP" dirty="0">
                <a:latin typeface="+mn-ea"/>
                <a:ea typeface="+mn-ea"/>
              </a:rPr>
              <a:t>《</a:t>
            </a:r>
            <a:r>
              <a:rPr kumimoji="1" lang="ja-JP" altLang="en-US" dirty="0">
                <a:latin typeface="+mn-ea"/>
                <a:ea typeface="+mn-ea"/>
              </a:rPr>
              <a:t>　</a:t>
            </a:r>
            <a:r>
              <a:rPr kumimoji="1" lang="en-US" altLang="ja-JP" dirty="0">
                <a:latin typeface="+mn-ea"/>
                <a:ea typeface="+mn-ea"/>
              </a:rPr>
              <a:t>》</a:t>
            </a:r>
            <a:endParaRPr kumimoji="1" lang="ja-JP" altLang="en-US" dirty="0">
              <a:latin typeface="+mn-ea"/>
              <a:ea typeface="+mn-ea"/>
            </a:endParaRPr>
          </a:p>
        </p:txBody>
      </p:sp>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99CCFF"/>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
        <p:nvSpPr>
          <p:cNvPr id="12" name="スライド番号プレースホルダー 3">
            <a:extLst>
              <a:ext uri="{FF2B5EF4-FFF2-40B4-BE49-F238E27FC236}">
                <a16:creationId xmlns:a16="http://schemas.microsoft.com/office/drawing/2014/main" id="{D98A0F67-A4C6-C327-71E3-700294E73561}"/>
              </a:ext>
            </a:extLst>
          </p:cNvPr>
          <p:cNvSpPr>
            <a:spLocks noGrp="1"/>
          </p:cNvSpPr>
          <p:nvPr>
            <p:ph type="sldNum" sz="quarter" idx="12"/>
          </p:nvPr>
        </p:nvSpPr>
        <p:spPr>
          <a:xfrm>
            <a:off x="8676000" y="6498000"/>
            <a:ext cx="468000" cy="324000"/>
          </a:xfrm>
        </p:spPr>
        <p:txBody>
          <a:bodyPr wrap="none" lIns="180000" rIns="216000"/>
          <a:lstStyle>
            <a:lvl1pPr algn="ctr" fontAlgn="ctr">
              <a:defRPr sz="1800">
                <a:solidFill>
                  <a:schemeClr val="tx1"/>
                </a:solidFill>
              </a:defRPr>
            </a:lvl1pPr>
          </a:lstStyle>
          <a:p>
            <a:fld id="{0476FAA8-B280-4704-A56B-08FA04A964B6}" type="slidenum">
              <a:rPr lang="ja-JP" altLang="en-US" smtClean="0"/>
              <a:pPr/>
              <a:t>‹#›</a:t>
            </a:fld>
            <a:endParaRPr lang="ja-JP" altLang="en-US" dirty="0"/>
          </a:p>
        </p:txBody>
      </p:sp>
    </p:spTree>
    <p:extLst>
      <p:ext uri="{BB962C8B-B14F-4D97-AF65-F5344CB8AC3E}">
        <p14:creationId xmlns:p14="http://schemas.microsoft.com/office/powerpoint/2010/main" val="389750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白紙">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325FD84-5F1B-0240-C2D4-CFB7AE73A7AB}"/>
              </a:ext>
            </a:extLst>
          </p:cNvPr>
          <p:cNvSpPr txBox="1"/>
          <p:nvPr userDrawn="1"/>
        </p:nvSpPr>
        <p:spPr>
          <a:xfrm>
            <a:off x="8633437" y="6498000"/>
            <a:ext cx="510563" cy="360000"/>
          </a:xfrm>
          <a:prstGeom prst="rect">
            <a:avLst/>
          </a:prstGeom>
          <a:noFill/>
        </p:spPr>
        <p:txBody>
          <a:bodyPr wrap="none" lIns="0" tIns="0" rIns="0" bIns="0" rtlCol="0" anchor="ctr">
            <a:noAutofit/>
          </a:bodyPr>
          <a:lstStyle/>
          <a:p>
            <a:pPr algn="ctr" fontAlgn="ctr"/>
            <a:r>
              <a:rPr kumimoji="1" lang="en-US" altLang="ja-JP" dirty="0">
                <a:latin typeface="+mn-ea"/>
                <a:ea typeface="+mn-ea"/>
              </a:rPr>
              <a:t>《</a:t>
            </a:r>
            <a:r>
              <a:rPr kumimoji="1" lang="ja-JP" altLang="en-US" dirty="0">
                <a:latin typeface="+mn-ea"/>
                <a:ea typeface="+mn-ea"/>
              </a:rPr>
              <a:t>　</a:t>
            </a:r>
            <a:r>
              <a:rPr kumimoji="1" lang="en-US" altLang="ja-JP" dirty="0">
                <a:latin typeface="+mn-ea"/>
                <a:ea typeface="+mn-ea"/>
              </a:rPr>
              <a:t>》</a:t>
            </a:r>
            <a:endParaRPr kumimoji="1" lang="ja-JP" altLang="en-US" dirty="0">
              <a:latin typeface="+mn-ea"/>
              <a:ea typeface="+mn-ea"/>
            </a:endParaRPr>
          </a:p>
        </p:txBody>
      </p:sp>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99CCFF"/>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
        <p:nvSpPr>
          <p:cNvPr id="2" name="正方形/長方形 1">
            <a:extLst>
              <a:ext uri="{FF2B5EF4-FFF2-40B4-BE49-F238E27FC236}">
                <a16:creationId xmlns:a16="http://schemas.microsoft.com/office/drawing/2014/main" id="{7416A363-F08D-54E2-5E5A-D74FDF23C39F}"/>
              </a:ext>
            </a:extLst>
          </p:cNvPr>
          <p:cNvSpPr/>
          <p:nvPr userDrawn="1"/>
        </p:nvSpPr>
        <p:spPr>
          <a:xfrm>
            <a:off x="0" y="1080000"/>
            <a:ext cx="9144000" cy="360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3" name="正方形/長方形 2">
            <a:extLst>
              <a:ext uri="{FF2B5EF4-FFF2-40B4-BE49-F238E27FC236}">
                <a16:creationId xmlns:a16="http://schemas.microsoft.com/office/drawing/2014/main" id="{D76751C7-0423-CC68-5C54-C1B04D65108C}"/>
              </a:ext>
            </a:extLst>
          </p:cNvPr>
          <p:cNvSpPr/>
          <p:nvPr userDrawn="1"/>
        </p:nvSpPr>
        <p:spPr>
          <a:xfrm>
            <a:off x="0" y="6498000"/>
            <a:ext cx="9144000" cy="360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4" name="正方形/長方形 3">
            <a:extLst>
              <a:ext uri="{FF2B5EF4-FFF2-40B4-BE49-F238E27FC236}">
                <a16:creationId xmlns:a16="http://schemas.microsoft.com/office/drawing/2014/main" id="{CF7443E7-FBD1-C88F-C546-CD2F22B834C2}"/>
              </a:ext>
            </a:extLst>
          </p:cNvPr>
          <p:cNvSpPr/>
          <p:nvPr userDrawn="1"/>
        </p:nvSpPr>
        <p:spPr>
          <a:xfrm>
            <a:off x="0" y="1080000"/>
            <a:ext cx="9144000" cy="180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5" name="正方形/長方形 4">
            <a:extLst>
              <a:ext uri="{FF2B5EF4-FFF2-40B4-BE49-F238E27FC236}">
                <a16:creationId xmlns:a16="http://schemas.microsoft.com/office/drawing/2014/main" id="{A702014C-6ED6-7CBB-0967-5911574CF7D2}"/>
              </a:ext>
            </a:extLst>
          </p:cNvPr>
          <p:cNvSpPr/>
          <p:nvPr userDrawn="1"/>
        </p:nvSpPr>
        <p:spPr>
          <a:xfrm>
            <a:off x="0" y="6678000"/>
            <a:ext cx="9144000" cy="180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7" name="正方形/長方形 6">
            <a:extLst>
              <a:ext uri="{FF2B5EF4-FFF2-40B4-BE49-F238E27FC236}">
                <a16:creationId xmlns:a16="http://schemas.microsoft.com/office/drawing/2014/main" id="{D297BA42-01DF-7058-DCAE-C3EC4D0DBD99}"/>
              </a:ext>
            </a:extLst>
          </p:cNvPr>
          <p:cNvSpPr/>
          <p:nvPr userDrawn="1"/>
        </p:nvSpPr>
        <p:spPr>
          <a:xfrm>
            <a:off x="0" y="1080000"/>
            <a:ext cx="180000" cy="5778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8" name="正方形/長方形 7">
            <a:extLst>
              <a:ext uri="{FF2B5EF4-FFF2-40B4-BE49-F238E27FC236}">
                <a16:creationId xmlns:a16="http://schemas.microsoft.com/office/drawing/2014/main" id="{8D38D1E7-8E58-E3C1-7FB7-E311B98A95D1}"/>
              </a:ext>
            </a:extLst>
          </p:cNvPr>
          <p:cNvSpPr/>
          <p:nvPr userDrawn="1"/>
        </p:nvSpPr>
        <p:spPr>
          <a:xfrm>
            <a:off x="8964000" y="1080000"/>
            <a:ext cx="180000" cy="5778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9" name="正方形/長方形 8">
            <a:extLst>
              <a:ext uri="{FF2B5EF4-FFF2-40B4-BE49-F238E27FC236}">
                <a16:creationId xmlns:a16="http://schemas.microsoft.com/office/drawing/2014/main" id="{12027174-B49C-BC32-620F-7478A810C37E}"/>
              </a:ext>
            </a:extLst>
          </p:cNvPr>
          <p:cNvSpPr/>
          <p:nvPr userDrawn="1"/>
        </p:nvSpPr>
        <p:spPr>
          <a:xfrm>
            <a:off x="0" y="1080000"/>
            <a:ext cx="360000" cy="5778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10" name="正方形/長方形 9">
            <a:extLst>
              <a:ext uri="{FF2B5EF4-FFF2-40B4-BE49-F238E27FC236}">
                <a16:creationId xmlns:a16="http://schemas.microsoft.com/office/drawing/2014/main" id="{F25EB029-5156-9D0E-B28B-2FB6461A51BB}"/>
              </a:ext>
            </a:extLst>
          </p:cNvPr>
          <p:cNvSpPr/>
          <p:nvPr userDrawn="1"/>
        </p:nvSpPr>
        <p:spPr>
          <a:xfrm>
            <a:off x="8784000" y="1080000"/>
            <a:ext cx="360000" cy="5778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12" name="スライド番号プレースホルダー 3">
            <a:extLst>
              <a:ext uri="{FF2B5EF4-FFF2-40B4-BE49-F238E27FC236}">
                <a16:creationId xmlns:a16="http://schemas.microsoft.com/office/drawing/2014/main" id="{D98A0F67-A4C6-C327-71E3-700294E73561}"/>
              </a:ext>
            </a:extLst>
          </p:cNvPr>
          <p:cNvSpPr>
            <a:spLocks noGrp="1"/>
          </p:cNvSpPr>
          <p:nvPr>
            <p:ph type="sldNum" sz="quarter" idx="12"/>
          </p:nvPr>
        </p:nvSpPr>
        <p:spPr>
          <a:xfrm>
            <a:off x="8676000" y="6498000"/>
            <a:ext cx="468000" cy="324000"/>
          </a:xfrm>
        </p:spPr>
        <p:txBody>
          <a:bodyPr wrap="none" lIns="180000" rIns="216000"/>
          <a:lstStyle>
            <a:lvl1pPr algn="ctr" fontAlgn="ctr">
              <a:defRPr sz="1800">
                <a:solidFill>
                  <a:schemeClr val="tx1"/>
                </a:solidFill>
              </a:defRPr>
            </a:lvl1pPr>
          </a:lstStyle>
          <a:p>
            <a:fld id="{0476FAA8-B280-4704-A56B-08FA04A964B6}" type="slidenum">
              <a:rPr lang="ja-JP" altLang="en-US" smtClean="0"/>
              <a:pPr/>
              <a:t>‹#›</a:t>
            </a:fld>
            <a:endParaRPr lang="ja-JP" altLang="en-US" dirty="0"/>
          </a:p>
        </p:txBody>
      </p:sp>
    </p:spTree>
    <p:extLst>
      <p:ext uri="{BB962C8B-B14F-4D97-AF65-F5344CB8AC3E}">
        <p14:creationId xmlns:p14="http://schemas.microsoft.com/office/powerpoint/2010/main" val="191791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白紙">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50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48184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74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558064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7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9317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165AD88-6657-4549-BD06-F269FEB79561}"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Tree>
    <p:extLst>
      <p:ext uri="{BB962C8B-B14F-4D97-AF65-F5344CB8AC3E}">
        <p14:creationId xmlns:p14="http://schemas.microsoft.com/office/powerpoint/2010/main" val="1654240113"/>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6"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日本語用のフォントを使用)"/>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日本語用のフォントを使用)"/>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日本語用のフォントを使用)"/>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日本語用のフォントを使用)"/>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日本語用のフォントを使用)"/>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D50B9A8F-DCF8-6A1C-5C78-10AAA90A25BD}"/>
              </a:ext>
            </a:extLst>
          </p:cNvPr>
          <p:cNvSpPr txBox="1"/>
          <p:nvPr/>
        </p:nvSpPr>
        <p:spPr>
          <a:xfrm>
            <a:off x="1" y="1440000"/>
            <a:ext cx="9143999" cy="3240000"/>
          </a:xfrm>
          <a:prstGeom prst="rect">
            <a:avLst/>
          </a:prstGeom>
          <a:solidFill>
            <a:schemeClr val="bg1"/>
          </a:solidFill>
          <a:effectLst>
            <a:outerShdw blurRad="88900" dist="38100" dir="5400000" algn="t" rotWithShape="0">
              <a:prstClr val="black">
                <a:alpha val="40000"/>
              </a:prstClr>
            </a:outerShdw>
          </a:effectLst>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endPar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p:txBody>
      </p:sp>
      <p:grpSp>
        <p:nvGrpSpPr>
          <p:cNvPr id="24" name="グループ化 23">
            <a:extLst>
              <a:ext uri="{FF2B5EF4-FFF2-40B4-BE49-F238E27FC236}">
                <a16:creationId xmlns:a16="http://schemas.microsoft.com/office/drawing/2014/main" id="{4302CDE9-200C-1EC4-B7C7-6A8D9A614829}"/>
              </a:ext>
            </a:extLst>
          </p:cNvPr>
          <p:cNvGrpSpPr/>
          <p:nvPr/>
        </p:nvGrpSpPr>
        <p:grpSpPr>
          <a:xfrm>
            <a:off x="2389648" y="5733256"/>
            <a:ext cx="4292017" cy="764705"/>
            <a:chOff x="2389648" y="5733256"/>
            <a:chExt cx="4292017" cy="764705"/>
          </a:xfrm>
        </p:grpSpPr>
        <p:pic>
          <p:nvPicPr>
            <p:cNvPr id="23" name="図 22">
              <a:extLst>
                <a:ext uri="{FF2B5EF4-FFF2-40B4-BE49-F238E27FC236}">
                  <a16:creationId xmlns:a16="http://schemas.microsoft.com/office/drawing/2014/main" id="{C4CECBEE-EF57-F9B4-6641-D49BC95D07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320" b="90065" l="9370" r="90509">
                          <a14:foregroundMark x1="9370" y1="50081" x2="9370" y2="50081"/>
                          <a14:foregroundMark x1="49637" y1="8926" x2="49637" y2="8926"/>
                          <a14:foregroundMark x1="90509" y1="50929" x2="90509" y2="50929"/>
                          <a14:foregroundMark x1="50767" y1="90065" x2="50767" y2="90065"/>
                          <a14:foregroundMark x1="51010" y1="8320" x2="51010" y2="8320"/>
                          <a14:foregroundMark x1="50363" y1="8441" x2="50363" y2="8441"/>
                          <a14:foregroundMark x1="54766" y1="8441" x2="54766" y2="8441"/>
                          <a14:foregroundMark x1="54887" y1="9047" x2="54887" y2="9047"/>
                          <a14:foregroundMark x1="55412" y1="8683" x2="55412" y2="8683"/>
                          <a14:foregroundMark x1="43700" y1="9047" x2="43700" y2="9047"/>
                          <a14:foregroundMark x1="48384" y1="8320" x2="48384" y2="8320"/>
                          <a14:foregroundMark x1="53756" y1="8320" x2="53756" y2="8320"/>
                          <a14:foregroundMark x1="52746" y1="8481" x2="52746" y2="8481"/>
                          <a14:foregroundMark x1="46082" y1="8360" x2="46082" y2="8360"/>
                          <a14:foregroundMark x1="45113" y1="8360" x2="45113" y2="8360"/>
                        </a14:backgroundRemoval>
                      </a14:imgEffect>
                    </a14:imgLayer>
                  </a14:imgProps>
                </a:ext>
                <a:ext uri="{28A0092B-C50C-407E-A947-70E740481C1C}">
                  <a14:useLocalDpi xmlns:a14="http://schemas.microsoft.com/office/drawing/2010/main" val="0"/>
                </a:ext>
              </a:extLst>
            </a:blip>
            <a:stretch>
              <a:fillRect/>
            </a:stretch>
          </p:blipFill>
          <p:spPr>
            <a:xfrm>
              <a:off x="2389648" y="5733256"/>
              <a:ext cx="764705" cy="764705"/>
            </a:xfrm>
            <a:prstGeom prst="rect">
              <a:avLst/>
            </a:prstGeom>
          </p:spPr>
        </p:pic>
        <p:sp>
          <p:nvSpPr>
            <p:cNvPr id="5" name="テキスト ボックス 4">
              <a:extLst>
                <a:ext uri="{FF2B5EF4-FFF2-40B4-BE49-F238E27FC236}">
                  <a16:creationId xmlns:a16="http://schemas.microsoft.com/office/drawing/2014/main" id="{7E4B8EDD-F1B2-7DFE-4751-25FB0E905F53}"/>
                </a:ext>
              </a:extLst>
            </p:cNvPr>
            <p:cNvSpPr txBox="1"/>
            <p:nvPr/>
          </p:nvSpPr>
          <p:spPr>
            <a:xfrm>
              <a:off x="3081665" y="5825040"/>
              <a:ext cx="3600000" cy="612000"/>
            </a:xfrm>
            <a:prstGeom prst="rect">
              <a:avLst/>
            </a:prstGeom>
            <a:noFill/>
            <a:ln w="6350" cap="sq">
              <a:noFill/>
              <a:miter lim="800000"/>
            </a:ln>
          </p:spPr>
          <p:txBody>
            <a:bodyPr wrap="square" rtlCol="0" anchor="ctr">
              <a:noAutofit/>
            </a:bodyPr>
            <a:lstStyle/>
            <a:p>
              <a:pPr marL="0" marR="0" lvl="0" indent="0" algn="ctr" defTabSz="457200" rtl="0" eaLnBrk="1" fontAlgn="ctr" latinLnBrk="0" hangingPunct="1">
                <a:lnSpc>
                  <a:spcPct val="100000"/>
                </a:lnSpc>
                <a:spcBef>
                  <a:spcPts val="0"/>
                </a:spcBef>
                <a:spcAft>
                  <a:spcPts val="0"/>
                </a:spcAft>
                <a:buClrTx/>
                <a:buSzPct val="70000"/>
                <a:buFont typeface="Wingdings" pitchFamily="2" charset="2"/>
                <a:buNone/>
                <a:tabLst/>
                <a:defRPr/>
              </a:pPr>
              <a:r>
                <a:rPr kumimoji="1" lang="ja-JP" altLang="en-US"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近畿税理士会</a:t>
              </a:r>
              <a:endParaRPr kumimoji="1" lang="en-US" altLang="ja-JP"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grpSp>
      <p:sp>
        <p:nvSpPr>
          <p:cNvPr id="12" name="テキスト ボックス 11">
            <a:extLst>
              <a:ext uri="{FF2B5EF4-FFF2-40B4-BE49-F238E27FC236}">
                <a16:creationId xmlns:a16="http://schemas.microsoft.com/office/drawing/2014/main" id="{0B708413-8298-CC03-20B9-73AB610993D7}"/>
              </a:ext>
            </a:extLst>
          </p:cNvPr>
          <p:cNvSpPr txBox="1"/>
          <p:nvPr/>
        </p:nvSpPr>
        <p:spPr>
          <a:xfrm>
            <a:off x="7344000" y="0"/>
            <a:ext cx="1800000" cy="360000"/>
          </a:xfrm>
          <a:prstGeom prst="rect">
            <a:avLst/>
          </a:prstGeom>
          <a:noFill/>
        </p:spPr>
        <p:txBody>
          <a:bodyPr wrap="square" rtlCol="0" anchor="ctr">
            <a:noAutofit/>
          </a:bodyPr>
          <a:lstStyle/>
          <a:p>
            <a:pPr algn="r"/>
            <a:r>
              <a:rPr lang="ja-JP" altLang="en-US" dirty="0">
                <a:latin typeface="ＭＳ Ｐゴシック" panose="020B0600070205080204" pitchFamily="50" charset="-128"/>
                <a:ea typeface="ＭＳ Ｐゴシック" panose="020B0600070205080204" pitchFamily="50" charset="-128"/>
              </a:rPr>
              <a:t>高校生用</a:t>
            </a:r>
            <a:endParaRPr kumimoji="1" lang="ja-JP" altLang="en-US" sz="1800" dirty="0">
              <a:latin typeface="ＭＳ Ｐゴシック" panose="020B0600070205080204" pitchFamily="50" charset="-128"/>
              <a:ea typeface="ＭＳ Ｐゴシック" panose="020B0600070205080204" pitchFamily="50" charset="-128"/>
            </a:endParaRPr>
          </a:p>
        </p:txBody>
      </p:sp>
      <p:sp>
        <p:nvSpPr>
          <p:cNvPr id="19" name="角丸四角形 7">
            <a:extLst>
              <a:ext uri="{FF2B5EF4-FFF2-40B4-BE49-F238E27FC236}">
                <a16:creationId xmlns:a16="http://schemas.microsoft.com/office/drawing/2014/main" id="{45E54D37-1956-781B-299D-E1C2C60F0D51}"/>
              </a:ext>
            </a:extLst>
          </p:cNvPr>
          <p:cNvSpPr/>
          <p:nvPr/>
        </p:nvSpPr>
        <p:spPr>
          <a:xfrm>
            <a:off x="-1" y="3312168"/>
            <a:ext cx="9144001" cy="1332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
              <a:spcAft>
                <a:spcPct val="0"/>
              </a:spcAft>
              <a:defRPr/>
            </a:pPr>
            <a:r>
              <a:rPr lang="ja-JP" altLang="en-US" sz="2800" dirty="0">
                <a:solidFill>
                  <a:schemeClr val="tx1"/>
                </a:solidFill>
                <a:latin typeface="游ゴシック Medium" panose="020B0500000000000000" pitchFamily="50" charset="-128"/>
                <a:ea typeface="游ゴシック Medium" panose="020B0500000000000000" pitchFamily="50" charset="-128"/>
              </a:rPr>
              <a:t>主権者として税の意義と社会のあり方を考えよう</a:t>
            </a:r>
            <a:endParaRPr lang="en-US" altLang="ja-JP" sz="2800" dirty="0">
              <a:solidFill>
                <a:schemeClr val="tx1"/>
              </a:solidFill>
              <a:latin typeface="游ゴシック Medium" panose="020B0500000000000000" pitchFamily="50" charset="-128"/>
              <a:ea typeface="游ゴシック Medium" panose="020B0500000000000000" pitchFamily="50" charset="-128"/>
            </a:endParaRPr>
          </a:p>
        </p:txBody>
      </p:sp>
      <p:sp>
        <p:nvSpPr>
          <p:cNvPr id="21" name="テキスト ボックス 20">
            <a:extLst>
              <a:ext uri="{FF2B5EF4-FFF2-40B4-BE49-F238E27FC236}">
                <a16:creationId xmlns:a16="http://schemas.microsoft.com/office/drawing/2014/main" id="{54295D78-B92A-A792-B0CB-3C4952BEF567}"/>
              </a:ext>
            </a:extLst>
          </p:cNvPr>
          <p:cNvSpPr txBox="1"/>
          <p:nvPr/>
        </p:nvSpPr>
        <p:spPr>
          <a:xfrm>
            <a:off x="1907705" y="2988000"/>
            <a:ext cx="5328592" cy="252000"/>
          </a:xfrm>
          <a:prstGeom prst="rect">
            <a:avLst/>
          </a:prstGeom>
          <a:solidFill>
            <a:srgbClr val="99CCFF">
              <a:alpha val="50000"/>
            </a:srgbClr>
          </a:solidFill>
          <a:effectLst/>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endPar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1" name="テキスト ボックス 10">
            <a:extLst>
              <a:ext uri="{FF2B5EF4-FFF2-40B4-BE49-F238E27FC236}">
                <a16:creationId xmlns:a16="http://schemas.microsoft.com/office/drawing/2014/main" id="{49C8F302-F29D-8D69-4533-97F886DC5353}"/>
              </a:ext>
            </a:extLst>
          </p:cNvPr>
          <p:cNvSpPr txBox="1"/>
          <p:nvPr/>
        </p:nvSpPr>
        <p:spPr>
          <a:xfrm>
            <a:off x="1" y="1476000"/>
            <a:ext cx="9143999" cy="2412000"/>
          </a:xfrm>
          <a:prstGeom prst="rect">
            <a:avLst/>
          </a:prstGeom>
          <a:noFill/>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buClrTx/>
              <a:buSzTx/>
              <a:buFontTx/>
              <a:buNone/>
              <a:tabLst/>
              <a:defRPr/>
            </a:pPr>
            <a:r>
              <a:rPr lang="ja-JP" altLang="en-US" sz="8800" spc="600" dirty="0">
                <a:latin typeface="游ゴシック Medium" panose="020B0500000000000000" pitchFamily="50" charset="-128"/>
                <a:ea typeface="游ゴシック Medium" panose="020B0500000000000000" pitchFamily="50" charset="-128"/>
              </a:rPr>
              <a:t>租税教室</a:t>
            </a:r>
            <a:endParaRPr kumimoji="1" lang="ja-JP" altLang="en-US" sz="8800" b="0" i="0" u="none" strike="noStrike" kern="1200" cap="none" spc="600" normalizeH="0" noProof="0" dirty="0">
              <a:ln>
                <a:noFill/>
              </a:ln>
              <a:effectLst/>
              <a:uLnTx/>
              <a:uFillTx/>
              <a:latin typeface="游ゴシック Medium" panose="020B0500000000000000" pitchFamily="50" charset="-128"/>
              <a:ea typeface="游ゴシック Medium" panose="020B0500000000000000" pitchFamily="50" charset="-128"/>
              <a:cs typeface="+mn-cs"/>
            </a:endParaRPr>
          </a:p>
        </p:txBody>
      </p:sp>
    </p:spTree>
    <p:extLst>
      <p:ext uri="{BB962C8B-B14F-4D97-AF65-F5344CB8AC3E}">
        <p14:creationId xmlns:p14="http://schemas.microsoft.com/office/powerpoint/2010/main" val="1073641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201526F-C9AB-01F3-F28E-AE0D080309A3}"/>
              </a:ext>
            </a:extLst>
          </p:cNvPr>
          <p:cNvSpPr>
            <a:spLocks noGrp="1"/>
          </p:cNvSpPr>
          <p:nvPr>
            <p:ph type="body" sz="quarter" idx="13"/>
          </p:nvPr>
        </p:nvSpPr>
        <p:spPr/>
        <p:txBody>
          <a:bodyPr/>
          <a:lstStyle/>
          <a:p>
            <a:r>
              <a:rPr kumimoji="1" lang="ja-JP" altLang="en-US" dirty="0"/>
              <a:t>公債残高の累増</a:t>
            </a:r>
          </a:p>
        </p:txBody>
      </p:sp>
      <p:sp>
        <p:nvSpPr>
          <p:cNvPr id="3" name="スライド番号プレースホルダー 2">
            <a:extLst>
              <a:ext uri="{FF2B5EF4-FFF2-40B4-BE49-F238E27FC236}">
                <a16:creationId xmlns:a16="http://schemas.microsoft.com/office/drawing/2014/main" id="{8FD269F7-FA8A-D206-E371-3B28A7A54BE2}"/>
              </a:ext>
            </a:extLst>
          </p:cNvPr>
          <p:cNvSpPr>
            <a:spLocks noGrp="1"/>
          </p:cNvSpPr>
          <p:nvPr>
            <p:ph type="sldNum" sz="quarter" idx="12"/>
          </p:nvPr>
        </p:nvSpPr>
        <p:spPr/>
        <p:txBody>
          <a:bodyPr/>
          <a:lstStyle/>
          <a:p>
            <a:fld id="{0476FAA8-B280-4704-A56B-08FA04A964B6}" type="slidenum">
              <a:rPr lang="ja-JP" altLang="en-US" smtClean="0"/>
              <a:pPr/>
              <a:t>9</a:t>
            </a:fld>
            <a:endParaRPr lang="ja-JP" altLang="en-US" dirty="0"/>
          </a:p>
        </p:txBody>
      </p:sp>
      <p:pic>
        <p:nvPicPr>
          <p:cNvPr id="11" name="図 10">
            <a:extLst>
              <a:ext uri="{FF2B5EF4-FFF2-40B4-BE49-F238E27FC236}">
                <a16:creationId xmlns:a16="http://schemas.microsoft.com/office/drawing/2014/main" id="{1AC21204-CA9C-AE0F-3370-386D0DC56D83}"/>
              </a:ext>
            </a:extLst>
          </p:cNvPr>
          <p:cNvPicPr>
            <a:picLocks noChangeAspect="1"/>
          </p:cNvPicPr>
          <p:nvPr/>
        </p:nvPicPr>
        <p:blipFill>
          <a:blip r:embed="rId3"/>
          <a:stretch>
            <a:fillRect/>
          </a:stretch>
        </p:blipFill>
        <p:spPr>
          <a:xfrm>
            <a:off x="665364" y="1209284"/>
            <a:ext cx="8010636" cy="5450716"/>
          </a:xfrm>
          <a:prstGeom prst="rect">
            <a:avLst/>
          </a:prstGeom>
        </p:spPr>
      </p:pic>
    </p:spTree>
    <p:extLst>
      <p:ext uri="{BB962C8B-B14F-4D97-AF65-F5344CB8AC3E}">
        <p14:creationId xmlns:p14="http://schemas.microsoft.com/office/powerpoint/2010/main" val="178593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4F02250-3298-B032-E5CD-A73132EF2B92}"/>
              </a:ext>
            </a:extLst>
          </p:cNvPr>
          <p:cNvSpPr>
            <a:spLocks noGrp="1"/>
          </p:cNvSpPr>
          <p:nvPr>
            <p:ph type="body" sz="quarter" idx="13"/>
          </p:nvPr>
        </p:nvSpPr>
        <p:spPr/>
        <p:txBody>
          <a:bodyPr/>
          <a:lstStyle/>
          <a:p>
            <a:r>
              <a:rPr kumimoji="1" lang="ja-JP" altLang="en-US" dirty="0"/>
              <a:t>税金の使い道は？</a:t>
            </a:r>
          </a:p>
        </p:txBody>
      </p:sp>
      <p:sp>
        <p:nvSpPr>
          <p:cNvPr id="3" name="スライド番号プレースホルダー 2">
            <a:extLst>
              <a:ext uri="{FF2B5EF4-FFF2-40B4-BE49-F238E27FC236}">
                <a16:creationId xmlns:a16="http://schemas.microsoft.com/office/drawing/2014/main" id="{91212FE5-052B-BDBF-8C93-2FAF993AE263}"/>
              </a:ext>
            </a:extLst>
          </p:cNvPr>
          <p:cNvSpPr>
            <a:spLocks noGrp="1"/>
          </p:cNvSpPr>
          <p:nvPr>
            <p:ph type="sldNum" sz="quarter" idx="12"/>
          </p:nvPr>
        </p:nvSpPr>
        <p:spPr/>
        <p:txBody>
          <a:bodyPr/>
          <a:lstStyle/>
          <a:p>
            <a:fld id="{0476FAA8-B280-4704-A56B-08FA04A964B6}" type="slidenum">
              <a:rPr lang="ja-JP" altLang="en-US" smtClean="0"/>
              <a:pPr/>
              <a:t>10</a:t>
            </a:fld>
            <a:endParaRPr lang="ja-JP" altLang="en-US" dirty="0"/>
          </a:p>
        </p:txBody>
      </p:sp>
      <p:pic>
        <p:nvPicPr>
          <p:cNvPr id="6" name="zeikinnotukaimichiha">
            <a:hlinkClick r:id="" action="ppaction://media"/>
            <a:extLst>
              <a:ext uri="{FF2B5EF4-FFF2-40B4-BE49-F238E27FC236}">
                <a16:creationId xmlns:a16="http://schemas.microsoft.com/office/drawing/2014/main" id="{42F4A2F2-C176-BE52-19DD-7C9309FB49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83531"/>
            <a:ext cx="9144000" cy="5143500"/>
          </a:xfrm>
          <a:prstGeom prst="rect">
            <a:avLst/>
          </a:prstGeom>
        </p:spPr>
      </p:pic>
    </p:spTree>
    <p:extLst>
      <p:ext uri="{BB962C8B-B14F-4D97-AF65-F5344CB8AC3E}">
        <p14:creationId xmlns:p14="http://schemas.microsoft.com/office/powerpoint/2010/main" val="481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F779038-5FC5-007F-61CE-28CAA63100AE}"/>
              </a:ext>
            </a:extLst>
          </p:cNvPr>
          <p:cNvSpPr>
            <a:spLocks noGrp="1"/>
          </p:cNvSpPr>
          <p:nvPr>
            <p:ph type="body" sz="quarter" idx="13"/>
          </p:nvPr>
        </p:nvSpPr>
        <p:spPr/>
        <p:txBody>
          <a:bodyPr/>
          <a:lstStyle/>
          <a:p>
            <a:r>
              <a:rPr kumimoji="1" lang="ja-JP" altLang="en-US" sz="3600" dirty="0"/>
              <a:t>「模擬選挙」各党（候補者）の公約</a:t>
            </a:r>
          </a:p>
        </p:txBody>
      </p:sp>
      <p:sp>
        <p:nvSpPr>
          <p:cNvPr id="3" name="スライド番号プレースホルダー 2">
            <a:extLst>
              <a:ext uri="{FF2B5EF4-FFF2-40B4-BE49-F238E27FC236}">
                <a16:creationId xmlns:a16="http://schemas.microsoft.com/office/drawing/2014/main" id="{F93A7989-68AE-029D-3F5D-679C5171BACD}"/>
              </a:ext>
            </a:extLst>
          </p:cNvPr>
          <p:cNvSpPr>
            <a:spLocks noGrp="1"/>
          </p:cNvSpPr>
          <p:nvPr>
            <p:ph type="sldNum" sz="quarter" idx="12"/>
          </p:nvPr>
        </p:nvSpPr>
        <p:spPr/>
        <p:txBody>
          <a:bodyPr/>
          <a:lstStyle/>
          <a:p>
            <a:fld id="{0476FAA8-B280-4704-A56B-08FA04A964B6}" type="slidenum">
              <a:rPr lang="ja-JP" altLang="en-US" smtClean="0"/>
              <a:pPr/>
              <a:t>11</a:t>
            </a:fld>
            <a:endParaRPr lang="ja-JP" altLang="en-US" dirty="0"/>
          </a:p>
        </p:txBody>
      </p:sp>
      <p:graphicFrame>
        <p:nvGraphicFramePr>
          <p:cNvPr id="4" name="表 3">
            <a:extLst>
              <a:ext uri="{FF2B5EF4-FFF2-40B4-BE49-F238E27FC236}">
                <a16:creationId xmlns:a16="http://schemas.microsoft.com/office/drawing/2014/main" id="{76FB405D-3B32-2A41-3F08-C7DE67B9302B}"/>
              </a:ext>
            </a:extLst>
          </p:cNvPr>
          <p:cNvGraphicFramePr>
            <a:graphicFrameLocks noGrp="1"/>
          </p:cNvGraphicFramePr>
          <p:nvPr>
            <p:extLst>
              <p:ext uri="{D42A27DB-BD31-4B8C-83A1-F6EECF244321}">
                <p14:modId xmlns:p14="http://schemas.microsoft.com/office/powerpoint/2010/main" val="2280443636"/>
              </p:ext>
            </p:extLst>
          </p:nvPr>
        </p:nvGraphicFramePr>
        <p:xfrm>
          <a:off x="186551" y="1556792"/>
          <a:ext cx="8770899" cy="858462"/>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1677657249"/>
                    </a:ext>
                  </a:extLst>
                </a:gridCol>
                <a:gridCol w="2290379">
                  <a:extLst>
                    <a:ext uri="{9D8B030D-6E8A-4147-A177-3AD203B41FA5}">
                      <a16:colId xmlns:a16="http://schemas.microsoft.com/office/drawing/2014/main" val="10373190"/>
                    </a:ext>
                  </a:extLst>
                </a:gridCol>
                <a:gridCol w="2980887">
                  <a:extLst>
                    <a:ext uri="{9D8B030D-6E8A-4147-A177-3AD203B41FA5}">
                      <a16:colId xmlns:a16="http://schemas.microsoft.com/office/drawing/2014/main" val="611692993"/>
                    </a:ext>
                  </a:extLst>
                </a:gridCol>
                <a:gridCol w="2635633">
                  <a:extLst>
                    <a:ext uri="{9D8B030D-6E8A-4147-A177-3AD203B41FA5}">
                      <a16:colId xmlns:a16="http://schemas.microsoft.com/office/drawing/2014/main" val="3146452404"/>
                    </a:ext>
                  </a:extLst>
                </a:gridCol>
              </a:tblGrid>
              <a:tr h="429231">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候補者</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DBFF"/>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主　な　公　約</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DB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extLst>
                  <a:ext uri="{0D108BD9-81ED-4DB2-BD59-A6C34878D82A}">
                    <a16:rowId xmlns:a16="http://schemas.microsoft.com/office/drawing/2014/main" val="3430769616"/>
                  </a:ext>
                </a:extLst>
              </a:tr>
              <a:tr h="429231">
                <a:tc vMerge="1">
                  <a:txBody>
                    <a:bodyPr/>
                    <a:lstStyle/>
                    <a:p>
                      <a:pPr algn="ctr" fontAlgn="ct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tc>
                  <a:txBody>
                    <a:bodyPr/>
                    <a:lstStyle/>
                    <a:p>
                      <a:pPr algn="ctr" fontAlgn="ct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目指す社会</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tc>
                  <a:txBody>
                    <a:bodyPr/>
                    <a:lstStyle/>
                    <a:p>
                      <a:pPr algn="ctr" fontAlgn="ctr"/>
                      <a:r>
                        <a:rPr kumimoji="1" lang="zh-TW"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具体的公約</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tc>
                  <a:txBody>
                    <a:bodyPr/>
                    <a:lstStyle/>
                    <a:p>
                      <a:pPr algn="ctr" fontAlgn="ct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財源の確保</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extLst>
                  <a:ext uri="{0D108BD9-81ED-4DB2-BD59-A6C34878D82A}">
                    <a16:rowId xmlns:a16="http://schemas.microsoft.com/office/drawing/2014/main" val="2664126679"/>
                  </a:ext>
                </a:extLst>
              </a:tr>
            </a:tbl>
          </a:graphicData>
        </a:graphic>
      </p:graphicFrame>
      <p:graphicFrame>
        <p:nvGraphicFramePr>
          <p:cNvPr id="6" name="表 5">
            <a:extLst>
              <a:ext uri="{FF2B5EF4-FFF2-40B4-BE49-F238E27FC236}">
                <a16:creationId xmlns:a16="http://schemas.microsoft.com/office/drawing/2014/main" id="{F91C67E9-0D6A-B674-AD04-9F259CA62364}"/>
              </a:ext>
            </a:extLst>
          </p:cNvPr>
          <p:cNvGraphicFramePr>
            <a:graphicFrameLocks noGrp="1"/>
          </p:cNvGraphicFramePr>
          <p:nvPr/>
        </p:nvGraphicFramePr>
        <p:xfrm>
          <a:off x="186551" y="3742582"/>
          <a:ext cx="8770899" cy="1332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933392308"/>
                    </a:ext>
                  </a:extLst>
                </a:gridCol>
                <a:gridCol w="2290379">
                  <a:extLst>
                    <a:ext uri="{9D8B030D-6E8A-4147-A177-3AD203B41FA5}">
                      <a16:colId xmlns:a16="http://schemas.microsoft.com/office/drawing/2014/main" val="3280901668"/>
                    </a:ext>
                  </a:extLst>
                </a:gridCol>
                <a:gridCol w="2980887">
                  <a:extLst>
                    <a:ext uri="{9D8B030D-6E8A-4147-A177-3AD203B41FA5}">
                      <a16:colId xmlns:a16="http://schemas.microsoft.com/office/drawing/2014/main" val="2146083945"/>
                    </a:ext>
                  </a:extLst>
                </a:gridCol>
                <a:gridCol w="2635633">
                  <a:extLst>
                    <a:ext uri="{9D8B030D-6E8A-4147-A177-3AD203B41FA5}">
                      <a16:colId xmlns:a16="http://schemas.microsoft.com/office/drawing/2014/main" val="2041636727"/>
                    </a:ext>
                  </a:extLst>
                </a:gridCol>
              </a:tblGrid>
              <a:tr h="1332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Ｂ党</a:t>
                      </a: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△△氏</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安心して子育てが</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できる社会の実現</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歳までの医療費と</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幼児教育から大学までの</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教育費無償化</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消費税の税率を</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段階的に</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％まで</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上げることにより確保</a:t>
                      </a:r>
                      <a:endParaRPr lang="ja-JP" altLang="en-US" sz="1600" b="0" i="0" u="none" strike="noStrike" spc="0"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179328204"/>
                  </a:ext>
                </a:extLst>
              </a:tr>
            </a:tbl>
          </a:graphicData>
        </a:graphic>
      </p:graphicFrame>
      <p:graphicFrame>
        <p:nvGraphicFramePr>
          <p:cNvPr id="7" name="表 6">
            <a:extLst>
              <a:ext uri="{FF2B5EF4-FFF2-40B4-BE49-F238E27FC236}">
                <a16:creationId xmlns:a16="http://schemas.microsoft.com/office/drawing/2014/main" id="{95C6742B-0DFE-B323-B9C8-770B77985221}"/>
              </a:ext>
            </a:extLst>
          </p:cNvPr>
          <p:cNvGraphicFramePr>
            <a:graphicFrameLocks noGrp="1"/>
          </p:cNvGraphicFramePr>
          <p:nvPr>
            <p:extLst>
              <p:ext uri="{D42A27DB-BD31-4B8C-83A1-F6EECF244321}">
                <p14:modId xmlns:p14="http://schemas.microsoft.com/office/powerpoint/2010/main" val="243104472"/>
              </p:ext>
            </p:extLst>
          </p:nvPr>
        </p:nvGraphicFramePr>
        <p:xfrm>
          <a:off x="186551" y="5069910"/>
          <a:ext cx="8770899" cy="1332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1350388606"/>
                    </a:ext>
                  </a:extLst>
                </a:gridCol>
                <a:gridCol w="2290379">
                  <a:extLst>
                    <a:ext uri="{9D8B030D-6E8A-4147-A177-3AD203B41FA5}">
                      <a16:colId xmlns:a16="http://schemas.microsoft.com/office/drawing/2014/main" val="1075726478"/>
                    </a:ext>
                  </a:extLst>
                </a:gridCol>
                <a:gridCol w="2980887">
                  <a:extLst>
                    <a:ext uri="{9D8B030D-6E8A-4147-A177-3AD203B41FA5}">
                      <a16:colId xmlns:a16="http://schemas.microsoft.com/office/drawing/2014/main" val="2884776178"/>
                    </a:ext>
                  </a:extLst>
                </a:gridCol>
                <a:gridCol w="2635633">
                  <a:extLst>
                    <a:ext uri="{9D8B030D-6E8A-4147-A177-3AD203B41FA5}">
                      <a16:colId xmlns:a16="http://schemas.microsoft.com/office/drawing/2014/main" val="216703457"/>
                    </a:ext>
                  </a:extLst>
                </a:gridCol>
              </a:tblGrid>
              <a:tr h="1332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Ｃ党</a:t>
                      </a: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□□氏</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ctr"/>
                      <a:r>
                        <a:rPr kumimoji="1" lang="ja-JP" altLang="en-US" sz="1600" b="0" i="0" u="none" strike="noStrike" kern="1200" baseline="0" dirty="0">
                          <a:solidFill>
                            <a:schemeClr val="tx1"/>
                          </a:solidFill>
                          <a:latin typeface="+mn-lt"/>
                          <a:ea typeface="+mn-ea"/>
                          <a:cs typeface="+mn-cs"/>
                        </a:rPr>
                        <a:t>今後より厳しくなる　　少子高齢化に</a:t>
                      </a:r>
                    </a:p>
                    <a:p>
                      <a:pPr algn="ctr"/>
                      <a:r>
                        <a:rPr kumimoji="1" lang="ja-JP" altLang="en-US" sz="1600" b="0" i="0" u="none" strike="noStrike" kern="1200" baseline="0" dirty="0">
                          <a:solidFill>
                            <a:schemeClr val="tx1"/>
                          </a:solidFill>
                          <a:latin typeface="+mn-lt"/>
                          <a:ea typeface="+mn-ea"/>
                          <a:cs typeface="+mn-cs"/>
                        </a:rPr>
                        <a:t>対応できる社会</a:t>
                      </a:r>
                      <a:endParaRPr lang="ja-JP" altLang="en-US" sz="1600" b="0" i="0" u="none" strike="noStrike" spc="0"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ctr"/>
                      <a:r>
                        <a:rPr kumimoji="1" lang="ja-JP" altLang="en-US" sz="1600" b="0" i="0" u="none" strike="noStrike" kern="1200" baseline="0" dirty="0">
                          <a:solidFill>
                            <a:schemeClr val="tx1"/>
                          </a:solidFill>
                          <a:latin typeface="+mn-lt"/>
                          <a:ea typeface="+mn-ea"/>
                          <a:cs typeface="+mn-cs"/>
                        </a:rPr>
                        <a:t>将来世代に負担を　　　　　　回さないために</a:t>
                      </a:r>
                    </a:p>
                    <a:p>
                      <a:pPr algn="ctr"/>
                      <a:r>
                        <a:rPr kumimoji="1" lang="ja-JP" altLang="en-US" sz="1600" b="0" i="0" u="none" strike="noStrike" kern="1200" baseline="0" dirty="0">
                          <a:solidFill>
                            <a:schemeClr val="tx1"/>
                          </a:solidFill>
                          <a:latin typeface="+mn-lt"/>
                          <a:ea typeface="+mn-ea"/>
                          <a:cs typeface="+mn-cs"/>
                        </a:rPr>
                        <a:t>国債の残高を減らす</a:t>
                      </a:r>
                      <a:endParaRPr lang="ja-JP" altLang="en-US" sz="1600" b="0" i="0" u="none" strike="noStrike" spc="0"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ctr" fontAlgn="ctr"/>
                      <a:r>
                        <a:rPr lang="ja-JP" altLang="en-US" sz="1600" u="none" strike="noStrike" spc="0" baseline="0" dirty="0">
                          <a:effectLst/>
                          <a:latin typeface="游ゴシック" panose="020B0400000000000000" pitchFamily="50" charset="-128"/>
                          <a:ea typeface="+mn-ea"/>
                        </a:rPr>
                        <a:t>医療費を全額自己負担</a:t>
                      </a:r>
                      <a:endParaRPr lang="ja-JP" altLang="en-US" sz="1600" b="0" i="0" u="none" strike="noStrike" spc="0"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extLst>
                  <a:ext uri="{0D108BD9-81ED-4DB2-BD59-A6C34878D82A}">
                    <a16:rowId xmlns:a16="http://schemas.microsoft.com/office/drawing/2014/main" val="1009827845"/>
                  </a:ext>
                </a:extLst>
              </a:tr>
            </a:tbl>
          </a:graphicData>
        </a:graphic>
      </p:graphicFrame>
      <p:graphicFrame>
        <p:nvGraphicFramePr>
          <p:cNvPr id="8" name="表 7">
            <a:extLst>
              <a:ext uri="{FF2B5EF4-FFF2-40B4-BE49-F238E27FC236}">
                <a16:creationId xmlns:a16="http://schemas.microsoft.com/office/drawing/2014/main" id="{2211B167-2436-B27A-0BC7-92402979611A}"/>
              </a:ext>
            </a:extLst>
          </p:cNvPr>
          <p:cNvGraphicFramePr>
            <a:graphicFrameLocks noGrp="1"/>
          </p:cNvGraphicFramePr>
          <p:nvPr>
            <p:extLst>
              <p:ext uri="{D42A27DB-BD31-4B8C-83A1-F6EECF244321}">
                <p14:modId xmlns:p14="http://schemas.microsoft.com/office/powerpoint/2010/main" val="369801898"/>
              </p:ext>
            </p:extLst>
          </p:nvPr>
        </p:nvGraphicFramePr>
        <p:xfrm>
          <a:off x="186550" y="2407328"/>
          <a:ext cx="8770899" cy="1332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3691831238"/>
                    </a:ext>
                  </a:extLst>
                </a:gridCol>
                <a:gridCol w="2290379">
                  <a:extLst>
                    <a:ext uri="{9D8B030D-6E8A-4147-A177-3AD203B41FA5}">
                      <a16:colId xmlns:a16="http://schemas.microsoft.com/office/drawing/2014/main" val="2632002637"/>
                    </a:ext>
                  </a:extLst>
                </a:gridCol>
                <a:gridCol w="2980887">
                  <a:extLst>
                    <a:ext uri="{9D8B030D-6E8A-4147-A177-3AD203B41FA5}">
                      <a16:colId xmlns:a16="http://schemas.microsoft.com/office/drawing/2014/main" val="199958050"/>
                    </a:ext>
                  </a:extLst>
                </a:gridCol>
                <a:gridCol w="2635633">
                  <a:extLst>
                    <a:ext uri="{9D8B030D-6E8A-4147-A177-3AD203B41FA5}">
                      <a16:colId xmlns:a16="http://schemas.microsoft.com/office/drawing/2014/main" val="3723538567"/>
                    </a:ext>
                  </a:extLst>
                </a:gridCol>
              </a:tblGrid>
              <a:tr h="1332000">
                <a:tc>
                  <a:txBody>
                    <a:bodyPr/>
                    <a:lstStyle/>
                    <a:p>
                      <a:pPr algn="ctr" fontAlgn="ctr"/>
                      <a:r>
                        <a:rPr lang="ja-JP" altLang="en-US" sz="2000" b="0" i="0" u="none" strike="noStrike" baseline="0" dirty="0">
                          <a:solidFill>
                            <a:schemeClr val="tx1"/>
                          </a:solidFill>
                          <a:effectLst/>
                          <a:latin typeface="游ゴシック" panose="020B0400000000000000" pitchFamily="50" charset="-128"/>
                          <a:ea typeface="游ゴシック" panose="020B0400000000000000" pitchFamily="50" charset="-128"/>
                        </a:rPr>
                        <a:t>Ａ党</a:t>
                      </a:r>
                      <a:endParaRPr lang="en-US" altLang="ja-JP" sz="2000" b="0" i="0" u="none" strike="noStrike" baseline="0" dirty="0">
                        <a:solidFill>
                          <a:schemeClr val="tx1"/>
                        </a:solidFill>
                        <a:effectLst/>
                        <a:latin typeface="游ゴシック" panose="020B0400000000000000" pitchFamily="50" charset="-128"/>
                        <a:ea typeface="游ゴシック" panose="020B0400000000000000" pitchFamily="50" charset="-128"/>
                      </a:endParaRPr>
                    </a:p>
                    <a:p>
                      <a:pPr algn="ctr" fontAlgn="ctr"/>
                      <a:r>
                        <a:rPr lang="ja-JP" altLang="en-US" sz="1600" b="0" i="0" u="none" strike="noStrike" baseline="0" dirty="0">
                          <a:solidFill>
                            <a:schemeClr val="tx1"/>
                          </a:solidFill>
                          <a:effectLst/>
                          <a:latin typeface="游ゴシック" panose="020B0400000000000000" pitchFamily="50" charset="-128"/>
                          <a:ea typeface="游ゴシック" panose="020B0400000000000000" pitchFamily="50" charset="-128"/>
                        </a:rPr>
                        <a:t>○○氏</a:t>
                      </a:r>
                      <a:endParaRPr lang="ja-JP" altLang="en-US" sz="16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経済成長を図り、</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強いニッポンを</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取り戻す</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l" defTabSz="914400" rtl="0" eaLnBrk="1" fontAlgn="ctr" latinLnBrk="0" hangingPunct="1">
                        <a:lnSpc>
                          <a:spcPct val="100000"/>
                        </a:lnSpc>
                        <a:spcBef>
                          <a:spcPts val="0"/>
                        </a:spcBef>
                        <a:spcAft>
                          <a:spcPts val="1200"/>
                        </a:spcAft>
                        <a:buClrTx/>
                        <a:buSzTx/>
                        <a:buFontTx/>
                        <a:buNone/>
                        <a:tabLst/>
                        <a:defRPr/>
                      </a:pPr>
                      <a:r>
                        <a:rPr kumimoji="1" lang="ja-JP" altLang="en-US" sz="16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老朽化したインフラ整備の推進</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法人税の実効税率を引き下げ</a:t>
                      </a:r>
                      <a:br>
                        <a:rPr kumimoji="1" lang="en-US" altLang="ja-JP" sz="16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力強い経済成長を目指す</a:t>
                      </a:r>
                      <a:endParaRPr kumimoji="1" lang="ja-JP" altLang="en-US" sz="1600" b="0" i="0" u="none" strike="noStrike" kern="1200" cap="none" spc="-10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増税ではなく</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国債の発行により確保</a:t>
                      </a:r>
                      <a:endParaRPr lang="ja-JP" altLang="en-US" sz="1600" b="0" i="0" u="none" strike="noStrike" spc="0"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extLst>
                  <a:ext uri="{0D108BD9-81ED-4DB2-BD59-A6C34878D82A}">
                    <a16:rowId xmlns:a16="http://schemas.microsoft.com/office/drawing/2014/main" val="800846234"/>
                  </a:ext>
                </a:extLst>
              </a:tr>
            </a:tbl>
          </a:graphicData>
        </a:graphic>
      </p:graphicFrame>
    </p:spTree>
    <p:extLst>
      <p:ext uri="{BB962C8B-B14F-4D97-AF65-F5344CB8AC3E}">
        <p14:creationId xmlns:p14="http://schemas.microsoft.com/office/powerpoint/2010/main" val="31450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80712C3-AD53-9A2F-AD05-9C9443261156}"/>
              </a:ext>
            </a:extLst>
          </p:cNvPr>
          <p:cNvSpPr>
            <a:spLocks noGrp="1"/>
          </p:cNvSpPr>
          <p:nvPr>
            <p:ph type="body" sz="quarter" idx="13"/>
          </p:nvPr>
        </p:nvSpPr>
        <p:spPr/>
        <p:txBody>
          <a:bodyPr/>
          <a:lstStyle/>
          <a:p>
            <a:r>
              <a:rPr lang="ja-JP" altLang="en-US" dirty="0"/>
              <a:t>選挙へなぜ行くの？</a:t>
            </a:r>
            <a:endParaRPr kumimoji="1" lang="ja-JP" altLang="en-US" dirty="0"/>
          </a:p>
        </p:txBody>
      </p:sp>
      <p:sp>
        <p:nvSpPr>
          <p:cNvPr id="3" name="スライド番号プレースホルダー 2">
            <a:extLst>
              <a:ext uri="{FF2B5EF4-FFF2-40B4-BE49-F238E27FC236}">
                <a16:creationId xmlns:a16="http://schemas.microsoft.com/office/drawing/2014/main" id="{89C64B65-730C-FD22-BF44-859DDF3C7666}"/>
              </a:ext>
            </a:extLst>
          </p:cNvPr>
          <p:cNvSpPr>
            <a:spLocks noGrp="1"/>
          </p:cNvSpPr>
          <p:nvPr>
            <p:ph type="sldNum" sz="quarter" idx="12"/>
          </p:nvPr>
        </p:nvSpPr>
        <p:spPr/>
        <p:txBody>
          <a:bodyPr/>
          <a:lstStyle/>
          <a:p>
            <a:fld id="{0476FAA8-B280-4704-A56B-08FA04A964B6}" type="slidenum">
              <a:rPr lang="ja-JP" altLang="en-US" smtClean="0"/>
              <a:pPr/>
              <a:t>12</a:t>
            </a:fld>
            <a:endParaRPr lang="ja-JP" altLang="en-US" dirty="0"/>
          </a:p>
        </p:txBody>
      </p:sp>
      <p:pic>
        <p:nvPicPr>
          <p:cNvPr id="5" name="senkyohenazeikuno">
            <a:hlinkClick r:id="" action="ppaction://media"/>
            <a:extLst>
              <a:ext uri="{FF2B5EF4-FFF2-40B4-BE49-F238E27FC236}">
                <a16:creationId xmlns:a16="http://schemas.microsoft.com/office/drawing/2014/main" id="{06384F51-AD5E-8A75-DA04-03EDECD53B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80000"/>
            <a:ext cx="9144000" cy="5143500"/>
          </a:xfrm>
          <a:prstGeom prst="rect">
            <a:avLst/>
          </a:prstGeom>
        </p:spPr>
      </p:pic>
    </p:spTree>
    <p:extLst>
      <p:ext uri="{BB962C8B-B14F-4D97-AF65-F5344CB8AC3E}">
        <p14:creationId xmlns:p14="http://schemas.microsoft.com/office/powerpoint/2010/main" val="22846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3FBD43C-A12B-D2A2-A102-470ADBE75EDE}"/>
              </a:ext>
            </a:extLst>
          </p:cNvPr>
          <p:cNvSpPr/>
          <p:nvPr/>
        </p:nvSpPr>
        <p:spPr>
          <a:xfrm>
            <a:off x="1782000" y="1080000"/>
            <a:ext cx="5580000" cy="5778000"/>
          </a:xfrm>
          <a:prstGeom prst="rect">
            <a:avLst/>
          </a:prstGeom>
          <a:solidFill>
            <a:srgbClr val="E0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プレースホルダー 1">
            <a:extLst>
              <a:ext uri="{FF2B5EF4-FFF2-40B4-BE49-F238E27FC236}">
                <a16:creationId xmlns:a16="http://schemas.microsoft.com/office/drawing/2014/main" id="{945860A0-FEDD-AD77-DA4D-BEFBE95F2890}"/>
              </a:ext>
            </a:extLst>
          </p:cNvPr>
          <p:cNvSpPr>
            <a:spLocks noGrp="1"/>
          </p:cNvSpPr>
          <p:nvPr>
            <p:ph type="body" sz="quarter" idx="13"/>
          </p:nvPr>
        </p:nvSpPr>
        <p:spPr/>
        <p:txBody>
          <a:bodyPr/>
          <a:lstStyle/>
          <a:p>
            <a:r>
              <a:rPr kumimoji="1" lang="ja-JP" altLang="en-US" dirty="0"/>
              <a:t>おわりに</a:t>
            </a:r>
          </a:p>
        </p:txBody>
      </p:sp>
      <p:sp>
        <p:nvSpPr>
          <p:cNvPr id="3" name="スライド番号プレースホルダー 2">
            <a:extLst>
              <a:ext uri="{FF2B5EF4-FFF2-40B4-BE49-F238E27FC236}">
                <a16:creationId xmlns:a16="http://schemas.microsoft.com/office/drawing/2014/main" id="{386DDD2A-8E0A-7F6E-8EB3-BD626E4F2C6D}"/>
              </a:ext>
            </a:extLst>
          </p:cNvPr>
          <p:cNvSpPr>
            <a:spLocks noGrp="1"/>
          </p:cNvSpPr>
          <p:nvPr>
            <p:ph type="sldNum" sz="quarter" idx="12"/>
          </p:nvPr>
        </p:nvSpPr>
        <p:spPr/>
        <p:txBody>
          <a:bodyPr/>
          <a:lstStyle/>
          <a:p>
            <a:fld id="{0476FAA8-B280-4704-A56B-08FA04A964B6}" type="slidenum">
              <a:rPr lang="ja-JP" altLang="en-US" smtClean="0"/>
              <a:pPr/>
              <a:t>13</a:t>
            </a:fld>
            <a:endParaRPr lang="ja-JP" altLang="en-US" dirty="0"/>
          </a:p>
        </p:txBody>
      </p:sp>
      <p:pic>
        <p:nvPicPr>
          <p:cNvPr id="6" name="Picture 2" descr="ブレザーを着た女子学生のイラスト（冬服・学生服）">
            <a:extLst>
              <a:ext uri="{FF2B5EF4-FFF2-40B4-BE49-F238E27FC236}">
                <a16:creationId xmlns:a16="http://schemas.microsoft.com/office/drawing/2014/main" id="{455C7135-3D4B-F715-4421-4937242A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73" y="4239281"/>
            <a:ext cx="1278255" cy="2357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ブレザーを着た男子学生のイラスト（冬服・学生服）">
            <a:extLst>
              <a:ext uri="{FF2B5EF4-FFF2-40B4-BE49-F238E27FC236}">
                <a16:creationId xmlns:a16="http://schemas.microsoft.com/office/drawing/2014/main" id="{63856A1A-F504-4BD6-3C44-F57DB0605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872" y="4212000"/>
            <a:ext cx="1278255" cy="235743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D7FA0AE0-29A0-12E6-768B-3575BF8DE104}"/>
              </a:ext>
            </a:extLst>
          </p:cNvPr>
          <p:cNvSpPr txBox="1"/>
          <p:nvPr/>
        </p:nvSpPr>
        <p:spPr>
          <a:xfrm>
            <a:off x="611560" y="1440000"/>
            <a:ext cx="7920880" cy="5040000"/>
          </a:xfrm>
          <a:prstGeom prst="rect">
            <a:avLst/>
          </a:prstGeom>
          <a:noFill/>
        </p:spPr>
        <p:txBody>
          <a:bodyPr wrap="square" tIns="0" bIns="0" anchor="ctr">
            <a:noAutofit/>
          </a:bodyPr>
          <a:lstStyle/>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私たちが政治に参加し、選挙を通してその意思を</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政治に反映させることができる民主主義国家、</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その国を支える税金を負担することが</a:t>
            </a:r>
            <a:endParaRPr lang="en-US"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en-US"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国民の義務の一つです。</a:t>
            </a:r>
            <a:endPar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24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豊かで安心して暮らせる明るい未来のために、</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政治・経済・社会の動きに関心を持ち</a:t>
            </a:r>
            <a:r>
              <a:rPr lang="ja-JP" altLang="en-US" sz="2000" kern="100" dirty="0">
                <a:solidFill>
                  <a:srgbClr val="000000"/>
                </a:solidFill>
                <a:latin typeface="ＭＳ Ｐ明朝" panose="02020600040205080304" pitchFamily="18" charset="-128"/>
                <a:ea typeface="ＭＳ Ｐ明朝" panose="02020600040205080304" pitchFamily="18" charset="-128"/>
                <a:cs typeface="Times New Roman" panose="02020603050405020304" pitchFamily="18" charset="0"/>
              </a:rPr>
              <a:t>、</a:t>
            </a:r>
            <a:endParaRPr lang="en-US" altLang="ja-JP" sz="2000" kern="100" dirty="0">
              <a:solidFill>
                <a:srgbClr val="000000"/>
              </a:solidFill>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公平</a:t>
            </a: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な税負担と使われ方について</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私たち一人一人が</a:t>
            </a:r>
            <a:endParaRPr lang="en-US"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考えて行動することが大切です。</a:t>
            </a:r>
          </a:p>
        </p:txBody>
      </p:sp>
    </p:spTree>
    <p:extLst>
      <p:ext uri="{BB962C8B-B14F-4D97-AF65-F5344CB8AC3E}">
        <p14:creationId xmlns:p14="http://schemas.microsoft.com/office/powerpoint/2010/main" val="152402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8EC737F-6E73-A59D-60C4-4C82D021E5AF}"/>
              </a:ext>
            </a:extLst>
          </p:cNvPr>
          <p:cNvSpPr>
            <a:spLocks noGrp="1"/>
          </p:cNvSpPr>
          <p:nvPr>
            <p:ph type="body" sz="quarter" idx="13"/>
          </p:nvPr>
        </p:nvSpPr>
        <p:spPr/>
        <p:txBody>
          <a:bodyPr/>
          <a:lstStyle/>
          <a:p>
            <a:r>
              <a:rPr lang="ja-JP" altLang="en-US" dirty="0"/>
              <a:t>図書館を建てよう！</a:t>
            </a:r>
          </a:p>
        </p:txBody>
      </p:sp>
      <p:sp>
        <p:nvSpPr>
          <p:cNvPr id="2" name="スライド番号プレースホルダー 1">
            <a:extLst>
              <a:ext uri="{FF2B5EF4-FFF2-40B4-BE49-F238E27FC236}">
                <a16:creationId xmlns:a16="http://schemas.microsoft.com/office/drawing/2014/main" id="{C9583089-6600-040C-34C3-CCCDCDF6FFB4}"/>
              </a:ext>
            </a:extLst>
          </p:cNvPr>
          <p:cNvSpPr>
            <a:spLocks noGrp="1"/>
          </p:cNvSpPr>
          <p:nvPr>
            <p:ph type="sldNum" sz="quarter" idx="12"/>
          </p:nvPr>
        </p:nvSpPr>
        <p:spPr/>
        <p:txBody>
          <a:bodyPr/>
          <a:lstStyle/>
          <a:p>
            <a:fld id="{0476FAA8-B280-4704-A56B-08FA04A964B6}" type="slidenum">
              <a:rPr lang="ja-JP" altLang="en-US" smtClean="0"/>
              <a:pPr/>
              <a:t>1</a:t>
            </a:fld>
            <a:endParaRPr lang="ja-JP" altLang="en-US"/>
          </a:p>
        </p:txBody>
      </p:sp>
      <p:graphicFrame>
        <p:nvGraphicFramePr>
          <p:cNvPr id="4" name="表 4">
            <a:extLst>
              <a:ext uri="{FF2B5EF4-FFF2-40B4-BE49-F238E27FC236}">
                <a16:creationId xmlns:a16="http://schemas.microsoft.com/office/drawing/2014/main" id="{8CA65C22-EE63-7DAA-1A55-7BA9A9344BA8}"/>
              </a:ext>
            </a:extLst>
          </p:cNvPr>
          <p:cNvGraphicFramePr>
            <a:graphicFrameLocks noGrp="1"/>
          </p:cNvGraphicFramePr>
          <p:nvPr>
            <p:extLst>
              <p:ext uri="{D42A27DB-BD31-4B8C-83A1-F6EECF244321}">
                <p14:modId xmlns:p14="http://schemas.microsoft.com/office/powerpoint/2010/main" val="428538314"/>
              </p:ext>
            </p:extLst>
          </p:nvPr>
        </p:nvGraphicFramePr>
        <p:xfrm>
          <a:off x="1692000" y="1340768"/>
          <a:ext cx="5760000" cy="5061956"/>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1849530882"/>
                    </a:ext>
                  </a:extLst>
                </a:gridCol>
                <a:gridCol w="3240000">
                  <a:extLst>
                    <a:ext uri="{9D8B030D-6E8A-4147-A177-3AD203B41FA5}">
                      <a16:colId xmlns:a16="http://schemas.microsoft.com/office/drawing/2014/main" val="2058299435"/>
                    </a:ext>
                  </a:extLst>
                </a:gridCol>
              </a:tblGrid>
              <a:tr h="252000">
                <a:tc>
                  <a:txBody>
                    <a:bodyPr/>
                    <a:lstStyle/>
                    <a:p>
                      <a:pPr algn="ctr"/>
                      <a:endParaRPr kumimoji="1" lang="ja-JP" altLang="en-US"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fontAlgn="ctr"/>
                      <a:r>
                        <a:rPr kumimoji="1" lang="ja-JP" altLang="en-US" sz="14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93348">
                <a:tc>
                  <a:txBody>
                    <a:bodyPr/>
                    <a:lstStyle/>
                    <a:p>
                      <a:pPr algn="ctr"/>
                      <a:endParaRPr kumimoji="1" lang="ja-JP" altLang="en-US" b="0" i="0" baseline="0" dirty="0">
                        <a:solidFill>
                          <a:schemeClr val="tx1"/>
                        </a:solidFill>
                        <a:ea typeface="游ゴシック" panose="020B0400000000000000" pitchFamily="50" charset="-128"/>
                      </a:endParaRPr>
                    </a:p>
                  </a:txBody>
                  <a:tcPr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2000" b="0" i="0" baseline="0" dirty="0">
                          <a:solidFill>
                            <a:schemeClr val="tx1"/>
                          </a:solidFill>
                          <a:ea typeface="游ゴシック" panose="020B0400000000000000" pitchFamily="50" charset="-128"/>
                        </a:rPr>
                        <a:t>いくらずつ出し合う？</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47412436"/>
                  </a:ext>
                </a:extLst>
              </a:tr>
              <a:tr h="699048">
                <a:tc>
                  <a:txBody>
                    <a:bodyPr/>
                    <a:lstStyle/>
                    <a:p>
                      <a:pPr algn="ctr" fontAlgn="ctr"/>
                      <a:r>
                        <a:rPr kumimoji="1" lang="ja-JP" altLang="en-US" sz="2800" b="0" i="0" baseline="0" dirty="0">
                          <a:solidFill>
                            <a:schemeClr val="tx1"/>
                          </a:solidFill>
                          <a:latin typeface="+mn-ea"/>
                          <a:ea typeface="+mn-ea"/>
                        </a:rPr>
                        <a:t>Ａさん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699048">
                <a:tc>
                  <a:txBody>
                    <a:bodyPr/>
                    <a:lstStyle/>
                    <a:p>
                      <a:pPr algn="ctr" fontAlgn="ctr"/>
                      <a:r>
                        <a:rPr kumimoji="1" lang="ja-JP" altLang="en-US" sz="2800" b="0" i="0" baseline="0" dirty="0">
                          <a:solidFill>
                            <a:schemeClr val="tx1"/>
                          </a:solidFill>
                          <a:latin typeface="+mn-ea"/>
                          <a:ea typeface="+mn-ea"/>
                        </a:rPr>
                        <a:t>Ｂさん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699048">
                <a:tc>
                  <a:txBody>
                    <a:bodyPr/>
                    <a:lstStyle/>
                    <a:p>
                      <a:pPr algn="ctr" fontAlgn="ctr"/>
                      <a:r>
                        <a:rPr kumimoji="1" lang="ja-JP" altLang="en-US" sz="2800" b="0" i="0" baseline="0" dirty="0">
                          <a:solidFill>
                            <a:schemeClr val="tx1"/>
                          </a:solidFill>
                          <a:latin typeface="+mn-ea"/>
                          <a:ea typeface="+mn-ea"/>
                        </a:rPr>
                        <a:t>Ｃさん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699048">
                <a:tc>
                  <a:txBody>
                    <a:bodyPr/>
                    <a:lstStyle/>
                    <a:p>
                      <a:pPr algn="ctr" fontAlgn="ctr"/>
                      <a:r>
                        <a:rPr kumimoji="1" lang="ja-JP" altLang="en-US" sz="2800" b="0" i="0" baseline="0" dirty="0">
                          <a:solidFill>
                            <a:schemeClr val="tx1"/>
                          </a:solidFill>
                          <a:latin typeface="+mn-ea"/>
                          <a:ea typeface="+mn-ea"/>
                        </a:rPr>
                        <a:t>Ｄさん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699048">
                <a:tc>
                  <a:txBody>
                    <a:bodyPr/>
                    <a:lstStyle/>
                    <a:p>
                      <a:pPr algn="ctr" fontAlgn="ctr"/>
                      <a:r>
                        <a:rPr kumimoji="1" lang="ja-JP" altLang="en-US" sz="2800" b="0" i="0" baseline="0" dirty="0">
                          <a:solidFill>
                            <a:schemeClr val="tx1"/>
                          </a:solidFill>
                          <a:latin typeface="+mn-ea"/>
                          <a:ea typeface="+mn-ea"/>
                        </a:rPr>
                        <a:t>Ｅさん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699048">
                <a:tc>
                  <a:txBody>
                    <a:bodyPr/>
                    <a:lstStyle/>
                    <a:p>
                      <a:pPr algn="ctr" fontAlgn="ctr"/>
                      <a:r>
                        <a:rPr kumimoji="1" lang="ja-JP" altLang="en-US" sz="2000" b="0" i="0" baseline="0" dirty="0">
                          <a:solidFill>
                            <a:schemeClr val="tx1"/>
                          </a:solidFill>
                          <a:ea typeface="游ゴシック" panose="020B0400000000000000" pitchFamily="50" charset="-128"/>
                        </a:rPr>
                        <a:t>合計</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3200" b="0" i="0" baseline="0" dirty="0">
                          <a:solidFill>
                            <a:schemeClr val="tx1"/>
                          </a:solidFill>
                          <a:latin typeface="游ゴシック" panose="020B0400000000000000" pitchFamily="50" charset="-128"/>
                          <a:ea typeface="游ゴシック" panose="020B0400000000000000" pitchFamily="50" charset="-128"/>
                        </a:rPr>
                        <a:t>1,000</a:t>
                      </a:r>
                      <a:endParaRPr kumimoji="1" lang="ja-JP" altLang="en-US" sz="3200" b="0" i="0" baseline="0" dirty="0">
                        <a:solidFill>
                          <a:schemeClr val="tx1"/>
                        </a:solidFill>
                        <a:latin typeface="游ゴシック" panose="020B0400000000000000" pitchFamily="50" charset="-128"/>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1924044"/>
                  </a:ext>
                </a:extLst>
              </a:tr>
            </a:tbl>
          </a:graphicData>
        </a:graphic>
      </p:graphicFrame>
    </p:spTree>
    <p:extLst>
      <p:ext uri="{BB962C8B-B14F-4D97-AF65-F5344CB8AC3E}">
        <p14:creationId xmlns:p14="http://schemas.microsoft.com/office/powerpoint/2010/main" val="343183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79D006-587D-D790-74A8-554E615D6BD5}"/>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324C75A9-121F-286D-4A47-604A33DF3772}"/>
              </a:ext>
            </a:extLst>
          </p:cNvPr>
          <p:cNvSpPr>
            <a:spLocks noGrp="1"/>
          </p:cNvSpPr>
          <p:nvPr>
            <p:ph type="sldNum" sz="quarter" idx="12"/>
          </p:nvPr>
        </p:nvSpPr>
        <p:spPr/>
        <p:txBody>
          <a:bodyPr/>
          <a:lstStyle/>
          <a:p>
            <a:fld id="{0476FAA8-B280-4704-A56B-08FA04A964B6}" type="slidenum">
              <a:rPr lang="ja-JP" altLang="en-US" smtClean="0"/>
              <a:pPr/>
              <a:t>2</a:t>
            </a:fld>
            <a:endParaRPr lang="ja-JP" altLang="en-US" dirty="0"/>
          </a:p>
        </p:txBody>
      </p:sp>
      <p:graphicFrame>
        <p:nvGraphicFramePr>
          <p:cNvPr id="4" name="表 4">
            <a:extLst>
              <a:ext uri="{FF2B5EF4-FFF2-40B4-BE49-F238E27FC236}">
                <a16:creationId xmlns:a16="http://schemas.microsoft.com/office/drawing/2014/main" id="{A53A96A3-62C6-7DA2-5790-907A149F093B}"/>
              </a:ext>
            </a:extLst>
          </p:cNvPr>
          <p:cNvGraphicFramePr>
            <a:graphicFrameLocks noGrp="1"/>
          </p:cNvGraphicFramePr>
          <p:nvPr>
            <p:extLst>
              <p:ext uri="{D42A27DB-BD31-4B8C-83A1-F6EECF244321}">
                <p14:modId xmlns:p14="http://schemas.microsoft.com/office/powerpoint/2010/main" val="1658291415"/>
              </p:ext>
            </p:extLst>
          </p:nvPr>
        </p:nvGraphicFramePr>
        <p:xfrm>
          <a:off x="180000" y="1188000"/>
          <a:ext cx="8784000" cy="533112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1849530882"/>
                    </a:ext>
                  </a:extLst>
                </a:gridCol>
                <a:gridCol w="540000">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4428000">
                  <a:extLst>
                    <a:ext uri="{9D8B030D-6E8A-4147-A177-3AD203B41FA5}">
                      <a16:colId xmlns:a16="http://schemas.microsoft.com/office/drawing/2014/main" val="112935016"/>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76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1600" b="0" i="0" baseline="0" dirty="0">
                          <a:solidFill>
                            <a:schemeClr val="tx1"/>
                          </a:solidFill>
                          <a:latin typeface="+mn-ea"/>
                          <a:ea typeface="+mn-ea"/>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家族などの生活や収入環境</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ea typeface="+mn-ea"/>
                        </a:rPr>
                        <a:t>いくら</a:t>
                      </a:r>
                      <a:br>
                        <a:rPr kumimoji="1" lang="en-US" altLang="ja-JP" sz="1600" b="0" i="0" baseline="0" dirty="0">
                          <a:solidFill>
                            <a:schemeClr val="tx1"/>
                          </a:solidFill>
                          <a:ea typeface="+mn-ea"/>
                        </a:rPr>
                      </a:br>
                      <a:r>
                        <a:rPr kumimoji="1" lang="ja-JP" altLang="en-US" sz="1600" b="0" i="0" baseline="0" dirty="0">
                          <a:solidFill>
                            <a:schemeClr val="tx1"/>
                          </a:solidFill>
                          <a:ea typeface="+mn-ea"/>
                        </a:rPr>
                        <a:t>　集める？</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756000">
                <a:tc>
                  <a:txBody>
                    <a:bodyPr/>
                    <a:lstStyle/>
                    <a:p>
                      <a:pPr algn="r" fontAlgn="ctr"/>
                      <a:r>
                        <a:rPr kumimoji="1" lang="ja-JP" altLang="en-US" sz="1600" b="0" i="0" baseline="0" dirty="0">
                          <a:solidFill>
                            <a:schemeClr val="tx1"/>
                          </a:solidFill>
                          <a:latin typeface="+mn-ea"/>
                          <a:ea typeface="+mn-ea"/>
                        </a:rPr>
                        <a:t>Ａさん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会社社長、社員</a:t>
                      </a:r>
                      <a:r>
                        <a:rPr kumimoji="1" lang="en-US" altLang="ja-JP" sz="1600" b="0" i="0" baseline="0" dirty="0">
                          <a:solidFill>
                            <a:schemeClr val="tx1"/>
                          </a:solidFill>
                          <a:latin typeface="游ゴシック" panose="020B0400000000000000" pitchFamily="50" charset="-128"/>
                          <a:ea typeface="游ゴシック" panose="020B0400000000000000" pitchFamily="50" charset="-128"/>
                        </a:rPr>
                        <a:t>200</a:t>
                      </a: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人の会社</a:t>
                      </a: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r" fontAlgn="ctr"/>
                      <a:r>
                        <a:rPr kumimoji="1" lang="ja-JP" altLang="en-US" sz="1600" b="0" i="0" baseline="0" dirty="0">
                          <a:solidFill>
                            <a:schemeClr val="tx1"/>
                          </a:solidFill>
                          <a:latin typeface="+mn-ea"/>
                          <a:ea typeface="+mn-ea"/>
                        </a:rPr>
                        <a:t>Ｂさん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世界旅行が人気のユーチューバー</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r" fontAlgn="ctr"/>
                      <a:r>
                        <a:rPr kumimoji="1" lang="ja-JP" altLang="en-US" sz="1600" b="0" i="0" baseline="0" dirty="0">
                          <a:solidFill>
                            <a:schemeClr val="tx1"/>
                          </a:solidFill>
                          <a:latin typeface="+mn-ea"/>
                          <a:ea typeface="+mn-ea"/>
                        </a:rPr>
                        <a:t>Ｃさん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夢のマイホームを建て、教育にお金のかかる</a:t>
                      </a:r>
                      <a:br>
                        <a:rPr kumimoji="1" lang="en-US" altLang="ja-JP" sz="1600" b="0" i="0" baseline="0" dirty="0">
                          <a:solidFill>
                            <a:schemeClr val="tx1"/>
                          </a:solidFill>
                          <a:latin typeface="游ゴシック" panose="020B0400000000000000" pitchFamily="50" charset="-128"/>
                          <a:ea typeface="游ゴシック" panose="020B0400000000000000" pitchFamily="50" charset="-128"/>
                        </a:rPr>
                      </a:b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小・中・高校の子ども三人抱える会社員</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r" fontAlgn="ctr"/>
                      <a:r>
                        <a:rPr kumimoji="1" lang="ja-JP" altLang="en-US" sz="1600" b="0" i="0" baseline="0" dirty="0">
                          <a:solidFill>
                            <a:schemeClr val="tx1"/>
                          </a:solidFill>
                          <a:latin typeface="+mn-ea"/>
                          <a:ea typeface="+mn-ea"/>
                        </a:rPr>
                        <a:t>Ｄさん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フリーター</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r" fontAlgn="ctr"/>
                      <a:r>
                        <a:rPr kumimoji="1" lang="ja-JP" altLang="en-US" sz="1600" b="0" i="0" baseline="0" dirty="0">
                          <a:solidFill>
                            <a:schemeClr val="tx1"/>
                          </a:solidFill>
                          <a:latin typeface="+mn-ea"/>
                          <a:ea typeface="+mn-ea"/>
                        </a:rPr>
                        <a:t>Ｅさん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ひとり暮らしの高齢者</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0" i="0" baseline="0" dirty="0">
                          <a:solidFill>
                            <a:schemeClr val="tx1"/>
                          </a:solidFill>
                          <a:ea typeface="+mn-ea"/>
                        </a:rPr>
                        <a:t>合計</a:t>
                      </a:r>
                    </a:p>
                  </a:txBody>
                  <a:tcPr marL="36000" marR="360000" marT="36000" marB="3600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0" i="0" baseline="0" dirty="0">
                          <a:solidFill>
                            <a:schemeClr val="tx1"/>
                          </a:solidFill>
                          <a:latin typeface="游ゴシック" panose="020B0400000000000000" pitchFamily="50" charset="-128"/>
                          <a:ea typeface="+mn-ea"/>
                        </a:rPr>
                        <a:t>1,000</a:t>
                      </a: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4196422879"/>
                  </a:ext>
                </a:extLst>
              </a:tr>
            </a:tbl>
          </a:graphicData>
        </a:graphic>
      </p:graphicFrame>
      <p:pic>
        <p:nvPicPr>
          <p:cNvPr id="5122" name="Picture 2" descr="お爺さんの顔アイコン 9">
            <a:extLst>
              <a:ext uri="{FF2B5EF4-FFF2-40B4-BE49-F238E27FC236}">
                <a16:creationId xmlns:a16="http://schemas.microsoft.com/office/drawing/2014/main" id="{197869AA-C1A1-B885-25F4-851F1DA43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056691"/>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男性の顔アイコン 10">
            <a:extLst>
              <a:ext uri="{FF2B5EF4-FFF2-40B4-BE49-F238E27FC236}">
                <a16:creationId xmlns:a16="http://schemas.microsoft.com/office/drawing/2014/main" id="{3B0D413D-C693-0F47-B05F-7D265198CF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566947"/>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女性の顔アイコン 9">
            <a:extLst>
              <a:ext uri="{FF2B5EF4-FFF2-40B4-BE49-F238E27FC236}">
                <a16:creationId xmlns:a16="http://schemas.microsoft.com/office/drawing/2014/main" id="{6C061FF2-B5D7-1B31-E060-186CF83B0E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322075"/>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女性の顔アイコン 6">
            <a:extLst>
              <a:ext uri="{FF2B5EF4-FFF2-40B4-BE49-F238E27FC236}">
                <a16:creationId xmlns:a16="http://schemas.microsoft.com/office/drawing/2014/main" id="{41E47EB7-5EFC-C392-4B12-AE96BFFEB5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2811819"/>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C3A5D266-5E20-4B83-D4FB-6530326410D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96" b="97203" l="7752" r="90698">
                        <a14:foregroundMark x1="37209" y1="48252" x2="37209" y2="48252"/>
                        <a14:foregroundMark x1="62016" y1="46853" x2="62016" y2="46853"/>
                        <a14:foregroundMark x1="56589" y1="46853" x2="56589" y2="46853"/>
                        <a14:foregroundMark x1="47287" y1="4895" x2="47287" y2="4895"/>
                        <a14:foregroundMark x1="70543" y1="89510" x2="70543" y2="89510"/>
                        <a14:foregroundMark x1="58140" y1="95804" x2="58140" y2="95804"/>
                        <a14:foregroundMark x1="26357" y1="95804" x2="26357" y2="95804"/>
                        <a14:foregroundMark x1="74419" y1="97902" x2="74419" y2="97902"/>
                        <a14:foregroundMark x1="48837" y1="97902" x2="48837" y2="97902"/>
                        <a14:foregroundMark x1="49612" y1="96503" x2="49612" y2="96503"/>
                        <a14:foregroundMark x1="79845" y1="67133" x2="79845" y2="67133"/>
                        <a14:foregroundMark x1="90698" y1="72727" x2="90698" y2="72727"/>
                        <a14:backgroundMark x1="4651" y1="6993" x2="4651" y2="6993"/>
                      </a14:backgroundRemoval>
                    </a14:imgEffect>
                  </a14:imgLayer>
                </a14:imgProps>
              </a:ext>
            </a:extLst>
          </a:blip>
          <a:stretch>
            <a:fillRect/>
          </a:stretch>
        </p:blipFill>
        <p:spPr>
          <a:xfrm>
            <a:off x="283226" y="5096747"/>
            <a:ext cx="584288" cy="647700"/>
          </a:xfrm>
          <a:prstGeom prst="rect">
            <a:avLst/>
          </a:prstGeom>
        </p:spPr>
      </p:pic>
    </p:spTree>
    <p:extLst>
      <p:ext uri="{BB962C8B-B14F-4D97-AF65-F5344CB8AC3E}">
        <p14:creationId xmlns:p14="http://schemas.microsoft.com/office/powerpoint/2010/main" val="4100170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79D006-587D-D790-74A8-554E615D6BD5}"/>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324C75A9-121F-286D-4A47-604A33DF3772}"/>
              </a:ext>
            </a:extLst>
          </p:cNvPr>
          <p:cNvSpPr>
            <a:spLocks noGrp="1"/>
          </p:cNvSpPr>
          <p:nvPr>
            <p:ph type="sldNum" sz="quarter" idx="12"/>
          </p:nvPr>
        </p:nvSpPr>
        <p:spPr/>
        <p:txBody>
          <a:bodyPr/>
          <a:lstStyle/>
          <a:p>
            <a:fld id="{0476FAA8-B280-4704-A56B-08FA04A964B6}" type="slidenum">
              <a:rPr lang="ja-JP" altLang="en-US" smtClean="0"/>
              <a:pPr/>
              <a:t>3</a:t>
            </a:fld>
            <a:endParaRPr lang="ja-JP" altLang="en-US" dirty="0"/>
          </a:p>
        </p:txBody>
      </p:sp>
      <p:graphicFrame>
        <p:nvGraphicFramePr>
          <p:cNvPr id="4" name="表 4">
            <a:extLst>
              <a:ext uri="{FF2B5EF4-FFF2-40B4-BE49-F238E27FC236}">
                <a16:creationId xmlns:a16="http://schemas.microsoft.com/office/drawing/2014/main" id="{A53A96A3-62C6-7DA2-5790-907A149F093B}"/>
              </a:ext>
            </a:extLst>
          </p:cNvPr>
          <p:cNvGraphicFramePr>
            <a:graphicFrameLocks noGrp="1"/>
          </p:cNvGraphicFramePr>
          <p:nvPr>
            <p:extLst>
              <p:ext uri="{D42A27DB-BD31-4B8C-83A1-F6EECF244321}">
                <p14:modId xmlns:p14="http://schemas.microsoft.com/office/powerpoint/2010/main" val="1343955149"/>
              </p:ext>
            </p:extLst>
          </p:nvPr>
        </p:nvGraphicFramePr>
        <p:xfrm>
          <a:off x="180000" y="1188000"/>
          <a:ext cx="8784000" cy="5328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849530882"/>
                    </a:ext>
                  </a:extLst>
                </a:gridCol>
                <a:gridCol w="540000">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888000">
                  <a:extLst>
                    <a:ext uri="{9D8B030D-6E8A-4147-A177-3AD203B41FA5}">
                      <a16:colId xmlns:a16="http://schemas.microsoft.com/office/drawing/2014/main" val="112935016"/>
                    </a:ext>
                  </a:extLst>
                </a:gridCol>
                <a:gridCol w="888000">
                  <a:extLst>
                    <a:ext uri="{9D8B030D-6E8A-4147-A177-3AD203B41FA5}">
                      <a16:colId xmlns:a16="http://schemas.microsoft.com/office/drawing/2014/main" val="177147976"/>
                    </a:ext>
                  </a:extLst>
                </a:gridCol>
                <a:gridCol w="888000">
                  <a:extLst>
                    <a:ext uri="{9D8B030D-6E8A-4147-A177-3AD203B41FA5}">
                      <a16:colId xmlns:a16="http://schemas.microsoft.com/office/drawing/2014/main" val="2458544208"/>
                    </a:ext>
                  </a:extLst>
                </a:gridCol>
                <a:gridCol w="888000">
                  <a:extLst>
                    <a:ext uri="{9D8B030D-6E8A-4147-A177-3AD203B41FA5}">
                      <a16:colId xmlns:a16="http://schemas.microsoft.com/office/drawing/2014/main" val="3755320315"/>
                    </a:ext>
                  </a:extLst>
                </a:gridCol>
                <a:gridCol w="888000">
                  <a:extLst>
                    <a:ext uri="{9D8B030D-6E8A-4147-A177-3AD203B41FA5}">
                      <a16:colId xmlns:a16="http://schemas.microsoft.com/office/drawing/2014/main" val="2303004245"/>
                    </a:ext>
                  </a:extLst>
                </a:gridCol>
                <a:gridCol w="888000">
                  <a:extLst>
                    <a:ext uri="{9D8B030D-6E8A-4147-A177-3AD203B41FA5}">
                      <a16:colId xmlns:a16="http://schemas.microsoft.com/office/drawing/2014/main" val="3972902363"/>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288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gridSpan="6">
                  <a:txBody>
                    <a:bodyPr/>
                    <a:lstStyle/>
                    <a:p>
                      <a:pPr algn="ctr" fontAlgn="ctr"/>
                      <a:r>
                        <a:rPr kumimoji="1" lang="ja-JP" altLang="en-US" sz="1600" b="0" i="0" baseline="0" dirty="0">
                          <a:solidFill>
                            <a:schemeClr val="tx1"/>
                          </a:solidFill>
                          <a:latin typeface="游ゴシック" panose="020B0400000000000000" pitchFamily="50" charset="-128"/>
                          <a:ea typeface="+mn-ea"/>
                        </a:rPr>
                        <a:t>集める金額</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rowSpan="2">
                  <a:txBody>
                    <a:bodyPr/>
                    <a:lstStyle/>
                    <a:p>
                      <a:pPr algn="ctr" fontAlgn="ctr"/>
                      <a:r>
                        <a:rPr kumimoji="1" lang="ja-JP" altLang="en-US" sz="1600" b="0" i="0" u="none" strike="noStrike" kern="1200" cap="none" spc="0" normalizeH="0" baseline="0" noProof="0" dirty="0">
                          <a:ln>
                            <a:noFill/>
                          </a:ln>
                          <a:solidFill>
                            <a:prstClr val="black"/>
                          </a:solidFill>
                          <a:effectLst/>
                          <a:uLnTx/>
                          <a:uFillTx/>
                          <a:latin typeface="+mn-lt"/>
                          <a:ea typeface="+mn-ea"/>
                          <a:cs typeface="+mn-cs"/>
                        </a:rPr>
                        <a:t> 合意！</a:t>
                      </a:r>
                      <a:br>
                        <a:rPr kumimoji="1" lang="en-US" altLang="ja-JP" sz="1800" b="0" i="0" u="none" strike="noStrike" kern="1200" cap="none" spc="0" normalizeH="0" baseline="0" noProof="0" dirty="0">
                          <a:ln>
                            <a:noFill/>
                          </a:ln>
                          <a:solidFill>
                            <a:prstClr val="black"/>
                          </a:solidFill>
                          <a:effectLst/>
                          <a:uLnTx/>
                          <a:uFillTx/>
                          <a:latin typeface="+mn-lt"/>
                          <a:ea typeface="+mn-ea"/>
                          <a:cs typeface="+mn-cs"/>
                        </a:rPr>
                      </a:br>
                      <a:r>
                        <a:rPr kumimoji="1" lang="ja-JP" altLang="en-US" sz="1400" b="0" i="0" u="none" strike="noStrike" kern="1200" cap="none" spc="0" normalizeH="0" baseline="0" noProof="0" dirty="0">
                          <a:ln>
                            <a:noFill/>
                          </a:ln>
                          <a:solidFill>
                            <a:prstClr val="black"/>
                          </a:solidFill>
                          <a:effectLst/>
                          <a:uLnTx/>
                          <a:uFillTx/>
                          <a:latin typeface="+mn-lt"/>
                          <a:ea typeface="+mn-ea"/>
                          <a:cs typeface="+mn-cs"/>
                        </a:rPr>
                        <a:t>最終の決め方</a:t>
                      </a: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288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vMerge="1">
                  <a:txBody>
                    <a:bodyPr/>
                    <a:lstStyle/>
                    <a:p>
                      <a:pPr algn="r" fontAlgn="ctr"/>
                      <a:endParaRPr kumimoji="1" lang="ja-JP" altLang="en-US" sz="12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latin typeface="游ゴシック" panose="020B0400000000000000" pitchFamily="50" charset="-128"/>
                          <a:ea typeface="+mn-ea"/>
                        </a:rPr>
                        <a:t>１班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２班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３班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４班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５班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６班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vMerge="1">
                  <a:txBody>
                    <a:bodyPr/>
                    <a:lstStyle/>
                    <a:p>
                      <a:pPr algn="r" fontAlgn="ctr"/>
                      <a:endParaRPr kumimoji="1" lang="ja-JP" altLang="en-US" sz="12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987278516"/>
                  </a:ext>
                </a:extLst>
              </a:tr>
              <a:tr h="756000">
                <a:tc>
                  <a:txBody>
                    <a:bodyPr/>
                    <a:lstStyle/>
                    <a:p>
                      <a:pPr algn="ctr" fontAlgn="ctr"/>
                      <a:r>
                        <a:rPr kumimoji="1" lang="ja-JP" altLang="en-US" sz="1600" b="0" i="0" baseline="0" dirty="0">
                          <a:solidFill>
                            <a:schemeClr val="tx1"/>
                          </a:solidFill>
                          <a:latin typeface="+mn-ea"/>
                          <a:ea typeface="+mn-ea"/>
                        </a:rPr>
                        <a:t>Ａさん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ctr" fontAlgn="ctr"/>
                      <a:r>
                        <a:rPr kumimoji="1" lang="ja-JP" altLang="en-US" sz="1600" b="0" i="0" baseline="0" dirty="0">
                          <a:solidFill>
                            <a:schemeClr val="tx1"/>
                          </a:solidFill>
                          <a:latin typeface="+mn-ea"/>
                          <a:ea typeface="+mn-ea"/>
                        </a:rPr>
                        <a:t>Ｂさん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ctr" fontAlgn="ctr"/>
                      <a:r>
                        <a:rPr kumimoji="1" lang="ja-JP" altLang="en-US" sz="1600" b="0" i="0" baseline="0" dirty="0">
                          <a:solidFill>
                            <a:schemeClr val="tx1"/>
                          </a:solidFill>
                          <a:latin typeface="+mn-ea"/>
                          <a:ea typeface="+mn-ea"/>
                        </a:rPr>
                        <a:t>Ｃさん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ctr" fontAlgn="ctr"/>
                      <a:r>
                        <a:rPr kumimoji="1" lang="ja-JP" altLang="en-US" sz="1600" b="0" i="0" baseline="0" dirty="0">
                          <a:solidFill>
                            <a:schemeClr val="tx1"/>
                          </a:solidFill>
                          <a:latin typeface="+mn-ea"/>
                          <a:ea typeface="+mn-ea"/>
                        </a:rPr>
                        <a:t>Ｄさん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ctr" fontAlgn="ctr"/>
                      <a:r>
                        <a:rPr kumimoji="1" lang="ja-JP" altLang="en-US" sz="1600" b="0" i="0" baseline="0" dirty="0">
                          <a:solidFill>
                            <a:schemeClr val="tx1"/>
                          </a:solidFill>
                          <a:latin typeface="+mn-ea"/>
                          <a:ea typeface="+mn-ea"/>
                        </a:rPr>
                        <a:t>Ｅさん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合 計</a:t>
                      </a: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(1,000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になるように</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a:t>
                      </a:r>
                    </a:p>
                  </a:txBody>
                  <a:tcPr marL="14400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800" b="0" i="0" baseline="0" dirty="0">
                        <a:solidFill>
                          <a:schemeClr val="tx1"/>
                        </a:solidFill>
                        <a:latin typeface="游ゴシック" panose="020B0400000000000000" pitchFamily="50" charset="-128"/>
                        <a:ea typeface="+mn-ea"/>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4196422879"/>
                  </a:ext>
                </a:extLst>
              </a:tr>
            </a:tbl>
          </a:graphicData>
        </a:graphic>
      </p:graphicFrame>
      <p:pic>
        <p:nvPicPr>
          <p:cNvPr id="6146" name="Picture 2" descr="図書館のイラスト「レンガ造りの図書館」">
            <a:extLst>
              <a:ext uri="{FF2B5EF4-FFF2-40B4-BE49-F238E27FC236}">
                <a16:creationId xmlns:a16="http://schemas.microsoft.com/office/drawing/2014/main" id="{D827D77F-83D6-213D-5690-5241BC27CD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60" y="1175674"/>
            <a:ext cx="1187624" cy="90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44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63E5C6E-61F1-D4A9-BFFD-3C6D45C0EB47}"/>
              </a:ext>
            </a:extLst>
          </p:cNvPr>
          <p:cNvSpPr>
            <a:spLocks noGrp="1"/>
          </p:cNvSpPr>
          <p:nvPr>
            <p:ph type="body" sz="quarter" idx="13"/>
          </p:nvPr>
        </p:nvSpPr>
        <p:spPr/>
        <p:txBody>
          <a:bodyPr/>
          <a:lstStyle/>
          <a:p>
            <a:r>
              <a:rPr kumimoji="1" lang="ja-JP" altLang="en-US" dirty="0"/>
              <a:t>税金を決める仕組み</a:t>
            </a:r>
          </a:p>
        </p:txBody>
      </p:sp>
      <p:sp>
        <p:nvSpPr>
          <p:cNvPr id="3" name="スライド番号プレースホルダー 2">
            <a:extLst>
              <a:ext uri="{FF2B5EF4-FFF2-40B4-BE49-F238E27FC236}">
                <a16:creationId xmlns:a16="http://schemas.microsoft.com/office/drawing/2014/main" id="{6F57C836-0283-2FBA-E5F8-7589A406EE78}"/>
              </a:ext>
            </a:extLst>
          </p:cNvPr>
          <p:cNvSpPr>
            <a:spLocks noGrp="1"/>
          </p:cNvSpPr>
          <p:nvPr>
            <p:ph type="sldNum" sz="quarter" idx="12"/>
          </p:nvPr>
        </p:nvSpPr>
        <p:spPr/>
        <p:txBody>
          <a:bodyPr/>
          <a:lstStyle/>
          <a:p>
            <a:fld id="{0476FAA8-B280-4704-A56B-08FA04A964B6}" type="slidenum">
              <a:rPr lang="ja-JP" altLang="en-US" smtClean="0"/>
              <a:pPr/>
              <a:t>4</a:t>
            </a:fld>
            <a:endParaRPr lang="ja-JP" altLang="en-US" dirty="0"/>
          </a:p>
        </p:txBody>
      </p:sp>
      <p:sp>
        <p:nvSpPr>
          <p:cNvPr id="4" name="円弧 3">
            <a:extLst>
              <a:ext uri="{FF2B5EF4-FFF2-40B4-BE49-F238E27FC236}">
                <a16:creationId xmlns:a16="http://schemas.microsoft.com/office/drawing/2014/main" id="{ED3C904C-632C-7020-A31A-41F55DE2D05B}"/>
              </a:ext>
            </a:extLst>
          </p:cNvPr>
          <p:cNvSpPr/>
          <p:nvPr/>
        </p:nvSpPr>
        <p:spPr>
          <a:xfrm rot="18988057" flipH="1" flipV="1">
            <a:off x="2741081" y="2171732"/>
            <a:ext cx="3512277" cy="3788878"/>
          </a:xfrm>
          <a:prstGeom prst="arc">
            <a:avLst>
              <a:gd name="adj1" fmla="val 16039492"/>
              <a:gd name="adj2" fmla="val 21484044"/>
            </a:avLst>
          </a:prstGeom>
          <a:ln w="190500" cap="sq">
            <a:solidFill>
              <a:schemeClr val="accent6"/>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円弧 4">
            <a:extLst>
              <a:ext uri="{FF2B5EF4-FFF2-40B4-BE49-F238E27FC236}">
                <a16:creationId xmlns:a16="http://schemas.microsoft.com/office/drawing/2014/main" id="{6192D8BD-43FD-181A-6D4E-E7E45E92CFC4}"/>
              </a:ext>
            </a:extLst>
          </p:cNvPr>
          <p:cNvSpPr/>
          <p:nvPr/>
        </p:nvSpPr>
        <p:spPr>
          <a:xfrm rot="15562973">
            <a:off x="2389336" y="2354670"/>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円弧 5">
            <a:extLst>
              <a:ext uri="{FF2B5EF4-FFF2-40B4-BE49-F238E27FC236}">
                <a16:creationId xmlns:a16="http://schemas.microsoft.com/office/drawing/2014/main" id="{7B8B56F4-9579-7324-14C8-F49AAFE1A5DB}"/>
              </a:ext>
            </a:extLst>
          </p:cNvPr>
          <p:cNvSpPr/>
          <p:nvPr/>
        </p:nvSpPr>
        <p:spPr>
          <a:xfrm rot="21341943">
            <a:off x="4090609" y="2542209"/>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B587C6A-7A1A-C8A9-E7A1-BCE41422413C}"/>
              </a:ext>
            </a:extLst>
          </p:cNvPr>
          <p:cNvSpPr txBox="1"/>
          <p:nvPr/>
        </p:nvSpPr>
        <p:spPr>
          <a:xfrm>
            <a:off x="287824" y="2564904"/>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選挙</a:t>
            </a:r>
          </a:p>
        </p:txBody>
      </p:sp>
      <p:sp>
        <p:nvSpPr>
          <p:cNvPr id="8" name="テキスト ボックス 7">
            <a:extLst>
              <a:ext uri="{FF2B5EF4-FFF2-40B4-BE49-F238E27FC236}">
                <a16:creationId xmlns:a16="http://schemas.microsoft.com/office/drawing/2014/main" id="{6E3BC196-3BE4-2D52-0D68-3AD4DE184640}"/>
              </a:ext>
            </a:extLst>
          </p:cNvPr>
          <p:cNvSpPr txBox="1"/>
          <p:nvPr/>
        </p:nvSpPr>
        <p:spPr>
          <a:xfrm>
            <a:off x="3221998" y="5905508"/>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chemeClr val="accent6"/>
                </a:solidFill>
                <a:effectLst/>
                <a:uLnTx/>
                <a:uFillTx/>
                <a:latin typeface="游ゴシック" panose="020B0400000000000000" pitchFamily="50" charset="-128"/>
                <a:ea typeface="游ゴシック" panose="020B0400000000000000" pitchFamily="50" charset="-128"/>
              </a:rPr>
              <a:t>課税</a:t>
            </a:r>
          </a:p>
        </p:txBody>
      </p:sp>
      <p:sp>
        <p:nvSpPr>
          <p:cNvPr id="9" name="テキスト ボックス 8">
            <a:extLst>
              <a:ext uri="{FF2B5EF4-FFF2-40B4-BE49-F238E27FC236}">
                <a16:creationId xmlns:a16="http://schemas.microsoft.com/office/drawing/2014/main" id="{23CE8294-23DE-43DE-1F05-0ADFF0F1E7BB}"/>
              </a:ext>
            </a:extLst>
          </p:cNvPr>
          <p:cNvSpPr txBox="1"/>
          <p:nvPr/>
        </p:nvSpPr>
        <p:spPr>
          <a:xfrm>
            <a:off x="5948536" y="1925158"/>
            <a:ext cx="2700000"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立法・</a:t>
            </a:r>
            <a:br>
              <a:rPr kumimoji="1" lang="en-US" altLang="ja-JP"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b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　</a:t>
            </a:r>
            <a:r>
              <a:rPr lang="ja-JP" altLang="en-US" sz="4800" spc="-100" dirty="0">
                <a:solidFill>
                  <a:schemeClr val="accent1"/>
                </a:solidFill>
                <a:latin typeface="游ゴシック" panose="020B0400000000000000" pitchFamily="50" charset="-128"/>
                <a:ea typeface="游ゴシック" panose="020B0400000000000000" pitchFamily="50" charset="-128"/>
              </a:rPr>
              <a:t>改正</a:t>
            </a:r>
            <a:endPar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nvGrpSpPr>
          <p:cNvPr id="10" name="グループ化 9">
            <a:extLst>
              <a:ext uri="{FF2B5EF4-FFF2-40B4-BE49-F238E27FC236}">
                <a16:creationId xmlns:a16="http://schemas.microsoft.com/office/drawing/2014/main" id="{025DEC87-E27E-0F2A-7B1C-45863355C74B}"/>
              </a:ext>
            </a:extLst>
          </p:cNvPr>
          <p:cNvGrpSpPr/>
          <p:nvPr/>
        </p:nvGrpSpPr>
        <p:grpSpPr>
          <a:xfrm>
            <a:off x="3409162" y="1412776"/>
            <a:ext cx="2325676" cy="2448272"/>
            <a:chOff x="3409162" y="1412776"/>
            <a:chExt cx="2325676" cy="2448272"/>
          </a:xfrm>
        </p:grpSpPr>
        <p:sp>
          <p:nvSpPr>
            <p:cNvPr id="11" name="正方形/長方形 10">
              <a:extLst>
                <a:ext uri="{FF2B5EF4-FFF2-40B4-BE49-F238E27FC236}">
                  <a16:creationId xmlns:a16="http://schemas.microsoft.com/office/drawing/2014/main" id="{EB6914BC-4476-F20A-5549-D262E4A5F98E}"/>
                </a:ext>
              </a:extLst>
            </p:cNvPr>
            <p:cNvSpPr/>
            <p:nvPr/>
          </p:nvSpPr>
          <p:spPr>
            <a:xfrm>
              <a:off x="3490807" y="1412776"/>
              <a:ext cx="2162386" cy="2448272"/>
            </a:xfrm>
            <a:prstGeom prst="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175">
                  <a:solidFill>
                    <a:schemeClr val="accent1"/>
                  </a:solidFill>
                </a:ln>
              </a:endParaRPr>
            </a:p>
          </p:txBody>
        </p:sp>
        <p:pic>
          <p:nvPicPr>
            <p:cNvPr id="12" name="図 11">
              <a:extLst>
                <a:ext uri="{FF2B5EF4-FFF2-40B4-BE49-F238E27FC236}">
                  <a16:creationId xmlns:a16="http://schemas.microsoft.com/office/drawing/2014/main" id="{FEC1C49D-E957-AF16-8E0E-5064C6683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162" y="2339164"/>
              <a:ext cx="2325676" cy="1449876"/>
            </a:xfrm>
            <a:prstGeom prst="rect">
              <a:avLst/>
            </a:prstGeom>
          </p:spPr>
        </p:pic>
        <p:pic>
          <p:nvPicPr>
            <p:cNvPr id="13" name="図 12">
              <a:extLst>
                <a:ext uri="{FF2B5EF4-FFF2-40B4-BE49-F238E27FC236}">
                  <a16:creationId xmlns:a16="http://schemas.microsoft.com/office/drawing/2014/main" id="{19D628F9-E85B-912B-A7E0-427406EEA2AD}"/>
                </a:ext>
              </a:extLst>
            </p:cNvPr>
            <p:cNvPicPr>
              <a:picLocks noChangeAspect="1"/>
            </p:cNvPicPr>
            <p:nvPr/>
          </p:nvPicPr>
          <p:blipFill>
            <a:blip r:embed="rId4"/>
            <a:stretch>
              <a:fillRect/>
            </a:stretch>
          </p:blipFill>
          <p:spPr>
            <a:xfrm>
              <a:off x="3409162" y="2642265"/>
              <a:ext cx="1785771" cy="1200777"/>
            </a:xfrm>
            <a:prstGeom prst="rect">
              <a:avLst/>
            </a:prstGeom>
          </p:spPr>
        </p:pic>
        <p:sp>
          <p:nvSpPr>
            <p:cNvPr id="14" name="テキスト ボックス 13">
              <a:extLst>
                <a:ext uri="{FF2B5EF4-FFF2-40B4-BE49-F238E27FC236}">
                  <a16:creationId xmlns:a16="http://schemas.microsoft.com/office/drawing/2014/main" id="{00307B12-AFEB-606F-62C9-B19B62A6DFA2}"/>
                </a:ext>
              </a:extLst>
            </p:cNvPr>
            <p:cNvSpPr txBox="1"/>
            <p:nvPr/>
          </p:nvSpPr>
          <p:spPr>
            <a:xfrm>
              <a:off x="3490807" y="1412776"/>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chemeClr val="accent1"/>
                  </a:solidFill>
                  <a:latin typeface="游ゴシック" panose="020B0400000000000000" pitchFamily="50" charset="-128"/>
                  <a:ea typeface="游ゴシック" panose="020B0400000000000000" pitchFamily="50" charset="-128"/>
                </a:rPr>
                <a:t>国会議員</a:t>
              </a:r>
              <a:endParaRPr kumimoji="1" lang="ja-JP" altLang="en-US" sz="20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grpSp>
        <p:nvGrpSpPr>
          <p:cNvPr id="15" name="グループ化 14">
            <a:extLst>
              <a:ext uri="{FF2B5EF4-FFF2-40B4-BE49-F238E27FC236}">
                <a16:creationId xmlns:a16="http://schemas.microsoft.com/office/drawing/2014/main" id="{3DA7BA01-89C1-267A-7B00-1AC3EBA63B15}"/>
              </a:ext>
            </a:extLst>
          </p:cNvPr>
          <p:cNvGrpSpPr/>
          <p:nvPr/>
        </p:nvGrpSpPr>
        <p:grpSpPr>
          <a:xfrm>
            <a:off x="1093111" y="4077072"/>
            <a:ext cx="2162386" cy="2581777"/>
            <a:chOff x="1093111" y="4077072"/>
            <a:chExt cx="2162386" cy="2581777"/>
          </a:xfrm>
        </p:grpSpPr>
        <p:sp>
          <p:nvSpPr>
            <p:cNvPr id="16" name="正方形/長方形 15">
              <a:extLst>
                <a:ext uri="{FF2B5EF4-FFF2-40B4-BE49-F238E27FC236}">
                  <a16:creationId xmlns:a16="http://schemas.microsoft.com/office/drawing/2014/main" id="{FB97E72E-1E6A-8B24-EAD3-DC4A6C1096B0}"/>
                </a:ext>
              </a:extLst>
            </p:cNvPr>
            <p:cNvSpPr/>
            <p:nvPr/>
          </p:nvSpPr>
          <p:spPr>
            <a:xfrm>
              <a:off x="1093111" y="4077072"/>
              <a:ext cx="2162386" cy="2448272"/>
            </a:xfrm>
            <a:prstGeom prst="rect">
              <a:avLst/>
            </a:prstGeom>
            <a:solidFill>
              <a:srgbClr val="FFE5E5"/>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175">
                  <a:solidFill>
                    <a:srgbClr val="FF0000"/>
                  </a:solidFill>
                </a:ln>
              </a:endParaRPr>
            </a:p>
          </p:txBody>
        </p:sp>
        <p:pic>
          <p:nvPicPr>
            <p:cNvPr id="17" name="図 16">
              <a:extLst>
                <a:ext uri="{FF2B5EF4-FFF2-40B4-BE49-F238E27FC236}">
                  <a16:creationId xmlns:a16="http://schemas.microsoft.com/office/drawing/2014/main" id="{AFFAA9DB-82A5-0D9F-416B-4E28D943E4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4773" y="4937065"/>
              <a:ext cx="1979062" cy="1721784"/>
            </a:xfrm>
            <a:prstGeom prst="rect">
              <a:avLst/>
            </a:prstGeom>
          </p:spPr>
        </p:pic>
        <p:sp>
          <p:nvSpPr>
            <p:cNvPr id="18" name="テキスト ボックス 17">
              <a:extLst>
                <a:ext uri="{FF2B5EF4-FFF2-40B4-BE49-F238E27FC236}">
                  <a16:creationId xmlns:a16="http://schemas.microsoft.com/office/drawing/2014/main" id="{7B694159-B164-CF41-4957-A4A234708B45}"/>
                </a:ext>
              </a:extLst>
            </p:cNvPr>
            <p:cNvSpPr txBox="1"/>
            <p:nvPr/>
          </p:nvSpPr>
          <p:spPr>
            <a:xfrm>
              <a:off x="1093111" y="407707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国民</a:t>
              </a:r>
              <a:endParaRPr kumimoji="1" lang="en-US" altLang="ja-JP" sz="32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FF0000"/>
                  </a:solidFill>
                  <a:latin typeface="游ゴシック" panose="020B0400000000000000" pitchFamily="50" charset="-128"/>
                  <a:ea typeface="游ゴシック" panose="020B0400000000000000" pitchFamily="50" charset="-128"/>
                </a:rPr>
                <a:t>わたしたち</a:t>
              </a:r>
              <a:endParaRPr kumimoji="1" lang="ja-JP" altLang="en-US" sz="20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grpSp>
      <p:grpSp>
        <p:nvGrpSpPr>
          <p:cNvPr id="19" name="グループ化 18">
            <a:extLst>
              <a:ext uri="{FF2B5EF4-FFF2-40B4-BE49-F238E27FC236}">
                <a16:creationId xmlns:a16="http://schemas.microsoft.com/office/drawing/2014/main" id="{0715A996-A0DD-5DC0-C381-2E5898654A8E}"/>
              </a:ext>
            </a:extLst>
          </p:cNvPr>
          <p:cNvGrpSpPr/>
          <p:nvPr/>
        </p:nvGrpSpPr>
        <p:grpSpPr>
          <a:xfrm>
            <a:off x="5847651" y="4075413"/>
            <a:ext cx="2162386" cy="2506686"/>
            <a:chOff x="5847651" y="4075413"/>
            <a:chExt cx="2162386" cy="2506686"/>
          </a:xfrm>
        </p:grpSpPr>
        <p:sp>
          <p:nvSpPr>
            <p:cNvPr id="20" name="正方形/長方形 19">
              <a:extLst>
                <a:ext uri="{FF2B5EF4-FFF2-40B4-BE49-F238E27FC236}">
                  <a16:creationId xmlns:a16="http://schemas.microsoft.com/office/drawing/2014/main" id="{B35600B9-1F8F-E133-42A1-12EBEF42E5FB}"/>
                </a:ext>
              </a:extLst>
            </p:cNvPr>
            <p:cNvSpPr/>
            <p:nvPr/>
          </p:nvSpPr>
          <p:spPr>
            <a:xfrm>
              <a:off x="5847651" y="4075413"/>
              <a:ext cx="2162386" cy="2448272"/>
            </a:xfrm>
            <a:prstGeom prst="rect">
              <a:avLst/>
            </a:prstGeom>
            <a:solidFill>
              <a:srgbClr val="CCEFDC"/>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eaLnBrk="0" fontAlgn="base" hangingPunct="0">
                <a:spcBef>
                  <a:spcPct val="0"/>
                </a:spcBef>
                <a:spcAft>
                  <a:spcPct val="0"/>
                </a:spcAft>
                <a:defRPr kumimoji="1" sz="2800" kern="1200">
                  <a:solidFill>
                    <a:schemeClr val="lt1"/>
                  </a:solidFill>
                  <a:latin typeface="+mn-lt"/>
                  <a:ea typeface="+mn-ea"/>
                  <a:cs typeface="+mn-cs"/>
                </a:defRPr>
              </a:lvl1pPr>
              <a:lvl2pPr marL="457200" algn="l" rtl="0" eaLnBrk="0" fontAlgn="base" hangingPunct="0">
                <a:spcBef>
                  <a:spcPct val="0"/>
                </a:spcBef>
                <a:spcAft>
                  <a:spcPct val="0"/>
                </a:spcAft>
                <a:defRPr kumimoji="1" sz="2800" kern="1200">
                  <a:solidFill>
                    <a:schemeClr val="lt1"/>
                  </a:solidFill>
                  <a:latin typeface="+mn-lt"/>
                  <a:ea typeface="+mn-ea"/>
                  <a:cs typeface="+mn-cs"/>
                </a:defRPr>
              </a:lvl2pPr>
              <a:lvl3pPr marL="914400" algn="l" rtl="0" eaLnBrk="0" fontAlgn="base" hangingPunct="0">
                <a:spcBef>
                  <a:spcPct val="0"/>
                </a:spcBef>
                <a:spcAft>
                  <a:spcPct val="0"/>
                </a:spcAft>
                <a:defRPr kumimoji="1" sz="2800" kern="1200">
                  <a:solidFill>
                    <a:schemeClr val="lt1"/>
                  </a:solidFill>
                  <a:latin typeface="+mn-lt"/>
                  <a:ea typeface="+mn-ea"/>
                  <a:cs typeface="+mn-cs"/>
                </a:defRPr>
              </a:lvl3pPr>
              <a:lvl4pPr marL="1371600" algn="l" rtl="0" eaLnBrk="0" fontAlgn="base" hangingPunct="0">
                <a:spcBef>
                  <a:spcPct val="0"/>
                </a:spcBef>
                <a:spcAft>
                  <a:spcPct val="0"/>
                </a:spcAft>
                <a:defRPr kumimoji="1" sz="2800" kern="1200">
                  <a:solidFill>
                    <a:schemeClr val="lt1"/>
                  </a:solidFill>
                  <a:latin typeface="+mn-lt"/>
                  <a:ea typeface="+mn-ea"/>
                  <a:cs typeface="+mn-cs"/>
                </a:defRPr>
              </a:lvl4pPr>
              <a:lvl5pPr marL="1828800" algn="l" rtl="0" eaLnBrk="0" fontAlgn="base" hangingPunct="0">
                <a:spcBef>
                  <a:spcPct val="0"/>
                </a:spcBef>
                <a:spcAft>
                  <a:spcPct val="0"/>
                </a:spcAft>
                <a:defRPr kumimoji="1" sz="2800" kern="1200">
                  <a:solidFill>
                    <a:schemeClr val="lt1"/>
                  </a:solidFill>
                  <a:latin typeface="+mn-lt"/>
                  <a:ea typeface="+mn-ea"/>
                  <a:cs typeface="+mn-cs"/>
                </a:defRPr>
              </a:lvl5pPr>
              <a:lvl6pPr marL="2286000" algn="l" defTabSz="914400" rtl="0" eaLnBrk="1" latinLnBrk="0" hangingPunct="1">
                <a:defRPr kumimoji="1" sz="2800" kern="1200">
                  <a:solidFill>
                    <a:schemeClr val="lt1"/>
                  </a:solidFill>
                  <a:latin typeface="+mn-lt"/>
                  <a:ea typeface="+mn-ea"/>
                  <a:cs typeface="+mn-cs"/>
                </a:defRPr>
              </a:lvl6pPr>
              <a:lvl7pPr marL="2743200" algn="l" defTabSz="914400" rtl="0" eaLnBrk="1" latinLnBrk="0" hangingPunct="1">
                <a:defRPr kumimoji="1" sz="2800" kern="1200">
                  <a:solidFill>
                    <a:schemeClr val="lt1"/>
                  </a:solidFill>
                  <a:latin typeface="+mn-lt"/>
                  <a:ea typeface="+mn-ea"/>
                  <a:cs typeface="+mn-cs"/>
                </a:defRPr>
              </a:lvl7pPr>
              <a:lvl8pPr marL="3200400" algn="l" defTabSz="914400" rtl="0" eaLnBrk="1" latinLnBrk="0" hangingPunct="1">
                <a:defRPr kumimoji="1" sz="2800" kern="1200">
                  <a:solidFill>
                    <a:schemeClr val="lt1"/>
                  </a:solidFill>
                  <a:latin typeface="+mn-lt"/>
                  <a:ea typeface="+mn-ea"/>
                  <a:cs typeface="+mn-cs"/>
                </a:defRPr>
              </a:lvl8pPr>
              <a:lvl9pPr marL="3657600" algn="l" defTabSz="914400" rtl="0" eaLnBrk="1" latinLnBrk="0" hangingPunct="1">
                <a:defRPr kumimoji="1" sz="2800" kern="1200">
                  <a:solidFill>
                    <a:schemeClr val="lt1"/>
                  </a:solidFill>
                  <a:latin typeface="+mn-lt"/>
                  <a:ea typeface="+mn-ea"/>
                  <a:cs typeface="+mn-cs"/>
                </a:defRPr>
              </a:lvl9pPr>
            </a:lstStyle>
            <a:p>
              <a:pPr algn="ctr"/>
              <a:endParaRPr kumimoji="1" lang="ja-JP" altLang="en-US">
                <a:ln w="6350">
                  <a:solidFill>
                    <a:srgbClr val="00B050"/>
                  </a:solidFill>
                </a:ln>
              </a:endParaRPr>
            </a:p>
          </p:txBody>
        </p:sp>
        <p:pic>
          <p:nvPicPr>
            <p:cNvPr id="21" name="図 20">
              <a:extLst>
                <a:ext uri="{FF2B5EF4-FFF2-40B4-BE49-F238E27FC236}">
                  <a16:creationId xmlns:a16="http://schemas.microsoft.com/office/drawing/2014/main" id="{09BA2F51-FAA0-68C1-6DC6-E2D877E332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883" y="4929336"/>
              <a:ext cx="1652763" cy="1652763"/>
            </a:xfrm>
            <a:prstGeom prst="rect">
              <a:avLst/>
            </a:prstGeom>
          </p:spPr>
        </p:pic>
        <p:sp>
          <p:nvSpPr>
            <p:cNvPr id="22" name="テキスト ボックス 21">
              <a:extLst>
                <a:ext uri="{FF2B5EF4-FFF2-40B4-BE49-F238E27FC236}">
                  <a16:creationId xmlns:a16="http://schemas.microsoft.com/office/drawing/2014/main" id="{B19B380F-1A88-FC18-668E-4AC98FF4A2A9}"/>
                </a:ext>
              </a:extLst>
            </p:cNvPr>
            <p:cNvSpPr txBox="1"/>
            <p:nvPr/>
          </p:nvSpPr>
          <p:spPr>
            <a:xfrm>
              <a:off x="5847651" y="4075413"/>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rPr>
                <a:t>法律</a:t>
              </a:r>
              <a:endParaRPr kumimoji="1" lang="en-US" altLang="ja-JP" sz="4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00B050"/>
                  </a:solidFill>
                  <a:latin typeface="游ゴシック" panose="020B0400000000000000" pitchFamily="50" charset="-128"/>
                  <a:ea typeface="游ゴシック" panose="020B0400000000000000" pitchFamily="50" charset="-128"/>
                </a:rPr>
                <a:t>税法</a:t>
              </a:r>
              <a:endParaRPr kumimoji="1" lang="ja-JP" altLang="en-US" sz="2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7840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right)">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CE7AD95-5688-92DA-3F84-7DE3FF804389}"/>
              </a:ext>
            </a:extLst>
          </p:cNvPr>
          <p:cNvSpPr>
            <a:spLocks noGrp="1"/>
          </p:cNvSpPr>
          <p:nvPr>
            <p:ph type="body" sz="quarter" idx="13"/>
          </p:nvPr>
        </p:nvSpPr>
        <p:spPr/>
        <p:txBody>
          <a:bodyPr/>
          <a:lstStyle/>
          <a:p>
            <a:r>
              <a:rPr lang="ja-JP" altLang="en-US" dirty="0"/>
              <a:t>税と民主主義</a:t>
            </a:r>
            <a:endParaRPr kumimoji="1" lang="ja-JP" altLang="en-US" dirty="0"/>
          </a:p>
        </p:txBody>
      </p:sp>
      <p:sp>
        <p:nvSpPr>
          <p:cNvPr id="3" name="スライド番号プレースホルダー 2">
            <a:extLst>
              <a:ext uri="{FF2B5EF4-FFF2-40B4-BE49-F238E27FC236}">
                <a16:creationId xmlns:a16="http://schemas.microsoft.com/office/drawing/2014/main" id="{6047779A-9AF1-A338-14AD-03ADD50AD99D}"/>
              </a:ext>
            </a:extLst>
          </p:cNvPr>
          <p:cNvSpPr>
            <a:spLocks noGrp="1"/>
          </p:cNvSpPr>
          <p:nvPr>
            <p:ph type="sldNum" sz="quarter" idx="12"/>
          </p:nvPr>
        </p:nvSpPr>
        <p:spPr/>
        <p:txBody>
          <a:bodyPr/>
          <a:lstStyle/>
          <a:p>
            <a:fld id="{0476FAA8-B280-4704-A56B-08FA04A964B6}" type="slidenum">
              <a:rPr lang="ja-JP" altLang="en-US" smtClean="0"/>
              <a:pPr/>
              <a:t>5</a:t>
            </a:fld>
            <a:endParaRPr lang="ja-JP" altLang="en-US" dirty="0"/>
          </a:p>
        </p:txBody>
      </p:sp>
      <p:pic>
        <p:nvPicPr>
          <p:cNvPr id="4" name="税と民主主義の歴史">
            <a:hlinkClick r:id="" action="ppaction://media"/>
            <a:extLst>
              <a:ext uri="{FF2B5EF4-FFF2-40B4-BE49-F238E27FC236}">
                <a16:creationId xmlns:a16="http://schemas.microsoft.com/office/drawing/2014/main" id="{F3EECE7F-FD27-FD86-38F1-4AC236488C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80000"/>
            <a:ext cx="9144000" cy="5143500"/>
          </a:xfrm>
          <a:prstGeom prst="rect">
            <a:avLst/>
          </a:prstGeom>
        </p:spPr>
      </p:pic>
    </p:spTree>
    <p:extLst>
      <p:ext uri="{BB962C8B-B14F-4D97-AF65-F5344CB8AC3E}">
        <p14:creationId xmlns:p14="http://schemas.microsoft.com/office/powerpoint/2010/main" val="68007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07A5EB5-194B-95E5-4749-F218993C3D2C}"/>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7BC1EE7A-67E0-57A8-5A56-BC2AE85027F8}"/>
              </a:ext>
            </a:extLst>
          </p:cNvPr>
          <p:cNvSpPr>
            <a:spLocks noGrp="1"/>
          </p:cNvSpPr>
          <p:nvPr>
            <p:ph type="sldNum" sz="quarter" idx="12"/>
          </p:nvPr>
        </p:nvSpPr>
        <p:spPr/>
        <p:txBody>
          <a:bodyPr/>
          <a:lstStyle/>
          <a:p>
            <a:fld id="{0476FAA8-B280-4704-A56B-08FA04A964B6}" type="slidenum">
              <a:rPr lang="ja-JP" altLang="en-US" smtClean="0"/>
              <a:pPr/>
              <a:t>6</a:t>
            </a:fld>
            <a:endParaRPr lang="ja-JP" altLang="en-US" dirty="0"/>
          </a:p>
        </p:txBody>
      </p:sp>
      <p:graphicFrame>
        <p:nvGraphicFramePr>
          <p:cNvPr id="5" name="表 4">
            <a:extLst>
              <a:ext uri="{FF2B5EF4-FFF2-40B4-BE49-F238E27FC236}">
                <a16:creationId xmlns:a16="http://schemas.microsoft.com/office/drawing/2014/main" id="{3D63524B-302E-89A4-4D5B-13980A225195}"/>
              </a:ext>
            </a:extLst>
          </p:cNvPr>
          <p:cNvGraphicFramePr>
            <a:graphicFrameLocks noGrp="1"/>
          </p:cNvGraphicFramePr>
          <p:nvPr>
            <p:extLst>
              <p:ext uri="{D42A27DB-BD31-4B8C-83A1-F6EECF244321}">
                <p14:modId xmlns:p14="http://schemas.microsoft.com/office/powerpoint/2010/main" val="2115581646"/>
              </p:ext>
            </p:extLst>
          </p:nvPr>
        </p:nvGraphicFramePr>
        <p:xfrm>
          <a:off x="180000" y="1188000"/>
          <a:ext cx="8784001" cy="533112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849530882"/>
                    </a:ext>
                  </a:extLst>
                </a:gridCol>
                <a:gridCol w="540001">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2664000">
                  <a:extLst>
                    <a:ext uri="{9D8B030D-6E8A-4147-A177-3AD203B41FA5}">
                      <a16:colId xmlns:a16="http://schemas.microsoft.com/office/drawing/2014/main" val="112935016"/>
                    </a:ext>
                  </a:extLst>
                </a:gridCol>
                <a:gridCol w="2664000">
                  <a:extLst>
                    <a:ext uri="{9D8B030D-6E8A-4147-A177-3AD203B41FA5}">
                      <a16:colId xmlns:a16="http://schemas.microsoft.com/office/drawing/2014/main" val="4146575108"/>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76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1600" b="0" i="0" baseline="0" dirty="0">
                          <a:solidFill>
                            <a:schemeClr val="tx1"/>
                          </a:solidFill>
                          <a:latin typeface="+mn-ea"/>
                          <a:ea typeface="+mn-ea"/>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家族などの生活や収入環境</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貯金や借金など</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ea typeface="+mn-ea"/>
                        </a:rPr>
                        <a:t>いくら</a:t>
                      </a:r>
                      <a:br>
                        <a:rPr kumimoji="1" lang="en-US" altLang="ja-JP" sz="1600" b="0" i="0" baseline="0" dirty="0">
                          <a:solidFill>
                            <a:schemeClr val="tx1"/>
                          </a:solidFill>
                          <a:ea typeface="+mn-ea"/>
                        </a:rPr>
                      </a:br>
                      <a:r>
                        <a:rPr kumimoji="1" lang="ja-JP" altLang="en-US" sz="1600" b="0" i="0" baseline="0" dirty="0">
                          <a:solidFill>
                            <a:schemeClr val="tx1"/>
                          </a:solidFill>
                          <a:ea typeface="+mn-ea"/>
                        </a:rPr>
                        <a:t>　集める？</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756000">
                <a:tc>
                  <a:txBody>
                    <a:bodyPr/>
                    <a:lstStyle/>
                    <a:p>
                      <a:pPr algn="ctr" fontAlgn="ctr"/>
                      <a:r>
                        <a:rPr kumimoji="1" lang="ja-JP" altLang="en-US" sz="1600" b="0" i="0" baseline="0" dirty="0">
                          <a:solidFill>
                            <a:schemeClr val="tx1"/>
                          </a:solidFill>
                          <a:latin typeface="+mn-ea"/>
                          <a:ea typeface="+mn-ea"/>
                        </a:rPr>
                        <a:t>Ａさん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会社社長、社員</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200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人の会社</a:t>
                      </a: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1,000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万円、借金１億円あり</a:t>
                      </a: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ctr" fontAlgn="ctr"/>
                      <a:r>
                        <a:rPr kumimoji="1" lang="ja-JP" altLang="en-US" sz="1600" b="0" i="0" baseline="0" dirty="0">
                          <a:solidFill>
                            <a:schemeClr val="tx1"/>
                          </a:solidFill>
                          <a:latin typeface="+mn-ea"/>
                          <a:ea typeface="+mn-ea"/>
                        </a:rPr>
                        <a:t>Ｂさん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世界旅行が人気の</a:t>
                      </a:r>
                      <a:r>
                        <a:rPr kumimoji="1" lang="ja-JP" altLang="en-US" sz="1400" b="0" i="0" spc="-150" baseline="0" dirty="0">
                          <a:solidFill>
                            <a:schemeClr val="tx1"/>
                          </a:solidFill>
                          <a:latin typeface="游ゴシック" panose="020B0400000000000000" pitchFamily="50" charset="-128"/>
                          <a:ea typeface="游ゴシック" panose="020B0400000000000000" pitchFamily="50" charset="-128"/>
                        </a:rPr>
                        <a:t>ユーチューバー</a:t>
                      </a:r>
                    </a:p>
                  </a:txBody>
                  <a:tcPr marL="36000" marR="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世界中に生活拠点あり。税金の安い国を常に探している。</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ctr" fontAlgn="ctr"/>
                      <a:r>
                        <a:rPr kumimoji="1" lang="ja-JP" altLang="en-US" sz="1600" b="0" i="0" baseline="0" dirty="0">
                          <a:solidFill>
                            <a:schemeClr val="tx1"/>
                          </a:solidFill>
                          <a:latin typeface="+mn-ea"/>
                          <a:ea typeface="+mn-ea"/>
                        </a:rPr>
                        <a:t>Ｃさん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夢のマイホームを建て、教育にお金のかかる小・中・高校の子ども三人抱える会社員</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年間給与</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500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万年入ってくるが、教育子育て費用や住宅ローンも年間</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500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万円出ていく。</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ctr" fontAlgn="ctr"/>
                      <a:r>
                        <a:rPr kumimoji="1" lang="ja-JP" altLang="en-US" sz="1600" b="0" i="0" baseline="0" dirty="0">
                          <a:solidFill>
                            <a:schemeClr val="tx1"/>
                          </a:solidFill>
                          <a:latin typeface="+mn-ea"/>
                          <a:ea typeface="+mn-ea"/>
                        </a:rPr>
                        <a:t>Ｄさん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フリーター</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貯金なし</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ctr" fontAlgn="ctr"/>
                      <a:r>
                        <a:rPr kumimoji="1" lang="ja-JP" altLang="en-US" sz="1600" b="0" i="0" baseline="0" dirty="0">
                          <a:solidFill>
                            <a:schemeClr val="tx1"/>
                          </a:solidFill>
                          <a:latin typeface="+mn-ea"/>
                          <a:ea typeface="+mn-ea"/>
                        </a:rPr>
                        <a:t>Ｅさん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ひとり暮らしの高齢者</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貯金１億円あり</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2400" b="0" i="0" baseline="0" dirty="0">
                        <a:solidFill>
                          <a:schemeClr val="tx1"/>
                        </a:solidFill>
                        <a:ea typeface="+mn-ea"/>
                      </a:endParaRPr>
                    </a:p>
                  </a:txBody>
                  <a:tcPr marL="36000" marR="360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n-lt"/>
                          <a:ea typeface="+mn-ea"/>
                          <a:cs typeface="+mn-cs"/>
                        </a:rPr>
                        <a:t>合計</a:t>
                      </a:r>
                    </a:p>
                  </a:txBody>
                  <a:tcPr marL="36000" marR="360000" marT="36000" marB="3600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0" i="0" baseline="0" dirty="0">
                          <a:solidFill>
                            <a:schemeClr val="tx1"/>
                          </a:solidFill>
                          <a:latin typeface="游ゴシック" panose="020B0400000000000000" pitchFamily="50" charset="-128"/>
                          <a:ea typeface="+mn-ea"/>
                        </a:rPr>
                        <a:t>1,000</a:t>
                      </a: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4196422879"/>
                  </a:ext>
                </a:extLst>
              </a:tr>
            </a:tbl>
          </a:graphicData>
        </a:graphic>
      </p:graphicFrame>
      <p:pic>
        <p:nvPicPr>
          <p:cNvPr id="7170" name="Picture 2" descr="一万円札のイラスト（お金・紙幣）">
            <a:extLst>
              <a:ext uri="{FF2B5EF4-FFF2-40B4-BE49-F238E27FC236}">
                <a16:creationId xmlns:a16="http://schemas.microsoft.com/office/drawing/2014/main" id="{23540DA9-8957-FB81-8A30-B84816DC4F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5869636"/>
            <a:ext cx="1224136" cy="57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604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C753D9B-0216-608A-0954-AF32C95087C1}"/>
              </a:ext>
            </a:extLst>
          </p:cNvPr>
          <p:cNvSpPr>
            <a:spLocks noGrp="1"/>
          </p:cNvSpPr>
          <p:nvPr>
            <p:ph type="body" sz="quarter" idx="13"/>
          </p:nvPr>
        </p:nvSpPr>
        <p:spPr/>
        <p:txBody>
          <a:bodyPr/>
          <a:lstStyle/>
          <a:p>
            <a:r>
              <a:rPr kumimoji="1" lang="ja-JP" altLang="en-US" dirty="0"/>
              <a:t>税は公平に</a:t>
            </a:r>
          </a:p>
        </p:txBody>
      </p:sp>
      <p:sp>
        <p:nvSpPr>
          <p:cNvPr id="3" name="スライド番号プレースホルダー 2">
            <a:extLst>
              <a:ext uri="{FF2B5EF4-FFF2-40B4-BE49-F238E27FC236}">
                <a16:creationId xmlns:a16="http://schemas.microsoft.com/office/drawing/2014/main" id="{FA15E3B3-9063-95C1-C35C-314C362F67E4}"/>
              </a:ext>
            </a:extLst>
          </p:cNvPr>
          <p:cNvSpPr>
            <a:spLocks noGrp="1"/>
          </p:cNvSpPr>
          <p:nvPr>
            <p:ph type="sldNum" sz="quarter" idx="12"/>
          </p:nvPr>
        </p:nvSpPr>
        <p:spPr/>
        <p:txBody>
          <a:bodyPr/>
          <a:lstStyle/>
          <a:p>
            <a:fld id="{0476FAA8-B280-4704-A56B-08FA04A964B6}" type="slidenum">
              <a:rPr lang="ja-JP" altLang="en-US" smtClean="0"/>
              <a:pPr/>
              <a:t>7</a:t>
            </a:fld>
            <a:endParaRPr lang="ja-JP" altLang="en-US" dirty="0"/>
          </a:p>
        </p:txBody>
      </p:sp>
      <p:pic>
        <p:nvPicPr>
          <p:cNvPr id="5" name="zeihakouheini">
            <a:hlinkClick r:id="" action="ppaction://media"/>
            <a:extLst>
              <a:ext uri="{FF2B5EF4-FFF2-40B4-BE49-F238E27FC236}">
                <a16:creationId xmlns:a16="http://schemas.microsoft.com/office/drawing/2014/main" id="{3C5C3BE3-8B37-DF9D-52E6-13690F0076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85396"/>
            <a:ext cx="9144000" cy="5143500"/>
          </a:xfrm>
          <a:prstGeom prst="rect">
            <a:avLst/>
          </a:prstGeom>
        </p:spPr>
      </p:pic>
    </p:spTree>
    <p:extLst>
      <p:ext uri="{BB962C8B-B14F-4D97-AF65-F5344CB8AC3E}">
        <p14:creationId xmlns:p14="http://schemas.microsoft.com/office/powerpoint/2010/main" val="244446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AA0EBA3-3CB5-E544-54BD-C7C817747A5C}"/>
              </a:ext>
            </a:extLst>
          </p:cNvPr>
          <p:cNvSpPr>
            <a:spLocks noGrp="1"/>
          </p:cNvSpPr>
          <p:nvPr>
            <p:ph type="body" sz="quarter" idx="13"/>
          </p:nvPr>
        </p:nvSpPr>
        <p:spPr/>
        <p:txBody>
          <a:bodyPr tIns="36000"/>
          <a:lstStyle/>
          <a:p>
            <a:pPr fontAlgn="b"/>
            <a:r>
              <a:rPr kumimoji="1" lang="ja-JP" altLang="en-US" sz="3200" dirty="0"/>
              <a:t>歳入</a:t>
            </a:r>
            <a:r>
              <a:rPr kumimoji="1" lang="en-US" altLang="ja-JP" sz="2000" dirty="0"/>
              <a:t>(</a:t>
            </a:r>
            <a:r>
              <a:rPr kumimoji="1" lang="ja-JP" altLang="en-US" sz="2000" dirty="0"/>
              <a:t>国の１年間の収入</a:t>
            </a:r>
            <a:r>
              <a:rPr kumimoji="1" lang="en-US" altLang="ja-JP" sz="2000" dirty="0"/>
              <a:t>)</a:t>
            </a:r>
            <a:r>
              <a:rPr lang="ja-JP" altLang="en-US" sz="2800" dirty="0"/>
              <a:t>と</a:t>
            </a:r>
            <a:r>
              <a:rPr lang="ja-JP" altLang="en-US" sz="3200" dirty="0"/>
              <a:t>歳出</a:t>
            </a:r>
            <a:r>
              <a:rPr lang="en-US" altLang="ja-JP" sz="2000" dirty="0"/>
              <a:t>(</a:t>
            </a:r>
            <a:r>
              <a:rPr lang="ja-JP" altLang="en-US" sz="2000" dirty="0"/>
              <a:t>１年間の支出</a:t>
            </a:r>
            <a:r>
              <a:rPr lang="en-US" altLang="ja-JP" sz="2000" dirty="0"/>
              <a:t>)</a:t>
            </a:r>
          </a:p>
          <a:p>
            <a:pPr fontAlgn="b">
              <a:spcBef>
                <a:spcPts val="600"/>
              </a:spcBef>
            </a:pPr>
            <a:r>
              <a:rPr lang="en-US" altLang="ja-JP" sz="2200" dirty="0"/>
              <a:t>(</a:t>
            </a:r>
            <a:r>
              <a:rPr lang="ja-JP" altLang="en-US" sz="2200" dirty="0"/>
              <a:t>令和４年度一般会計予算</a:t>
            </a:r>
            <a:r>
              <a:rPr lang="en-US" altLang="ja-JP" sz="2200" dirty="0"/>
              <a:t>)</a:t>
            </a:r>
            <a:endParaRPr kumimoji="1" lang="ja-JP" altLang="en-US" sz="2200" dirty="0"/>
          </a:p>
        </p:txBody>
      </p:sp>
      <p:sp>
        <p:nvSpPr>
          <p:cNvPr id="3" name="スライド番号プレースホルダー 2">
            <a:extLst>
              <a:ext uri="{FF2B5EF4-FFF2-40B4-BE49-F238E27FC236}">
                <a16:creationId xmlns:a16="http://schemas.microsoft.com/office/drawing/2014/main" id="{0B9B6222-25AA-2A14-B8D3-A70E0DE6B49E}"/>
              </a:ext>
            </a:extLst>
          </p:cNvPr>
          <p:cNvSpPr>
            <a:spLocks noGrp="1"/>
          </p:cNvSpPr>
          <p:nvPr>
            <p:ph type="sldNum" sz="quarter" idx="12"/>
          </p:nvPr>
        </p:nvSpPr>
        <p:spPr/>
        <p:txBody>
          <a:bodyPr/>
          <a:lstStyle/>
          <a:p>
            <a:fld id="{0476FAA8-B280-4704-A56B-08FA04A964B6}" type="slidenum">
              <a:rPr lang="ja-JP" altLang="en-US" smtClean="0"/>
              <a:pPr/>
              <a:t>8</a:t>
            </a:fld>
            <a:endParaRPr lang="ja-JP" altLang="en-US" dirty="0"/>
          </a:p>
        </p:txBody>
      </p:sp>
      <p:sp>
        <p:nvSpPr>
          <p:cNvPr id="7" name="Rectangle 3">
            <a:extLst>
              <a:ext uri="{FF2B5EF4-FFF2-40B4-BE49-F238E27FC236}">
                <a16:creationId xmlns:a16="http://schemas.microsoft.com/office/drawing/2014/main" id="{B382E71A-FF96-FD89-8F75-F32E0913B0DF}"/>
              </a:ext>
            </a:extLst>
          </p:cNvPr>
          <p:cNvSpPr>
            <a:spLocks noChangeArrowheads="1"/>
          </p:cNvSpPr>
          <p:nvPr/>
        </p:nvSpPr>
        <p:spPr bwMode="auto">
          <a:xfrm>
            <a:off x="2412000" y="1916832"/>
            <a:ext cx="4320000" cy="252000"/>
          </a:xfrm>
          <a:prstGeom prst="rect">
            <a:avLst/>
          </a:prstGeom>
          <a:noFill/>
          <a:ln>
            <a:noFill/>
          </a:ln>
          <a:effectLst/>
        </p:spPr>
        <p:txBody>
          <a:bodyPr vert="horz" wrap="square" lIns="36000" tIns="45720" rIns="108000" bIns="36000" numCol="1" anchor="ctr" anchorCtr="0" compatLnSpc="1">
            <a:prstTxWarp prst="textNoShape">
              <a:avLst/>
            </a:prstTxWarp>
            <a:no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1400" i="0" u="none" strike="noStrike" cap="none" normalizeH="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1" lang="ja-JP" altLang="en-US" sz="1400" i="0" u="none" strike="noStrike" cap="none" normalizeH="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令和４</a:t>
            </a:r>
            <a:r>
              <a:rPr kumimoji="1" lang="ja-JP" sz="1400" i="0" u="none" strike="noStrike" cap="none" normalizeH="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年度当初予算）</a:t>
            </a:r>
          </a:p>
        </p:txBody>
      </p:sp>
      <p:sp>
        <p:nvSpPr>
          <p:cNvPr id="8" name="Rectangle 3">
            <a:extLst>
              <a:ext uri="{FF2B5EF4-FFF2-40B4-BE49-F238E27FC236}">
                <a16:creationId xmlns:a16="http://schemas.microsoft.com/office/drawing/2014/main" id="{D95D5FFB-5520-3438-83EE-9532549B0939}"/>
              </a:ext>
            </a:extLst>
          </p:cNvPr>
          <p:cNvSpPr>
            <a:spLocks noChangeArrowheads="1"/>
          </p:cNvSpPr>
          <p:nvPr/>
        </p:nvSpPr>
        <p:spPr bwMode="auto">
          <a:xfrm>
            <a:off x="4680000" y="1440056"/>
            <a:ext cx="3996000" cy="468000"/>
          </a:xfrm>
          <a:prstGeom prst="rect">
            <a:avLst/>
          </a:prstGeom>
          <a:solidFill>
            <a:srgbClr val="FFE5E5"/>
          </a:solidFill>
          <a:ln w="3175" cap="sq">
            <a:noFill/>
            <a:miter lim="800000"/>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2000" i="0" u="none" strike="noStrike" cap="none" normalizeH="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国の一般会計歳出額内訳</a:t>
            </a:r>
          </a:p>
        </p:txBody>
      </p:sp>
      <p:sp>
        <p:nvSpPr>
          <p:cNvPr id="9" name="Rectangle 3">
            <a:extLst>
              <a:ext uri="{FF2B5EF4-FFF2-40B4-BE49-F238E27FC236}">
                <a16:creationId xmlns:a16="http://schemas.microsoft.com/office/drawing/2014/main" id="{27133F4F-13BB-E595-F9C2-DA9CBA5B3643}"/>
              </a:ext>
            </a:extLst>
          </p:cNvPr>
          <p:cNvSpPr>
            <a:spLocks noChangeArrowheads="1"/>
          </p:cNvSpPr>
          <p:nvPr/>
        </p:nvSpPr>
        <p:spPr bwMode="auto">
          <a:xfrm>
            <a:off x="468000" y="1440056"/>
            <a:ext cx="3996000" cy="468000"/>
          </a:xfrm>
          <a:prstGeom prst="rect">
            <a:avLst/>
          </a:prstGeom>
          <a:solidFill>
            <a:srgbClr val="E5EFFF"/>
          </a:solidFill>
          <a:ln>
            <a:noFill/>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sz="2000" i="0" u="none" strike="noStrike" cap="none" normalizeH="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国の一般会計歳</a:t>
            </a:r>
            <a:r>
              <a:rPr kumimoji="1" lang="ja-JP" altLang="en-US" sz="2000" i="0" u="none" strike="noStrike" cap="none" normalizeH="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kumimoji="1" lang="ja-JP" sz="2000" i="0" u="none" strike="noStrike" cap="none" normalizeH="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額内訳</a:t>
            </a:r>
          </a:p>
        </p:txBody>
      </p:sp>
      <p:pic>
        <p:nvPicPr>
          <p:cNvPr id="10" name="図 9">
            <a:extLst>
              <a:ext uri="{FF2B5EF4-FFF2-40B4-BE49-F238E27FC236}">
                <a16:creationId xmlns:a16="http://schemas.microsoft.com/office/drawing/2014/main" id="{B885C3B0-EED6-B11D-9609-CA98D4C1EC94}"/>
              </a:ext>
            </a:extLst>
          </p:cNvPr>
          <p:cNvPicPr>
            <a:picLocks noChangeAspect="1"/>
          </p:cNvPicPr>
          <p:nvPr/>
        </p:nvPicPr>
        <p:blipFill>
          <a:blip r:embed="rId3"/>
          <a:stretch>
            <a:fillRect/>
          </a:stretch>
        </p:blipFill>
        <p:spPr>
          <a:xfrm>
            <a:off x="4365146" y="2603405"/>
            <a:ext cx="4627061" cy="3513694"/>
          </a:xfrm>
          <a:prstGeom prst="rect">
            <a:avLst/>
          </a:prstGeom>
        </p:spPr>
      </p:pic>
      <p:pic>
        <p:nvPicPr>
          <p:cNvPr id="5" name="図 4">
            <a:extLst>
              <a:ext uri="{FF2B5EF4-FFF2-40B4-BE49-F238E27FC236}">
                <a16:creationId xmlns:a16="http://schemas.microsoft.com/office/drawing/2014/main" id="{45ED8A3A-8310-4CBB-51A0-2287BC87D211}"/>
              </a:ext>
            </a:extLst>
          </p:cNvPr>
          <p:cNvPicPr>
            <a:picLocks noChangeAspect="1"/>
          </p:cNvPicPr>
          <p:nvPr/>
        </p:nvPicPr>
        <p:blipFill rotWithShape="1">
          <a:blip r:embed="rId4"/>
          <a:srcRect l="3520"/>
          <a:stretch/>
        </p:blipFill>
        <p:spPr>
          <a:xfrm>
            <a:off x="69414" y="2560862"/>
            <a:ext cx="4515922" cy="3434972"/>
          </a:xfrm>
          <a:prstGeom prst="rect">
            <a:avLst/>
          </a:prstGeom>
        </p:spPr>
      </p:pic>
      <p:sp>
        <p:nvSpPr>
          <p:cNvPr id="12" name="円/楕円 23">
            <a:extLst>
              <a:ext uri="{FF2B5EF4-FFF2-40B4-BE49-F238E27FC236}">
                <a16:creationId xmlns:a16="http://schemas.microsoft.com/office/drawing/2014/main" id="{E84A466A-1D79-D32D-111A-62B330762DBD}"/>
              </a:ext>
            </a:extLst>
          </p:cNvPr>
          <p:cNvSpPr/>
          <p:nvPr/>
        </p:nvSpPr>
        <p:spPr>
          <a:xfrm>
            <a:off x="251720" y="3808298"/>
            <a:ext cx="1800000" cy="720000"/>
          </a:xfrm>
          <a:prstGeom prst="roundRect">
            <a:avLst/>
          </a:prstGeom>
          <a:solidFill>
            <a:srgbClr val="99C2FF"/>
          </a:solidFill>
          <a:ln w="3175" cap="sq">
            <a:solidFill>
              <a:srgbClr val="0070C0"/>
            </a:solidFill>
          </a:ln>
        </p:spPr>
        <p:style>
          <a:lnRef idx="1">
            <a:schemeClr val="accent6"/>
          </a:lnRef>
          <a:fillRef idx="2">
            <a:schemeClr val="accent6"/>
          </a:fillRef>
          <a:effectRef idx="1">
            <a:schemeClr val="accent6"/>
          </a:effectRef>
          <a:fontRef idx="minor">
            <a:schemeClr val="dk1"/>
          </a:fontRef>
        </p:style>
        <p:txBody>
          <a:bodyPr lIns="0" tIns="72000" rIns="0" bIns="36000" rtlCol="0" anchor="ctr"/>
          <a:lstStyle/>
          <a:p>
            <a:pPr algn="ctr" fontAlgn="b"/>
            <a:r>
              <a:rPr kumimoji="1" lang="ja-JP" altLang="en-US" sz="1600" dirty="0">
                <a:latin typeface="游ゴシック" panose="020B0400000000000000" pitchFamily="50" charset="-128"/>
                <a:ea typeface="游ゴシック" panose="020B0400000000000000" pitchFamily="50" charset="-128"/>
              </a:rPr>
              <a:t>公債金収入</a:t>
            </a:r>
            <a:endParaRPr kumimoji="1" lang="en-US" altLang="ja-JP" sz="1600" dirty="0">
              <a:latin typeface="游ゴシック" panose="020B0400000000000000" pitchFamily="50" charset="-128"/>
              <a:ea typeface="游ゴシック" panose="020B0400000000000000" pitchFamily="50" charset="-128"/>
            </a:endParaRPr>
          </a:p>
          <a:p>
            <a:pPr algn="ctr" fontAlgn="b"/>
            <a:r>
              <a:rPr lang="en-US" altLang="ja-JP" sz="2000" dirty="0">
                <a:latin typeface="游ゴシック" panose="020B0400000000000000" pitchFamily="50" charset="-128"/>
                <a:ea typeface="游ゴシック" panose="020B0400000000000000" pitchFamily="50" charset="-128"/>
              </a:rPr>
              <a:t>39</a:t>
            </a:r>
            <a:r>
              <a:rPr lang="ja-JP" altLang="en-US" sz="2000" dirty="0">
                <a:latin typeface="游ゴシック" panose="020B0400000000000000" pitchFamily="50" charset="-128"/>
                <a:ea typeface="游ゴシック" panose="020B0400000000000000" pitchFamily="50" charset="-128"/>
              </a:rPr>
              <a:t>兆</a:t>
            </a:r>
            <a:r>
              <a:rPr lang="en-US" altLang="ja-JP" sz="2000" dirty="0">
                <a:latin typeface="游ゴシック" panose="020B0400000000000000" pitchFamily="50" charset="-128"/>
                <a:ea typeface="游ゴシック" panose="020B0400000000000000" pitchFamily="50" charset="-128"/>
              </a:rPr>
              <a:t>9,260</a:t>
            </a:r>
            <a:r>
              <a:rPr lang="ja-JP" altLang="en-US" sz="2000" dirty="0">
                <a:latin typeface="游ゴシック" panose="020B0400000000000000" pitchFamily="50" charset="-128"/>
                <a:ea typeface="游ゴシック" panose="020B0400000000000000" pitchFamily="50" charset="-128"/>
              </a:rPr>
              <a:t>億</a:t>
            </a:r>
            <a:r>
              <a:rPr lang="ja-JP" altLang="en-US" sz="1600" dirty="0">
                <a:latin typeface="游ゴシック" panose="020B0400000000000000" pitchFamily="50" charset="-128"/>
                <a:ea typeface="游ゴシック" panose="020B0400000000000000" pitchFamily="50" charset="-128"/>
              </a:rPr>
              <a:t>円</a:t>
            </a:r>
            <a:endParaRPr kumimoji="1" lang="ja-JP" altLang="en-US" sz="1600" dirty="0">
              <a:latin typeface="游ゴシック" panose="020B0400000000000000" pitchFamily="50" charset="-128"/>
              <a:ea typeface="游ゴシック" panose="020B0400000000000000" pitchFamily="50" charset="-128"/>
            </a:endParaRPr>
          </a:p>
        </p:txBody>
      </p:sp>
      <p:sp>
        <p:nvSpPr>
          <p:cNvPr id="13" name="円/楕円 25">
            <a:extLst>
              <a:ext uri="{FF2B5EF4-FFF2-40B4-BE49-F238E27FC236}">
                <a16:creationId xmlns:a16="http://schemas.microsoft.com/office/drawing/2014/main" id="{7B07F081-4F08-903C-5002-1F675555EF86}"/>
              </a:ext>
            </a:extLst>
          </p:cNvPr>
          <p:cNvSpPr/>
          <p:nvPr/>
        </p:nvSpPr>
        <p:spPr>
          <a:xfrm>
            <a:off x="4700017" y="2925889"/>
            <a:ext cx="1800000" cy="720000"/>
          </a:xfrm>
          <a:prstGeom prst="roundRect">
            <a:avLst/>
          </a:prstGeom>
          <a:solidFill>
            <a:srgbClr val="FFCCCC"/>
          </a:solidFill>
          <a:ln w="6350" cap="sq">
            <a:solidFill>
              <a:schemeClr val="accent2"/>
            </a:solidFill>
          </a:ln>
        </p:spPr>
        <p:style>
          <a:lnRef idx="1">
            <a:schemeClr val="accent6"/>
          </a:lnRef>
          <a:fillRef idx="2">
            <a:schemeClr val="accent6"/>
          </a:fillRef>
          <a:effectRef idx="1">
            <a:schemeClr val="accent6"/>
          </a:effectRef>
          <a:fontRef idx="minor">
            <a:schemeClr val="dk1"/>
          </a:fontRef>
        </p:style>
        <p:txBody>
          <a:bodyPr lIns="0" tIns="72000" rIns="0" bIns="36000" rtlCol="0" anchor="ctr"/>
          <a:lstStyle/>
          <a:p>
            <a:pPr algn="ctr" fontAlgn="b"/>
            <a:r>
              <a:rPr kumimoji="1" lang="ja-JP" altLang="en-US" sz="1600" dirty="0">
                <a:latin typeface="游ゴシック" panose="020B0400000000000000" pitchFamily="50" charset="-128"/>
                <a:ea typeface="游ゴシック" panose="020B0400000000000000" pitchFamily="50" charset="-128"/>
              </a:rPr>
              <a:t>公債費支出</a:t>
            </a:r>
            <a:endParaRPr kumimoji="1" lang="en-US" altLang="ja-JP" sz="1600" dirty="0">
              <a:latin typeface="游ゴシック" panose="020B0400000000000000" pitchFamily="50" charset="-128"/>
              <a:ea typeface="游ゴシック" panose="020B0400000000000000" pitchFamily="50" charset="-128"/>
            </a:endParaRPr>
          </a:p>
          <a:p>
            <a:pPr algn="ctr" fontAlgn="b"/>
            <a:r>
              <a:rPr lang="en-US" altLang="ja-JP" sz="2000" dirty="0">
                <a:latin typeface="游ゴシック" panose="020B0400000000000000" pitchFamily="50" charset="-128"/>
                <a:ea typeface="游ゴシック" panose="020B0400000000000000" pitchFamily="50" charset="-128"/>
              </a:rPr>
              <a:t>24</a:t>
            </a:r>
            <a:r>
              <a:rPr lang="ja-JP" altLang="en-US" sz="2000" dirty="0">
                <a:latin typeface="游ゴシック" panose="020B0400000000000000" pitchFamily="50" charset="-128"/>
                <a:ea typeface="游ゴシック" panose="020B0400000000000000" pitchFamily="50" charset="-128"/>
              </a:rPr>
              <a:t>兆</a:t>
            </a:r>
            <a:r>
              <a:rPr lang="en-US" altLang="ja-JP" sz="2000" dirty="0">
                <a:latin typeface="游ゴシック" panose="020B0400000000000000" pitchFamily="50" charset="-128"/>
                <a:ea typeface="游ゴシック" panose="020B0400000000000000" pitchFamily="50" charset="-128"/>
              </a:rPr>
              <a:t>3,393</a:t>
            </a:r>
            <a:r>
              <a:rPr lang="ja-JP" altLang="en-US" sz="2000" dirty="0">
                <a:latin typeface="游ゴシック" panose="020B0400000000000000" pitchFamily="50" charset="-128"/>
                <a:ea typeface="游ゴシック" panose="020B0400000000000000" pitchFamily="50" charset="-128"/>
              </a:rPr>
              <a:t>億</a:t>
            </a:r>
            <a:r>
              <a:rPr lang="ja-JP" altLang="en-US" sz="1600" dirty="0">
                <a:latin typeface="游ゴシック" panose="020B0400000000000000" pitchFamily="50" charset="-128"/>
                <a:ea typeface="游ゴシック" panose="020B0400000000000000" pitchFamily="50" charset="-128"/>
              </a:rPr>
              <a:t>円</a:t>
            </a:r>
            <a:endParaRPr kumimoji="1" lang="ja-JP" altLang="en-US" sz="1600" dirty="0">
              <a:latin typeface="游ゴシック" panose="020B0400000000000000" pitchFamily="50" charset="-128"/>
              <a:ea typeface="游ゴシック" panose="020B0400000000000000" pitchFamily="50" charset="-128"/>
            </a:endParaRPr>
          </a:p>
        </p:txBody>
      </p:sp>
      <p:sp>
        <p:nvSpPr>
          <p:cNvPr id="14" name="円/楕円 27">
            <a:extLst>
              <a:ext uri="{FF2B5EF4-FFF2-40B4-BE49-F238E27FC236}">
                <a16:creationId xmlns:a16="http://schemas.microsoft.com/office/drawing/2014/main" id="{848EAC91-6D79-1063-4777-70C12F48B28C}"/>
              </a:ext>
            </a:extLst>
          </p:cNvPr>
          <p:cNvSpPr>
            <a:spLocks/>
          </p:cNvSpPr>
          <p:nvPr/>
        </p:nvSpPr>
        <p:spPr>
          <a:xfrm>
            <a:off x="5436096" y="3663110"/>
            <a:ext cx="2302098" cy="1476000"/>
          </a:xfrm>
          <a:prstGeom prst="ellipse">
            <a:avLst/>
          </a:prstGeom>
          <a:solidFill>
            <a:srgbClr val="FF9999"/>
          </a:solidFill>
          <a:ln w="6350" cap="sq"/>
        </p:spPr>
        <p:style>
          <a:lnRef idx="1">
            <a:schemeClr val="accent4"/>
          </a:lnRef>
          <a:fillRef idx="2">
            <a:schemeClr val="accent4"/>
          </a:fillRef>
          <a:effectRef idx="1">
            <a:schemeClr val="accent4"/>
          </a:effectRef>
          <a:fontRef idx="minor">
            <a:schemeClr val="dk1"/>
          </a:fontRef>
        </p:style>
        <p:txBody>
          <a:bodyPr wrap="none" lIns="0" tIns="0" rIns="0" bIns="72000" rtlCol="0" anchor="ctr">
            <a:normAutofit/>
          </a:bodyPr>
          <a:lstStyle/>
          <a:p>
            <a:pPr algn="ctr"/>
            <a:r>
              <a:rPr kumimoji="1" lang="ja-JP" altLang="en-US" sz="2000" dirty="0">
                <a:solidFill>
                  <a:schemeClr val="tx1"/>
                </a:solidFill>
                <a:latin typeface="游ゴシック" panose="020B0400000000000000" pitchFamily="50" charset="-128"/>
                <a:ea typeface="游ゴシック" panose="020B0400000000000000" pitchFamily="50" charset="-128"/>
              </a:rPr>
              <a:t>歳出総額</a:t>
            </a:r>
            <a:endParaRPr lang="en-US" altLang="ja-JP" sz="2000" dirty="0">
              <a:solidFill>
                <a:schemeClr val="tx1"/>
              </a:solidFill>
              <a:latin typeface="游ゴシック" panose="020B0400000000000000" pitchFamily="50" charset="-128"/>
              <a:ea typeface="游ゴシック" panose="020B0400000000000000" pitchFamily="50" charset="-128"/>
            </a:endParaRPr>
          </a:p>
          <a:p>
            <a:pPr algn="ctr"/>
            <a:r>
              <a:rPr kumimoji="1" lang="en-US" altLang="ja-JP" sz="2400" dirty="0">
                <a:solidFill>
                  <a:schemeClr val="tx1"/>
                </a:solidFill>
                <a:latin typeface="游ゴシック" panose="020B0400000000000000" pitchFamily="50" charset="-128"/>
                <a:ea typeface="游ゴシック" panose="020B0400000000000000" pitchFamily="50" charset="-128"/>
              </a:rPr>
              <a:t>107</a:t>
            </a:r>
            <a:r>
              <a:rPr kumimoji="1" lang="ja-JP" altLang="en-US" sz="2400" dirty="0">
                <a:solidFill>
                  <a:schemeClr val="tx1"/>
                </a:solidFill>
                <a:latin typeface="游ゴシック" panose="020B0400000000000000" pitchFamily="50" charset="-128"/>
                <a:ea typeface="游ゴシック" panose="020B0400000000000000" pitchFamily="50" charset="-128"/>
              </a:rPr>
              <a:t>兆</a:t>
            </a:r>
            <a:r>
              <a:rPr kumimoji="1" lang="en-US" altLang="ja-JP" sz="2400" dirty="0">
                <a:solidFill>
                  <a:schemeClr val="tx1"/>
                </a:solidFill>
                <a:latin typeface="游ゴシック" panose="020B0400000000000000" pitchFamily="50" charset="-128"/>
                <a:ea typeface="游ゴシック" panose="020B0400000000000000" pitchFamily="50" charset="-128"/>
              </a:rPr>
              <a:t>5,964</a:t>
            </a:r>
            <a:r>
              <a:rPr kumimoji="1" lang="ja-JP" altLang="en-US" sz="2400" dirty="0">
                <a:solidFill>
                  <a:schemeClr val="tx1"/>
                </a:solidFill>
                <a:latin typeface="游ゴシック" panose="020B0400000000000000" pitchFamily="50" charset="-128"/>
                <a:ea typeface="游ゴシック" panose="020B0400000000000000" pitchFamily="50" charset="-128"/>
              </a:rPr>
              <a:t>億</a:t>
            </a:r>
            <a:r>
              <a:rPr kumimoji="1" lang="ja-JP" altLang="en-US" sz="2000" dirty="0">
                <a:solidFill>
                  <a:schemeClr val="tx1"/>
                </a:solidFill>
                <a:latin typeface="游ゴシック" panose="020B0400000000000000" pitchFamily="50" charset="-128"/>
                <a:ea typeface="游ゴシック" panose="020B0400000000000000" pitchFamily="50" charset="-128"/>
              </a:rPr>
              <a:t>円</a:t>
            </a:r>
          </a:p>
        </p:txBody>
      </p:sp>
      <p:sp>
        <p:nvSpPr>
          <p:cNvPr id="15" name="円/楕円 24">
            <a:extLst>
              <a:ext uri="{FF2B5EF4-FFF2-40B4-BE49-F238E27FC236}">
                <a16:creationId xmlns:a16="http://schemas.microsoft.com/office/drawing/2014/main" id="{4C3ADE18-A021-7757-5EC5-1DFC7CCAE30F}"/>
              </a:ext>
            </a:extLst>
          </p:cNvPr>
          <p:cNvSpPr>
            <a:spLocks/>
          </p:cNvSpPr>
          <p:nvPr/>
        </p:nvSpPr>
        <p:spPr>
          <a:xfrm>
            <a:off x="2278960" y="2548322"/>
            <a:ext cx="2302098" cy="1476000"/>
          </a:xfrm>
          <a:prstGeom prst="ellipse">
            <a:avLst/>
          </a:prstGeom>
          <a:solidFill>
            <a:srgbClr val="66A3FF"/>
          </a:solidFill>
          <a:ln w="3175" cap="sq">
            <a:solidFill>
              <a:srgbClr val="0070C0"/>
            </a:solidFill>
          </a:ln>
        </p:spPr>
        <p:style>
          <a:lnRef idx="1">
            <a:schemeClr val="accent4"/>
          </a:lnRef>
          <a:fillRef idx="2">
            <a:schemeClr val="accent4"/>
          </a:fillRef>
          <a:effectRef idx="1">
            <a:schemeClr val="accent4"/>
          </a:effectRef>
          <a:fontRef idx="minor">
            <a:schemeClr val="dk1"/>
          </a:fontRef>
        </p:style>
        <p:txBody>
          <a:bodyPr wrap="none" lIns="0" tIns="0" rIns="0" bIns="72000" rtlCol="0" anchor="ctr">
            <a:normAutofit/>
          </a:bodyPr>
          <a:lstStyle/>
          <a:p>
            <a:pPr algn="ctr" fontAlgn="ctr"/>
            <a:r>
              <a:rPr lang="ja-JP" altLang="en-US" sz="2000" dirty="0">
                <a:solidFill>
                  <a:schemeClr val="tx1"/>
                </a:solidFill>
                <a:latin typeface="游ゴシック" panose="020B0400000000000000" pitchFamily="50" charset="-128"/>
                <a:ea typeface="游ゴシック" panose="020B0400000000000000" pitchFamily="50" charset="-128"/>
              </a:rPr>
              <a:t>税</a:t>
            </a:r>
            <a:r>
              <a:rPr kumimoji="1" lang="ja-JP" altLang="en-US" sz="2000" dirty="0">
                <a:solidFill>
                  <a:schemeClr val="tx1"/>
                </a:solidFill>
                <a:latin typeface="游ゴシック" panose="020B0400000000000000" pitchFamily="50" charset="-128"/>
                <a:ea typeface="游ゴシック" panose="020B0400000000000000" pitchFamily="50" charset="-128"/>
              </a:rPr>
              <a:t>収合計</a:t>
            </a:r>
            <a:endParaRPr kumimoji="1" lang="en-US" altLang="ja-JP" sz="2000" dirty="0">
              <a:solidFill>
                <a:schemeClr val="tx1"/>
              </a:solidFill>
              <a:latin typeface="游ゴシック" panose="020B0400000000000000" pitchFamily="50" charset="-128"/>
              <a:ea typeface="游ゴシック" panose="020B0400000000000000" pitchFamily="50" charset="-128"/>
            </a:endParaRPr>
          </a:p>
          <a:p>
            <a:pPr algn="ctr" fontAlgn="ctr"/>
            <a:r>
              <a:rPr lang="en-US" altLang="ja-JP" sz="2400" dirty="0">
                <a:solidFill>
                  <a:schemeClr val="tx1"/>
                </a:solidFill>
                <a:latin typeface="游ゴシック" panose="020B0400000000000000" pitchFamily="50" charset="-128"/>
                <a:ea typeface="游ゴシック" panose="020B0400000000000000" pitchFamily="50" charset="-128"/>
              </a:rPr>
              <a:t>65</a:t>
            </a:r>
            <a:r>
              <a:rPr lang="ja-JP" altLang="en-US" sz="2400" dirty="0">
                <a:solidFill>
                  <a:schemeClr val="tx1"/>
                </a:solidFill>
                <a:latin typeface="游ゴシック" panose="020B0400000000000000" pitchFamily="50" charset="-128"/>
                <a:ea typeface="游ゴシック" panose="020B0400000000000000" pitchFamily="50" charset="-128"/>
              </a:rPr>
              <a:t>兆</a:t>
            </a:r>
            <a:r>
              <a:rPr lang="en-US" altLang="ja-JP" sz="2400" dirty="0">
                <a:solidFill>
                  <a:schemeClr val="tx1"/>
                </a:solidFill>
                <a:latin typeface="游ゴシック" panose="020B0400000000000000" pitchFamily="50" charset="-128"/>
                <a:ea typeface="游ゴシック" panose="020B0400000000000000" pitchFamily="50" charset="-128"/>
              </a:rPr>
              <a:t>2,350</a:t>
            </a:r>
            <a:r>
              <a:rPr lang="ja-JP" altLang="en-US" sz="2400" dirty="0">
                <a:solidFill>
                  <a:schemeClr val="tx1"/>
                </a:solidFill>
                <a:latin typeface="游ゴシック" panose="020B0400000000000000" pitchFamily="50" charset="-128"/>
                <a:ea typeface="游ゴシック" panose="020B0400000000000000" pitchFamily="50" charset="-128"/>
              </a:rPr>
              <a:t>億</a:t>
            </a:r>
            <a:r>
              <a:rPr lang="ja-JP" altLang="en-US" sz="2000" dirty="0">
                <a:solidFill>
                  <a:schemeClr val="tx1"/>
                </a:solidFill>
                <a:latin typeface="游ゴシック" panose="020B0400000000000000" pitchFamily="50" charset="-128"/>
                <a:ea typeface="游ゴシック" panose="020B0400000000000000" pitchFamily="50" charset="-128"/>
              </a:rPr>
              <a:t>円</a:t>
            </a:r>
            <a:endParaRPr kumimoji="1" lang="ja-JP" altLang="en-US" sz="20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48781380"/>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3006</Words>
  <Application>Microsoft Office PowerPoint</Application>
  <PresentationFormat>画面に合わせる (4:3)</PresentationFormat>
  <Paragraphs>358</Paragraphs>
  <Slides>14</Slides>
  <Notes>10</Notes>
  <HiddenSlides>0</HiddenSlides>
  <MMClips>4</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vt:i4>
      </vt:variant>
    </vt:vector>
  </HeadingPairs>
  <TitlesOfParts>
    <vt:vector size="25" baseType="lpstr">
      <vt:lpstr>(日本語用のフォントを使用)</vt:lpstr>
      <vt:lpstr>ＭＳ Ｐゴシック</vt:lpstr>
      <vt:lpstr>ＭＳ Ｐ明朝</vt:lpstr>
      <vt:lpstr>MS-Gothic</vt:lpstr>
      <vt:lpstr>游ゴシック</vt:lpstr>
      <vt:lpstr>游ゴシック Medium</vt:lpstr>
      <vt:lpstr>Arial</vt:lpstr>
      <vt:lpstr>Calibri</vt:lpstr>
      <vt:lpstr>Century</vt:lpstr>
      <vt:lpstr>Wingdings</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2015-09-25T00:56:54Z</dcterms:created>
  <dcterms:modified xsi:type="dcterms:W3CDTF">2023-06-05T04:31:35Z</dcterms:modified>
</cp:coreProperties>
</file>