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0" r:id="rId2"/>
    <p:sldMasterId id="2147483681" r:id="rId3"/>
    <p:sldMasterId id="2147483695" r:id="rId4"/>
  </p:sldMasterIdLst>
  <p:notesMasterIdLst>
    <p:notesMasterId r:id="rId20"/>
  </p:notesMasterIdLst>
  <p:handoutMasterIdLst>
    <p:handoutMasterId r:id="rId21"/>
  </p:handoutMasterIdLst>
  <p:sldIdLst>
    <p:sldId id="1156" r:id="rId5"/>
    <p:sldId id="432" r:id="rId6"/>
    <p:sldId id="477" r:id="rId7"/>
    <p:sldId id="444" r:id="rId8"/>
    <p:sldId id="440" r:id="rId9"/>
    <p:sldId id="478" r:id="rId10"/>
    <p:sldId id="445" r:id="rId11"/>
    <p:sldId id="1147" r:id="rId12"/>
    <p:sldId id="1148" r:id="rId13"/>
    <p:sldId id="1149" r:id="rId14"/>
    <p:sldId id="480" r:id="rId15"/>
    <p:sldId id="463" r:id="rId16"/>
    <p:sldId id="481" r:id="rId17"/>
    <p:sldId id="1157" r:id="rId18"/>
    <p:sldId id="392" r:id="rId19"/>
  </p:sldIdLst>
  <p:sldSz cx="12192000" cy="6858000"/>
  <p:notesSz cx="7104063" cy="10234613"/>
  <p:defaultTextStyle>
    <a:defPPr>
      <a:defRPr lang="ja-JP"/>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5pPr>
    <a:lvl6pPr marL="22860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6pPr>
    <a:lvl7pPr marL="27432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7pPr>
    <a:lvl8pPr marL="32004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8pPr>
    <a:lvl9pPr marL="36576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F5C"/>
    <a:srgbClr val="E9EEDA"/>
    <a:srgbClr val="FCE8EF"/>
    <a:srgbClr val="CEECF2"/>
    <a:srgbClr val="006835"/>
    <a:srgbClr val="35452F"/>
    <a:srgbClr val="FF6600"/>
    <a:srgbClr val="F9CB7F"/>
    <a:srgbClr val="F7941E"/>
    <a:srgbClr val="FEF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6" autoAdjust="0"/>
    <p:restoredTop sz="96242" autoAdjust="0"/>
  </p:normalViewPr>
  <p:slideViewPr>
    <p:cSldViewPr>
      <p:cViewPr>
        <p:scale>
          <a:sx n="75" d="100"/>
          <a:sy n="75" d="100"/>
        </p:scale>
        <p:origin x="1398" y="85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0" d="100"/>
          <a:sy n="80" d="100"/>
        </p:scale>
        <p:origin x="3888" y="120"/>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0807476547764"/>
          <c:y val="9.6069298159860955E-2"/>
          <c:w val="0.5415839633232773"/>
          <c:h val="0.90393070184013902"/>
        </c:manualLayout>
      </c:layout>
      <c:pieChart>
        <c:varyColors val="1"/>
        <c:ser>
          <c:idx val="0"/>
          <c:order val="0"/>
          <c:tx>
            <c:strRef>
              <c:f>Sheet1!$B$1</c:f>
              <c:strCache>
                <c:ptCount val="1"/>
                <c:pt idx="0">
                  <c:v>歳出(外側)</c:v>
                </c:pt>
              </c:strCache>
            </c:strRef>
          </c:tx>
          <c:spPr>
            <a:ln>
              <a:noFill/>
            </a:ln>
          </c:spPr>
          <c:dPt>
            <c:idx val="0"/>
            <c:bubble3D val="0"/>
            <c:spPr>
              <a:solidFill>
                <a:srgbClr val="D05F12"/>
              </a:solidFill>
              <a:ln w="19050">
                <a:noFill/>
              </a:ln>
              <a:effectLst/>
            </c:spPr>
            <c:extLst>
              <c:ext xmlns:c16="http://schemas.microsoft.com/office/drawing/2014/chart" uri="{C3380CC4-5D6E-409C-BE32-E72D297353CC}">
                <c16:uniqueId val="{00000001-26CD-4155-88F0-1305C9D7FDF6}"/>
              </c:ext>
            </c:extLst>
          </c:dPt>
          <c:dPt>
            <c:idx val="1"/>
            <c:bubble3D val="0"/>
            <c:spPr>
              <a:solidFill>
                <a:srgbClr val="EF8D4B"/>
              </a:solidFill>
              <a:ln w="19050">
                <a:noFill/>
              </a:ln>
              <a:effectLst/>
            </c:spPr>
            <c:extLst>
              <c:ext xmlns:c16="http://schemas.microsoft.com/office/drawing/2014/chart" uri="{C3380CC4-5D6E-409C-BE32-E72D297353CC}">
                <c16:uniqueId val="{00000003-26CD-4155-88F0-1305C9D7FDF6}"/>
              </c:ext>
            </c:extLst>
          </c:dPt>
          <c:dPt>
            <c:idx val="2"/>
            <c:bubble3D val="0"/>
            <c:spPr>
              <a:solidFill>
                <a:srgbClr val="F2A068"/>
              </a:solidFill>
              <a:ln w="19050">
                <a:noFill/>
              </a:ln>
              <a:effectLst/>
            </c:spPr>
            <c:extLst>
              <c:ext xmlns:c16="http://schemas.microsoft.com/office/drawing/2014/chart" uri="{C3380CC4-5D6E-409C-BE32-E72D297353CC}">
                <c16:uniqueId val="{00000005-26CD-4155-88F0-1305C9D7FDF6}"/>
              </c:ext>
            </c:extLst>
          </c:dPt>
          <c:dPt>
            <c:idx val="3"/>
            <c:bubble3D val="0"/>
            <c:spPr>
              <a:solidFill>
                <a:srgbClr val="F4B488"/>
              </a:solidFill>
              <a:ln w="19050">
                <a:noFill/>
              </a:ln>
              <a:effectLst/>
            </c:spPr>
            <c:extLst>
              <c:ext xmlns:c16="http://schemas.microsoft.com/office/drawing/2014/chart" uri="{C3380CC4-5D6E-409C-BE32-E72D297353CC}">
                <c16:uniqueId val="{00000007-26CD-4155-88F0-1305C9D7FDF6}"/>
              </c:ext>
            </c:extLst>
          </c:dPt>
          <c:dPt>
            <c:idx val="4"/>
            <c:bubble3D val="0"/>
            <c:spPr>
              <a:solidFill>
                <a:srgbClr val="F7C19F"/>
              </a:solidFill>
              <a:ln w="19050">
                <a:noFill/>
              </a:ln>
              <a:effectLst/>
            </c:spPr>
            <c:extLst>
              <c:ext xmlns:c16="http://schemas.microsoft.com/office/drawing/2014/chart" uri="{C3380CC4-5D6E-409C-BE32-E72D297353CC}">
                <c16:uniqueId val="{00000009-26CD-4155-88F0-1305C9D7FDF6}"/>
              </c:ext>
            </c:extLst>
          </c:dPt>
          <c:dPt>
            <c:idx val="5"/>
            <c:bubble3D val="0"/>
            <c:spPr>
              <a:solidFill>
                <a:srgbClr val="F8CCB6"/>
              </a:solidFill>
              <a:ln w="19050">
                <a:noFill/>
              </a:ln>
              <a:effectLst/>
            </c:spPr>
            <c:extLst>
              <c:ext xmlns:c16="http://schemas.microsoft.com/office/drawing/2014/chart" uri="{C3380CC4-5D6E-409C-BE32-E72D297353CC}">
                <c16:uniqueId val="{0000000B-26CD-4155-88F0-1305C9D7FDF6}"/>
              </c:ext>
            </c:extLst>
          </c:dPt>
          <c:dPt>
            <c:idx val="6"/>
            <c:bubble3D val="0"/>
            <c:spPr>
              <a:solidFill>
                <a:schemeClr val="accent2">
                  <a:lumMod val="20000"/>
                  <a:lumOff val="80000"/>
                </a:schemeClr>
              </a:solidFill>
              <a:ln w="19050">
                <a:noFill/>
              </a:ln>
              <a:effectLst/>
            </c:spPr>
            <c:extLst>
              <c:ext xmlns:c16="http://schemas.microsoft.com/office/drawing/2014/chart" uri="{C3380CC4-5D6E-409C-BE32-E72D297353CC}">
                <c16:uniqueId val="{0000000D-26CD-4155-88F0-1305C9D7FDF6}"/>
              </c:ext>
            </c:extLst>
          </c:dPt>
          <c:dPt>
            <c:idx val="7"/>
            <c:bubble3D val="0"/>
            <c:spPr>
              <a:solidFill>
                <a:srgbClr val="F1A78A"/>
              </a:solidFill>
              <a:ln w="19050">
                <a:noFill/>
              </a:ln>
              <a:effectLst/>
            </c:spPr>
            <c:extLst>
              <c:ext xmlns:c16="http://schemas.microsoft.com/office/drawing/2014/chart" uri="{C3380CC4-5D6E-409C-BE32-E72D297353CC}">
                <c16:uniqueId val="{0000000F-26CD-4155-88F0-1305C9D7FDF6}"/>
              </c:ext>
            </c:extLst>
          </c:dPt>
          <c:dLbls>
            <c:dLbl>
              <c:idx val="0"/>
              <c:layout>
                <c:manualLayout>
                  <c:x val="-9.908392134519689E-2"/>
                  <c:y val="0.13853774922006193"/>
                </c:manualLayout>
              </c:layout>
              <c:tx>
                <c:rich>
                  <a:bodyPr/>
                  <a:lstStyle/>
                  <a:p>
                    <a:fld id="{6E210D53-E9A9-4128-88BE-BAE049C1D6CC}" type="CELLRANGE">
                      <a:rPr lang="en-US" altLang="ja-JP" sz="1100">
                        <a:latin typeface="メイリオ" panose="020B0604030504040204" pitchFamily="50" charset="-128"/>
                        <a:ea typeface="メイリオ" panose="020B0604030504040204" pitchFamily="50" charset="-128"/>
                      </a:rPr>
                      <a:pPr/>
                      <a:t>[CELLRANGE]</a:t>
                    </a:fld>
                    <a:endParaRPr lang="ja-JP" altLang="en-US" sz="1100" baseline="0">
                      <a:latin typeface="メイリオ" panose="020B0604030504040204" pitchFamily="50" charset="-128"/>
                      <a:ea typeface="メイリオ" panose="020B0604030504040204" pitchFamily="50" charset="-128"/>
                    </a:endParaRPr>
                  </a:p>
                  <a:p>
                    <a:fld id="{DF1B0EE5-BF85-4764-87B2-646D4DB15E8C}" type="VALUE">
                      <a:rPr lang="en-US" altLang="ja-JP" sz="1100">
                        <a:latin typeface="メイリオ" panose="020B0604030504040204" pitchFamily="50" charset="-128"/>
                        <a:ea typeface="メイリオ" panose="020B0604030504040204" pitchFamily="50" charset="-128"/>
                      </a:rPr>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26CD-4155-88F0-1305C9D7FDF6}"/>
                </c:ext>
              </c:extLst>
            </c:dLbl>
            <c:dLbl>
              <c:idx val="1"/>
              <c:layout>
                <c:manualLayout>
                  <c:x val="-8.390248897745195E-2"/>
                  <c:y val="-6.5127312958503783E-2"/>
                </c:manualLayout>
              </c:layout>
              <c:tx>
                <c:rich>
                  <a:bodyPr/>
                  <a:lstStyle/>
                  <a:p>
                    <a:fld id="{2110A04E-C498-4760-897E-27DEEDDB9BD2}" type="CELLRANGE">
                      <a:rPr lang="en-US" altLang="ja-JP" sz="1050">
                        <a:latin typeface="メイリオ" panose="020B0604030504040204" pitchFamily="50" charset="-128"/>
                        <a:ea typeface="メイリオ" panose="020B0604030504040204" pitchFamily="50" charset="-128"/>
                      </a:rPr>
                      <a:pPr/>
                      <a:t>[CELLRANGE]</a:t>
                    </a:fld>
                    <a:endParaRPr lang="ja-JP" altLang="en-US" sz="1050" baseline="0">
                      <a:latin typeface="メイリオ" panose="020B0604030504040204" pitchFamily="50" charset="-128"/>
                      <a:ea typeface="メイリオ" panose="020B0604030504040204" pitchFamily="50" charset="-128"/>
                    </a:endParaRPr>
                  </a:p>
                  <a:p>
                    <a:fld id="{0669B00F-0397-4775-BE05-6B35DABDC316}" type="VALUE">
                      <a:rPr lang="en-US" altLang="ja-JP" sz="1050">
                        <a:latin typeface="メイリオ" panose="020B0604030504040204" pitchFamily="50" charset="-128"/>
                        <a:ea typeface="メイリオ" panose="020B0604030504040204" pitchFamily="50" charset="-128"/>
                      </a:rPr>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26CD-4155-88F0-1305C9D7FDF6}"/>
                </c:ext>
              </c:extLst>
            </c:dLbl>
            <c:dLbl>
              <c:idx val="2"/>
              <c:layout>
                <c:manualLayout>
                  <c:x val="5.211989112751745E-2"/>
                  <c:y val="0"/>
                </c:manualLayout>
              </c:layout>
              <c:tx>
                <c:rich>
                  <a:bodyPr/>
                  <a:lstStyle/>
                  <a:p>
                    <a:fld id="{764249C3-E310-4309-84E4-FA86B3E3DDA6}" type="CELLRANGE">
                      <a:rPr lang="en-US" altLang="ja-JP"/>
                      <a:pPr/>
                      <a:t>[CELLRANGE]</a:t>
                    </a:fld>
                    <a:endParaRPr lang="ja-JP" altLang="en-US" baseline="0" dirty="0"/>
                  </a:p>
                  <a:p>
                    <a:fld id="{ECA764AC-E877-46AB-83F4-E438AD3FC9A1}"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26CD-4155-88F0-1305C9D7FDF6}"/>
                </c:ext>
              </c:extLst>
            </c:dLbl>
            <c:dLbl>
              <c:idx val="3"/>
              <c:layout>
                <c:manualLayout>
                  <c:x val="6.3484539423060538E-2"/>
                  <c:y val="-4.1034939754771314E-2"/>
                </c:manualLayout>
              </c:layout>
              <c:tx>
                <c:rich>
                  <a:bodyPr/>
                  <a:lstStyle/>
                  <a:p>
                    <a:fld id="{44754532-684E-4088-8FF9-88B47CED176E}" type="CELLRANGE">
                      <a:rPr lang="en-US" altLang="ja-JP"/>
                      <a:pPr/>
                      <a:t>[CELLRANGE]</a:t>
                    </a:fld>
                    <a:endParaRPr lang="ja-JP" altLang="en-US" baseline="0"/>
                  </a:p>
                  <a:p>
                    <a:fld id="{50475F07-4948-4047-A2DC-464D5352E117}"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26CD-4155-88F0-1305C9D7FDF6}"/>
                </c:ext>
              </c:extLst>
            </c:dLbl>
            <c:dLbl>
              <c:idx val="4"/>
              <c:layout>
                <c:manualLayout>
                  <c:x val="8.6633790114039794E-2"/>
                  <c:y val="-0.10916477196258667"/>
                </c:manualLayout>
              </c:layout>
              <c:tx>
                <c:rich>
                  <a:bodyPr/>
                  <a:lstStyle/>
                  <a:p>
                    <a:fld id="{4164BF74-8A1C-4103-933C-D699536FE064}" type="CELLRANGE">
                      <a:rPr lang="en-US" altLang="ja-JP"/>
                      <a:pPr/>
                      <a:t>[CELLRANGE]</a:t>
                    </a:fld>
                    <a:endParaRPr lang="ja-JP" altLang="en-US" baseline="0" dirty="0"/>
                  </a:p>
                  <a:p>
                    <a:fld id="{0425969C-F514-4AF5-8C4A-726447508334}"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26CD-4155-88F0-1305C9D7FDF6}"/>
                </c:ext>
              </c:extLst>
            </c:dLbl>
            <c:dLbl>
              <c:idx val="5"/>
              <c:layout>
                <c:manualLayout>
                  <c:x val="9.8589457518732673E-2"/>
                  <c:y val="-2.7491424469500005E-2"/>
                </c:manualLayout>
              </c:layout>
              <c:tx>
                <c:rich>
                  <a:bodyPr/>
                  <a:lstStyle/>
                  <a:p>
                    <a:fld id="{413802F2-F4CD-4A3B-B8BB-F0280A0DE1E1}" type="CELLRANGE">
                      <a:rPr lang="en-US" altLang="ja-JP"/>
                      <a:pPr/>
                      <a:t>[CELLRANGE]</a:t>
                    </a:fld>
                    <a:endParaRPr lang="ja-JP" altLang="en-US" baseline="0"/>
                  </a:p>
                  <a:p>
                    <a:fld id="{84D4641C-D790-4DA4-9C22-0C8795F9B7F6}"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26CD-4155-88F0-1305C9D7FDF6}"/>
                </c:ext>
              </c:extLst>
            </c:dLbl>
            <c:dLbl>
              <c:idx val="6"/>
              <c:delete val="1"/>
              <c:extLst>
                <c:ext xmlns:c15="http://schemas.microsoft.com/office/drawing/2012/chart" uri="{CE6537A1-D6FC-4f65-9D91-7224C49458BB}"/>
                <c:ext xmlns:c16="http://schemas.microsoft.com/office/drawing/2014/chart" uri="{C3380CC4-5D6E-409C-BE32-E72D297353CC}">
                  <c16:uniqueId val="{0000000D-26CD-4155-88F0-1305C9D7FDF6}"/>
                </c:ext>
              </c:extLst>
            </c:dLbl>
            <c:dLbl>
              <c:idx val="7"/>
              <c:layout>
                <c:manualLayout>
                  <c:x val="0.26981325333021555"/>
                  <c:y val="0.30953676595653307"/>
                </c:manualLayout>
              </c:layout>
              <c:tx>
                <c:rich>
                  <a:bodyPr/>
                  <a:lstStyle/>
                  <a:p>
                    <a:fld id="{D2C54F0C-7B54-4E42-B4AF-43836E780FE3}" type="CELLRANGE">
                      <a:rPr lang="en-US" altLang="ja-JP"/>
                      <a:pPr/>
                      <a:t>[CELLRANGE]</a:t>
                    </a:fld>
                    <a:endParaRPr lang="ja-JP" altLang="en-US" baseline="0"/>
                  </a:p>
                  <a:p>
                    <a:fld id="{B27B9B0B-62E3-4BA8-B84B-D7C7909E66A2}"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26CD-4155-88F0-1305C9D7FDF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Sheet1!$A$2:$A$8</c:f>
              <c:strCache>
                <c:ptCount val="7"/>
                <c:pt idx="0">
                  <c:v>38兆2,938</c:v>
                </c:pt>
                <c:pt idx="1">
                  <c:v>18兆8,728</c:v>
                </c:pt>
                <c:pt idx="2">
                  <c:v>8兆6,691</c:v>
                </c:pt>
                <c:pt idx="3">
                  <c:v>6兆858</c:v>
                </c:pt>
                <c:pt idx="4">
                  <c:v>5兆6,560</c:v>
                </c:pt>
                <c:pt idx="5">
                  <c:v>9兆4,025</c:v>
                </c:pt>
                <c:pt idx="6">
                  <c:v>28兆2,179</c:v>
                </c:pt>
              </c:strCache>
            </c:strRef>
          </c:cat>
          <c:val>
            <c:numRef>
              <c:f>Sheet1!$B$2:$B$8</c:f>
              <c:numCache>
                <c:formatCode>0.0%</c:formatCode>
                <c:ptCount val="7"/>
                <c:pt idx="0">
                  <c:v>0.33200000000000002</c:v>
                </c:pt>
                <c:pt idx="1">
                  <c:v>0.16400000000000001</c:v>
                </c:pt>
                <c:pt idx="2">
                  <c:v>7.4999999999999997E-2</c:v>
                </c:pt>
                <c:pt idx="3">
                  <c:v>5.2999999999999999E-2</c:v>
                </c:pt>
                <c:pt idx="4">
                  <c:v>4.9000000000000002E-2</c:v>
                </c:pt>
                <c:pt idx="5">
                  <c:v>8.2000000000000003E-2</c:v>
                </c:pt>
                <c:pt idx="6">
                  <c:v>0.245</c:v>
                </c:pt>
              </c:numCache>
            </c:numRef>
          </c:val>
          <c:extLst>
            <c:ext xmlns:c15="http://schemas.microsoft.com/office/drawing/2012/chart" uri="{02D57815-91ED-43cb-92C2-25804820EDAC}">
              <c15:datalabelsRange>
                <c15:f>Sheet1!$A$2:$A$8</c15:f>
                <c15:dlblRangeCache>
                  <c:ptCount val="7"/>
                  <c:pt idx="0">
                    <c:v>38兆2,938</c:v>
                  </c:pt>
                  <c:pt idx="1">
                    <c:v>18兆8,728</c:v>
                  </c:pt>
                  <c:pt idx="2">
                    <c:v>8兆6,691</c:v>
                  </c:pt>
                  <c:pt idx="3">
                    <c:v>6兆858</c:v>
                  </c:pt>
                  <c:pt idx="4">
                    <c:v>5兆6,560</c:v>
                  </c:pt>
                  <c:pt idx="5">
                    <c:v>9兆4,025</c:v>
                  </c:pt>
                  <c:pt idx="6">
                    <c:v>28兆2,179</c:v>
                  </c:pt>
                </c15:dlblRangeCache>
              </c15:datalabelsRange>
            </c:ext>
            <c:ext xmlns:c16="http://schemas.microsoft.com/office/drawing/2014/chart" uri="{C3380CC4-5D6E-409C-BE32-E72D297353CC}">
              <c16:uniqueId val="{00000010-26CD-4155-88F0-1305C9D7FD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歳入(外)</c:v>
                </c:pt>
              </c:strCache>
            </c:strRef>
          </c:tx>
          <c:spPr>
            <a:ln>
              <a:noFill/>
            </a:ln>
          </c:spPr>
          <c:dPt>
            <c:idx val="0"/>
            <c:bubble3D val="0"/>
            <c:spPr>
              <a:solidFill>
                <a:srgbClr val="C4D5EB"/>
              </a:solidFill>
              <a:ln w="19050">
                <a:noFill/>
              </a:ln>
              <a:effectLst/>
            </c:spPr>
            <c:extLst>
              <c:ext xmlns:c16="http://schemas.microsoft.com/office/drawing/2014/chart" uri="{C3380CC4-5D6E-409C-BE32-E72D297353CC}">
                <c16:uniqueId val="{00000001-F2DF-4BD3-B0D8-9793A826D9F1}"/>
              </c:ext>
            </c:extLst>
          </c:dPt>
          <c:dPt>
            <c:idx val="1"/>
            <c:bubble3D val="0"/>
            <c:spPr>
              <a:solidFill>
                <a:srgbClr val="A4C0E3"/>
              </a:solidFill>
              <a:ln w="19050">
                <a:noFill/>
              </a:ln>
              <a:effectLst/>
            </c:spPr>
            <c:extLst>
              <c:ext xmlns:c16="http://schemas.microsoft.com/office/drawing/2014/chart" uri="{C3380CC4-5D6E-409C-BE32-E72D297353CC}">
                <c16:uniqueId val="{00000002-F2DF-4BD3-B0D8-9793A826D9F1}"/>
              </c:ext>
            </c:extLst>
          </c:dPt>
          <c:dPt>
            <c:idx val="2"/>
            <c:bubble3D val="0"/>
            <c:spPr>
              <a:solidFill>
                <a:srgbClr val="7AA9DA"/>
              </a:solidFill>
              <a:ln w="19050">
                <a:noFill/>
              </a:ln>
              <a:effectLst/>
            </c:spPr>
            <c:extLst>
              <c:ext xmlns:c16="http://schemas.microsoft.com/office/drawing/2014/chart" uri="{C3380CC4-5D6E-409C-BE32-E72D297353CC}">
                <c16:uniqueId val="{00000003-F2DF-4BD3-B0D8-9793A826D9F1}"/>
              </c:ext>
            </c:extLst>
          </c:dPt>
          <c:dPt>
            <c:idx val="3"/>
            <c:bubble3D val="0"/>
            <c:spPr>
              <a:solidFill>
                <a:srgbClr val="D7E7F5"/>
              </a:solidFill>
              <a:ln w="19050">
                <a:noFill/>
              </a:ln>
              <a:effectLst/>
            </c:spPr>
            <c:extLst>
              <c:ext xmlns:c16="http://schemas.microsoft.com/office/drawing/2014/chart" uri="{C3380CC4-5D6E-409C-BE32-E72D297353CC}">
                <c16:uniqueId val="{00000004-F2DF-4BD3-B0D8-9793A826D9F1}"/>
              </c:ext>
            </c:extLst>
          </c:dPt>
          <c:dPt>
            <c:idx val="4"/>
            <c:bubble3D val="0"/>
            <c:spPr>
              <a:solidFill>
                <a:srgbClr val="4C84B6"/>
              </a:solidFill>
              <a:ln w="19050">
                <a:noFill/>
              </a:ln>
              <a:effectLst/>
            </c:spPr>
            <c:extLst>
              <c:ext xmlns:c16="http://schemas.microsoft.com/office/drawing/2014/chart" uri="{C3380CC4-5D6E-409C-BE32-E72D297353CC}">
                <c16:uniqueId val="{00000005-F2DF-4BD3-B0D8-9793A826D9F1}"/>
              </c:ext>
            </c:extLst>
          </c:dPt>
          <c:dPt>
            <c:idx val="5"/>
            <c:bubble3D val="0"/>
            <c:spPr>
              <a:solidFill>
                <a:srgbClr val="41719C"/>
              </a:solidFill>
              <a:ln w="19050">
                <a:noFill/>
              </a:ln>
              <a:effectLst/>
            </c:spPr>
            <c:extLst>
              <c:ext xmlns:c16="http://schemas.microsoft.com/office/drawing/2014/chart" uri="{C3380CC4-5D6E-409C-BE32-E72D297353CC}">
                <c16:uniqueId val="{00000006-F2DF-4BD3-B0D8-9793A826D9F1}"/>
              </c:ext>
            </c:extLst>
          </c:dPt>
          <c:dPt>
            <c:idx val="6"/>
            <c:bubble3D val="0"/>
            <c:spPr>
              <a:solidFill>
                <a:srgbClr val="41719C"/>
              </a:solidFill>
              <a:ln w="19050">
                <a:noFill/>
              </a:ln>
              <a:effectLst/>
            </c:spPr>
            <c:extLst>
              <c:ext xmlns:c16="http://schemas.microsoft.com/office/drawing/2014/chart" uri="{C3380CC4-5D6E-409C-BE32-E72D297353CC}">
                <c16:uniqueId val="{00000007-F2DF-4BD3-B0D8-9793A826D9F1}"/>
              </c:ext>
            </c:extLst>
          </c:dPt>
          <c:dLbls>
            <c:dLbl>
              <c:idx val="0"/>
              <c:layout>
                <c:manualLayout>
                  <c:x val="-0.16669278462237147"/>
                  <c:y val="0.1291507173310926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2DF-4BD3-B0D8-9793A826D9F1}"/>
                </c:ext>
              </c:extLst>
            </c:dLbl>
            <c:dLbl>
              <c:idx val="1"/>
              <c:layout>
                <c:manualLayout>
                  <c:x val="-0.15889637993439326"/>
                  <c:y val="-2.78981850730520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2DF-4BD3-B0D8-9793A826D9F1}"/>
                </c:ext>
              </c:extLst>
            </c:dLbl>
            <c:dLbl>
              <c:idx val="2"/>
              <c:layout>
                <c:manualLayout>
                  <c:x val="-6.9343172396049563E-2"/>
                  <c:y val="-0.115194832588166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2DF-4BD3-B0D8-9793A826D9F1}"/>
                </c:ext>
              </c:extLst>
            </c:dLbl>
            <c:dLbl>
              <c:idx val="3"/>
              <c:layout>
                <c:manualLayout>
                  <c:x val="0.11427911518603197"/>
                  <c:y val="-0.1144711538699028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2DF-4BD3-B0D8-9793A826D9F1}"/>
                </c:ext>
              </c:extLst>
            </c:dLbl>
            <c:dLbl>
              <c:idx val="4"/>
              <c:delete val="1"/>
              <c:extLst>
                <c:ext xmlns:c15="http://schemas.microsoft.com/office/drawing/2012/chart" uri="{CE6537A1-D6FC-4f65-9D91-7224C49458BB}"/>
                <c:ext xmlns:c16="http://schemas.microsoft.com/office/drawing/2014/chart" uri="{C3380CC4-5D6E-409C-BE32-E72D297353CC}">
                  <c16:uniqueId val="{00000005-F2DF-4BD3-B0D8-9793A826D9F1}"/>
                </c:ext>
              </c:extLst>
            </c:dLbl>
            <c:dLbl>
              <c:idx val="5"/>
              <c:delete val="1"/>
              <c:extLst>
                <c:ext xmlns:c15="http://schemas.microsoft.com/office/drawing/2012/chart" uri="{CE6537A1-D6FC-4f65-9D91-7224C49458BB}"/>
                <c:ext xmlns:c16="http://schemas.microsoft.com/office/drawing/2014/chart" uri="{C3380CC4-5D6E-409C-BE32-E72D297353CC}">
                  <c16:uniqueId val="{00000006-F2DF-4BD3-B0D8-9793A826D9F1}"/>
                </c:ext>
              </c:extLst>
            </c:dLbl>
            <c:dLbl>
              <c:idx val="6"/>
              <c:layout>
                <c:manualLayout>
                  <c:x val="4.6788953274197603E-2"/>
                  <c:y val="0.124543934213899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2DF-4BD3-B0D8-9793A826D9F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22兆6,660</c:v>
                </c:pt>
                <c:pt idx="1">
                  <c:v>19兆2,450</c:v>
                </c:pt>
                <c:pt idx="2">
                  <c:v>24兆9,080</c:v>
                </c:pt>
                <c:pt idx="3">
                  <c:v>11兆</c:v>
                </c:pt>
                <c:pt idx="4">
                  <c:v>28兆6,471</c:v>
                </c:pt>
                <c:pt idx="5">
                  <c:v>8兆7,318</c:v>
                </c:pt>
              </c:strCache>
            </c:strRef>
          </c:cat>
          <c:val>
            <c:numRef>
              <c:f>Sheet1!$B$2:$B$7</c:f>
              <c:numCache>
                <c:formatCode>0.0%</c:formatCode>
                <c:ptCount val="6"/>
                <c:pt idx="0">
                  <c:v>0.19700000000000001</c:v>
                </c:pt>
                <c:pt idx="1">
                  <c:v>0.16700000000000001</c:v>
                </c:pt>
                <c:pt idx="2">
                  <c:v>0.216</c:v>
                </c:pt>
                <c:pt idx="3">
                  <c:v>9.5000000000000001E-2</c:v>
                </c:pt>
                <c:pt idx="4">
                  <c:v>0.249</c:v>
                </c:pt>
                <c:pt idx="5">
                  <c:v>7.5999999999999998E-2</c:v>
                </c:pt>
              </c:numCache>
            </c:numRef>
          </c:val>
          <c:extLst>
            <c:ext xmlns:c16="http://schemas.microsoft.com/office/drawing/2014/chart" uri="{C3380CC4-5D6E-409C-BE32-E72D297353CC}">
              <c16:uniqueId val="{00000000-F2DF-4BD3-B0D8-9793A826D9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58866527404592"/>
          <c:y val="5.8789764100285156E-2"/>
          <c:w val="0.47933951554536924"/>
          <c:h val="0.88242047179942973"/>
        </c:manualLayout>
      </c:layout>
      <c:pieChart>
        <c:varyColors val="1"/>
        <c:ser>
          <c:idx val="0"/>
          <c:order val="0"/>
          <c:tx>
            <c:strRef>
              <c:f>Sheet1!$B$1</c:f>
              <c:strCache>
                <c:ptCount val="1"/>
                <c:pt idx="0">
                  <c:v>歳入</c:v>
                </c:pt>
              </c:strCache>
            </c:strRef>
          </c:tx>
          <c:spPr>
            <a:ln>
              <a:noFill/>
            </a:ln>
          </c:spPr>
          <c:explosion val="19"/>
          <c:dPt>
            <c:idx val="0"/>
            <c:bubble3D val="0"/>
            <c:explosion val="6"/>
            <c:spPr>
              <a:solidFill>
                <a:srgbClr val="ADC6E5"/>
              </a:solidFill>
              <a:ln w="19050">
                <a:noFill/>
              </a:ln>
              <a:effectLst/>
            </c:spPr>
            <c:extLst>
              <c:ext xmlns:c16="http://schemas.microsoft.com/office/drawing/2014/chart" uri="{C3380CC4-5D6E-409C-BE32-E72D297353CC}">
                <c16:uniqueId val="{00000001-F9C7-4B34-98A7-0C3FD8903B7C}"/>
              </c:ext>
            </c:extLst>
          </c:dPt>
          <c:dPt>
            <c:idx val="1"/>
            <c:bubble3D val="0"/>
            <c:spPr>
              <a:noFill/>
              <a:ln w="19050">
                <a:noFill/>
              </a:ln>
              <a:effectLst/>
            </c:spPr>
            <c:extLst>
              <c:ext xmlns:c16="http://schemas.microsoft.com/office/drawing/2014/chart" uri="{C3380CC4-5D6E-409C-BE32-E72D297353CC}">
                <c16:uniqueId val="{00000002-F9C7-4B34-98A7-0C3FD8903B7C}"/>
              </c:ext>
            </c:extLst>
          </c:dPt>
          <c:dPt>
            <c:idx val="2"/>
            <c:bubble3D val="0"/>
            <c:spPr>
              <a:noFill/>
              <a:ln w="19050">
                <a:noFill/>
              </a:ln>
              <a:effectLst/>
            </c:spPr>
            <c:extLst>
              <c:ext xmlns:c16="http://schemas.microsoft.com/office/drawing/2014/chart" uri="{C3380CC4-5D6E-409C-BE32-E72D297353CC}">
                <c16:uniqueId val="{00000003-F9C7-4B34-98A7-0C3FD8903B7C}"/>
              </c:ext>
            </c:extLst>
          </c:dPt>
          <c:dLbls>
            <c:dLbl>
              <c:idx val="0"/>
              <c:layout>
                <c:manualLayout>
                  <c:x val="-0.29891021270776391"/>
                  <c:y val="-6.41894433150917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597660125229106"/>
                      <c:h val="0.36286366891078331"/>
                    </c:manualLayout>
                  </c15:layout>
                </c:ext>
                <c:ext xmlns:c16="http://schemas.microsoft.com/office/drawing/2014/chart" uri="{C3380CC4-5D6E-409C-BE32-E72D297353CC}">
                  <c16:uniqueId val="{00000001-F9C7-4B34-98A7-0C3FD8903B7C}"/>
                </c:ext>
              </c:extLst>
            </c:dLbl>
            <c:dLbl>
              <c:idx val="1"/>
              <c:layout>
                <c:manualLayout>
                  <c:x val="0.14206103299907688"/>
                  <c:y val="0.225885676002329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017022342739238"/>
                      <c:h val="0.41366615830564285"/>
                    </c:manualLayout>
                  </c15:layout>
                </c:ext>
                <c:ext xmlns:c16="http://schemas.microsoft.com/office/drawing/2014/chart" uri="{C3380CC4-5D6E-409C-BE32-E72D297353CC}">
                  <c16:uniqueId val="{00000002-F9C7-4B34-98A7-0C3FD8903B7C}"/>
                </c:ext>
              </c:extLst>
            </c:dLbl>
            <c:dLbl>
              <c:idx val="2"/>
              <c:delete val="1"/>
              <c:extLst>
                <c:ext xmlns:c15="http://schemas.microsoft.com/office/drawing/2012/chart" uri="{CE6537A1-D6FC-4f65-9D91-7224C49458BB}"/>
                <c:ext xmlns:c16="http://schemas.microsoft.com/office/drawing/2014/chart" uri="{C3380CC4-5D6E-409C-BE32-E72D297353CC}">
                  <c16:uniqueId val="{00000003-F9C7-4B34-98A7-0C3FD8903B7C}"/>
                </c:ext>
              </c:extLst>
            </c:dLbl>
            <c:spPr>
              <a:noFill/>
              <a:ln>
                <a:noFill/>
              </a:ln>
              <a:effectLst/>
            </c:spPr>
            <c:txPr>
              <a:bodyPr rot="0" vert="horz"/>
              <a:lstStyle/>
              <a:p>
                <a:pPr>
                  <a:defRPr sz="1400"/>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2"/>
                <c:pt idx="0">
                  <c:v>77兆8,190</c:v>
                </c:pt>
                <c:pt idx="1">
                  <c:v>28兆6,471</c:v>
                </c:pt>
              </c:strCache>
            </c:strRef>
          </c:cat>
          <c:val>
            <c:numRef>
              <c:f>Sheet1!$B$2:$B$4</c:f>
              <c:numCache>
                <c:formatCode>0.0%</c:formatCode>
                <c:ptCount val="3"/>
                <c:pt idx="0">
                  <c:v>0.67600000000000005</c:v>
                </c:pt>
                <c:pt idx="1">
                  <c:v>0.249</c:v>
                </c:pt>
                <c:pt idx="2">
                  <c:v>7.5999999999999998E-2</c:v>
                </c:pt>
              </c:numCache>
            </c:numRef>
          </c:val>
          <c:extLst>
            <c:ext xmlns:c16="http://schemas.microsoft.com/office/drawing/2014/chart" uri="{C3380CC4-5D6E-409C-BE32-E72D297353CC}">
              <c16:uniqueId val="{00000000-F9C7-4B34-98A7-0C3FD8903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歳出(内側)</c:v>
                </c:pt>
              </c:strCache>
            </c:strRef>
          </c:tx>
          <c:spPr>
            <a:noFill/>
            <a:ln>
              <a:noFill/>
            </a:ln>
          </c:spPr>
          <c:dPt>
            <c:idx val="0"/>
            <c:bubble3D val="0"/>
            <c:spPr>
              <a:solidFill>
                <a:srgbClr val="FFDF7F"/>
              </a:solidFill>
              <a:ln w="19050">
                <a:noFill/>
              </a:ln>
              <a:effectLst/>
            </c:spPr>
            <c:extLst>
              <c:ext xmlns:c16="http://schemas.microsoft.com/office/drawing/2014/chart" uri="{C3380CC4-5D6E-409C-BE32-E72D297353CC}">
                <c16:uniqueId val="{00000001-5A5E-4A29-A34F-823DEC695D8D}"/>
              </c:ext>
            </c:extLst>
          </c:dPt>
          <c:dPt>
            <c:idx val="1"/>
            <c:bubble3D val="0"/>
            <c:spPr>
              <a:noFill/>
              <a:ln w="19050">
                <a:noFill/>
              </a:ln>
              <a:effectLst/>
            </c:spPr>
            <c:extLst>
              <c:ext xmlns:c16="http://schemas.microsoft.com/office/drawing/2014/chart" uri="{C3380CC4-5D6E-409C-BE32-E72D297353CC}">
                <c16:uniqueId val="{00000003-5A5E-4A29-A34F-823DEC695D8D}"/>
              </c:ext>
            </c:extLst>
          </c:dPt>
          <c:dLbls>
            <c:dLbl>
              <c:idx val="0"/>
              <c:layout>
                <c:manualLayout>
                  <c:x val="-0.21780955753262379"/>
                  <c:y val="-0.40717099595399847"/>
                </c:manualLayout>
              </c:layout>
              <c:tx>
                <c:rich>
                  <a:bodyPr rot="0" spcFirstLastPara="1" vertOverflow="ellipsis" vert="horz" wrap="none" lIns="38100" tIns="19050" rIns="38100" bIns="19050" anchor="ctr" anchorCtr="1">
                    <a:no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09F2AE15-293A-4FBA-9A39-C885F0946DDA}" type="CATEGORYNAME">
                      <a:rPr lang="en-US" altLang="ja-JP" sz="1200"/>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t>[分類名]</a:t>
                    </a:fld>
                    <a:r>
                      <a:rPr lang="ja-JP" altLang="en-US" sz="1200" baseline="0" dirty="0"/>
                      <a:t>
</a:t>
                    </a:r>
                    <a:fld id="{443A5A2F-BF29-428E-878F-CFD0B0695CD0}" type="VALUE">
                      <a:rPr lang="en-US" altLang="ja-JP" sz="1200" baseline="0"/>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t>[値]</a:t>
                    </a:fld>
                    <a:endParaRPr lang="ja-JP" altLang="en-US" sz="120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7493101551465643"/>
                      <c:h val="0.32890240342163846"/>
                    </c:manualLayout>
                  </c15:layout>
                  <c15:dlblFieldTable/>
                  <c15:showDataLabelsRange val="0"/>
                </c:ext>
                <c:ext xmlns:c16="http://schemas.microsoft.com/office/drawing/2014/chart" uri="{C3380CC4-5D6E-409C-BE32-E72D297353CC}">
                  <c16:uniqueId val="{00000001-5A5E-4A29-A34F-823DEC695D8D}"/>
                </c:ext>
              </c:extLst>
            </c:dLbl>
            <c:dLbl>
              <c:idx val="1"/>
              <c:layout>
                <c:manualLayout>
                  <c:x val="0.10514922831563064"/>
                  <c:y val="5.1361026023563509E-2"/>
                </c:manualLayout>
              </c:layout>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5E-4A29-A34F-823DEC695D8D}"/>
                </c:ext>
              </c:extLst>
            </c:dLbl>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87兆3,323</c:v>
                </c:pt>
                <c:pt idx="1">
                  <c:v>28兆2,179</c:v>
                </c:pt>
              </c:strCache>
            </c:strRef>
          </c:cat>
          <c:val>
            <c:numRef>
              <c:f>Sheet1!$B$2:$B$3</c:f>
              <c:numCache>
                <c:formatCode>0.0%</c:formatCode>
                <c:ptCount val="2"/>
                <c:pt idx="0">
                  <c:v>0.75800000000000001</c:v>
                </c:pt>
                <c:pt idx="1">
                  <c:v>0.245</c:v>
                </c:pt>
              </c:numCache>
            </c:numRef>
          </c:val>
          <c:extLst>
            <c:ext xmlns:c16="http://schemas.microsoft.com/office/drawing/2014/chart" uri="{C3380CC4-5D6E-409C-BE32-E72D297353CC}">
              <c16:uniqueId val="{00000004-5A5E-4A29-A34F-823DEC695D8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特例国債残高</c:v>
                </c:pt>
              </c:strCache>
            </c:strRef>
          </c:tx>
          <c:spPr>
            <a:solidFill>
              <a:srgbClr val="FF66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807-42B2-9B4C-0D786A67D6DF}"/>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E807-42B2-9B4C-0D786A67D6D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Sheet1!$B$2:$B$14</c:f>
              <c:numCache>
                <c:formatCode>General</c:formatCode>
                <c:ptCount val="13"/>
                <c:pt idx="0">
                  <c:v>0</c:v>
                </c:pt>
                <c:pt idx="1">
                  <c:v>2</c:v>
                </c:pt>
                <c:pt idx="2">
                  <c:v>28</c:v>
                </c:pt>
                <c:pt idx="3">
                  <c:v>59</c:v>
                </c:pt>
                <c:pt idx="4">
                  <c:v>64</c:v>
                </c:pt>
                <c:pt idx="5">
                  <c:v>61</c:v>
                </c:pt>
                <c:pt idx="6">
                  <c:v>108</c:v>
                </c:pt>
                <c:pt idx="7">
                  <c:v>231</c:v>
                </c:pt>
                <c:pt idx="8">
                  <c:v>321</c:v>
                </c:pt>
                <c:pt idx="9">
                  <c:v>477</c:v>
                </c:pt>
                <c:pt idx="10">
                  <c:v>604</c:v>
                </c:pt>
                <c:pt idx="11">
                  <c:v>657</c:v>
                </c:pt>
                <c:pt idx="12">
                  <c:v>769</c:v>
                </c:pt>
              </c:numCache>
            </c:numRef>
          </c:val>
          <c:extLst>
            <c:ext xmlns:c16="http://schemas.microsoft.com/office/drawing/2014/chart" uri="{C3380CC4-5D6E-409C-BE32-E72D297353CC}">
              <c16:uniqueId val="{00000002-E807-42B2-9B4C-0D786A67D6DF}"/>
            </c:ext>
          </c:extLst>
        </c:ser>
        <c:ser>
          <c:idx val="1"/>
          <c:order val="1"/>
          <c:tx>
            <c:strRef>
              <c:f>Sheet1!$C$1</c:f>
              <c:strCache>
                <c:ptCount val="1"/>
                <c:pt idx="0">
                  <c:v>建設国債残高</c:v>
                </c:pt>
              </c:strCache>
            </c:strRef>
          </c:tx>
          <c:spPr>
            <a:solidFill>
              <a:srgbClr val="00B050"/>
            </a:solidFill>
            <a:ln>
              <a:noFill/>
            </a:ln>
            <a:effectLst/>
          </c:spPr>
          <c:invertIfNegative val="0"/>
          <c:dLbls>
            <c:dLbl>
              <c:idx val="1"/>
              <c:layout>
                <c:manualLayout>
                  <c:x val="0"/>
                  <c:y val="-3.2882410428973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07-42B2-9B4C-0D786A67D6DF}"/>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Sheet1!$C$2:$C$14</c:f>
              <c:numCache>
                <c:formatCode>General</c:formatCode>
                <c:ptCount val="13"/>
                <c:pt idx="0">
                  <c:v>3</c:v>
                </c:pt>
                <c:pt idx="1">
                  <c:v>13</c:v>
                </c:pt>
                <c:pt idx="2">
                  <c:v>42</c:v>
                </c:pt>
                <c:pt idx="3">
                  <c:v>75</c:v>
                </c:pt>
                <c:pt idx="4">
                  <c:v>97</c:v>
                </c:pt>
                <c:pt idx="5">
                  <c:v>131</c:v>
                </c:pt>
                <c:pt idx="6">
                  <c:v>187</c:v>
                </c:pt>
                <c:pt idx="7">
                  <c:v>226</c:v>
                </c:pt>
                <c:pt idx="8">
                  <c:v>225</c:v>
                </c:pt>
                <c:pt idx="9">
                  <c:v>258</c:v>
                </c:pt>
                <c:pt idx="10">
                  <c:v>273</c:v>
                </c:pt>
                <c:pt idx="11">
                  <c:v>283</c:v>
                </c:pt>
                <c:pt idx="12">
                  <c:v>294</c:v>
                </c:pt>
              </c:numCache>
            </c:numRef>
          </c:val>
          <c:extLst>
            <c:ext xmlns:c16="http://schemas.microsoft.com/office/drawing/2014/chart" uri="{C3380CC4-5D6E-409C-BE32-E72D297353CC}">
              <c16:uniqueId val="{00000004-E807-42B2-9B4C-0D786A67D6DF}"/>
            </c:ext>
          </c:extLst>
        </c:ser>
        <c:ser>
          <c:idx val="2"/>
          <c:order val="2"/>
          <c:tx>
            <c:strRef>
              <c:f>Sheet1!$D$1</c:f>
              <c:strCache>
                <c:ptCount val="1"/>
                <c:pt idx="0">
                  <c:v>復興債残高</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807-42B2-9B4C-0D786A67D6DF}"/>
                </c:ext>
              </c:extLst>
            </c:dLbl>
            <c:dLbl>
              <c:idx val="1"/>
              <c:delete val="1"/>
              <c:extLst>
                <c:ext xmlns:c15="http://schemas.microsoft.com/office/drawing/2012/chart" uri="{CE6537A1-D6FC-4f65-9D91-7224C49458BB}"/>
                <c:ext xmlns:c16="http://schemas.microsoft.com/office/drawing/2014/chart" uri="{C3380CC4-5D6E-409C-BE32-E72D297353CC}">
                  <c16:uniqueId val="{00000006-E807-42B2-9B4C-0D786A67D6DF}"/>
                </c:ext>
              </c:extLst>
            </c:dLbl>
            <c:dLbl>
              <c:idx val="2"/>
              <c:delete val="1"/>
              <c:extLst>
                <c:ext xmlns:c15="http://schemas.microsoft.com/office/drawing/2012/chart" uri="{CE6537A1-D6FC-4f65-9D91-7224C49458BB}"/>
                <c:ext xmlns:c16="http://schemas.microsoft.com/office/drawing/2014/chart" uri="{C3380CC4-5D6E-409C-BE32-E72D297353CC}">
                  <c16:uniqueId val="{00000007-E807-42B2-9B4C-0D786A67D6DF}"/>
                </c:ext>
              </c:extLst>
            </c:dLbl>
            <c:dLbl>
              <c:idx val="3"/>
              <c:delete val="1"/>
              <c:extLst>
                <c:ext xmlns:c15="http://schemas.microsoft.com/office/drawing/2012/chart" uri="{CE6537A1-D6FC-4f65-9D91-7224C49458BB}"/>
                <c:ext xmlns:c16="http://schemas.microsoft.com/office/drawing/2014/chart" uri="{C3380CC4-5D6E-409C-BE32-E72D297353CC}">
                  <c16:uniqueId val="{00000008-E807-42B2-9B4C-0D786A67D6DF}"/>
                </c:ext>
              </c:extLst>
            </c:dLbl>
            <c:dLbl>
              <c:idx val="4"/>
              <c:delete val="1"/>
              <c:extLst>
                <c:ext xmlns:c15="http://schemas.microsoft.com/office/drawing/2012/chart" uri="{CE6537A1-D6FC-4f65-9D91-7224C49458BB}"/>
                <c:ext xmlns:c16="http://schemas.microsoft.com/office/drawing/2014/chart" uri="{C3380CC4-5D6E-409C-BE32-E72D297353CC}">
                  <c16:uniqueId val="{00000009-E807-42B2-9B4C-0D786A67D6DF}"/>
                </c:ext>
              </c:extLst>
            </c:dLbl>
            <c:dLbl>
              <c:idx val="5"/>
              <c:delete val="1"/>
              <c:extLst>
                <c:ext xmlns:c15="http://schemas.microsoft.com/office/drawing/2012/chart" uri="{CE6537A1-D6FC-4f65-9D91-7224C49458BB}"/>
                <c:ext xmlns:c16="http://schemas.microsoft.com/office/drawing/2014/chart" uri="{C3380CC4-5D6E-409C-BE32-E72D297353CC}">
                  <c16:uniqueId val="{0000000A-E807-42B2-9B4C-0D786A67D6DF}"/>
                </c:ext>
              </c:extLst>
            </c:dLbl>
            <c:dLbl>
              <c:idx val="6"/>
              <c:delete val="1"/>
              <c:extLst>
                <c:ext xmlns:c15="http://schemas.microsoft.com/office/drawing/2012/chart" uri="{CE6537A1-D6FC-4f65-9D91-7224C49458BB}"/>
                <c:ext xmlns:c16="http://schemas.microsoft.com/office/drawing/2014/chart" uri="{C3380CC4-5D6E-409C-BE32-E72D297353CC}">
                  <c16:uniqueId val="{0000000B-E807-42B2-9B4C-0D786A67D6DF}"/>
                </c:ext>
              </c:extLst>
            </c:dLbl>
            <c:dLbl>
              <c:idx val="7"/>
              <c:delete val="1"/>
              <c:extLst>
                <c:ext xmlns:c15="http://schemas.microsoft.com/office/drawing/2012/chart" uri="{CE6537A1-D6FC-4f65-9D91-7224C49458BB}"/>
                <c:ext xmlns:c16="http://schemas.microsoft.com/office/drawing/2014/chart" uri="{C3380CC4-5D6E-409C-BE32-E72D297353CC}">
                  <c16:uniqueId val="{0000000C-E807-42B2-9B4C-0D786A67D6DF}"/>
                </c:ext>
              </c:extLst>
            </c:dLbl>
            <c:dLbl>
              <c:idx val="8"/>
              <c:delete val="1"/>
              <c:extLst>
                <c:ext xmlns:c15="http://schemas.microsoft.com/office/drawing/2012/chart" uri="{CE6537A1-D6FC-4f65-9D91-7224C49458BB}"/>
                <c:ext xmlns:c16="http://schemas.microsoft.com/office/drawing/2014/chart" uri="{C3380CC4-5D6E-409C-BE32-E72D297353CC}">
                  <c16:uniqueId val="{0000000D-E807-42B2-9B4C-0D786A67D6DF}"/>
                </c:ext>
              </c:extLst>
            </c:dLbl>
            <c:dLbl>
              <c:idx val="9"/>
              <c:layout>
                <c:manualLayout>
                  <c:x val="-5.8400433285247513E-4"/>
                  <c:y val="-3.8861030506968181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2308965514958007E-2"/>
                      <c:h val="7.8753490666762072E-2"/>
                    </c:manualLayout>
                  </c15:layout>
                </c:ext>
                <c:ext xmlns:c16="http://schemas.microsoft.com/office/drawing/2014/chart" uri="{C3380CC4-5D6E-409C-BE32-E72D297353CC}">
                  <c16:uniqueId val="{0000000E-E807-42B2-9B4C-0D786A67D6DF}"/>
                </c:ext>
              </c:extLst>
            </c:dLbl>
            <c:dLbl>
              <c:idx val="10"/>
              <c:layout>
                <c:manualLayout>
                  <c:x val="-1.1680086657046077E-3"/>
                  <c:y val="-3.5871720467970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07-42B2-9B4C-0D786A67D6DF}"/>
                </c:ext>
              </c:extLst>
            </c:dLbl>
            <c:dLbl>
              <c:idx val="11"/>
              <c:layout>
                <c:manualLayout>
                  <c:x val="0"/>
                  <c:y val="-3.88610305069681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807-42B2-9B4C-0D786A67D6DF}"/>
                </c:ext>
              </c:extLst>
            </c:dLbl>
            <c:dLbl>
              <c:idx val="12"/>
              <c:layout>
                <c:manualLayout>
                  <c:x val="-2.3360173314093866E-3"/>
                  <c:y val="-2.8428103092123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07-42B2-9B4C-0D786A67D6D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Sheet1!$D$2:$D$14</c:f>
              <c:numCache>
                <c:formatCode>General</c:formatCode>
                <c:ptCount val="13"/>
                <c:pt idx="0">
                  <c:v>0</c:v>
                </c:pt>
                <c:pt idx="1">
                  <c:v>0</c:v>
                </c:pt>
                <c:pt idx="2">
                  <c:v>0</c:v>
                </c:pt>
                <c:pt idx="3">
                  <c:v>0</c:v>
                </c:pt>
                <c:pt idx="4">
                  <c:v>0</c:v>
                </c:pt>
                <c:pt idx="5">
                  <c:v>0</c:v>
                </c:pt>
                <c:pt idx="6">
                  <c:v>0</c:v>
                </c:pt>
                <c:pt idx="7">
                  <c:v>0</c:v>
                </c:pt>
                <c:pt idx="8">
                  <c:v>0</c:v>
                </c:pt>
                <c:pt idx="9">
                  <c:v>9</c:v>
                </c:pt>
                <c:pt idx="10">
                  <c:v>6</c:v>
                </c:pt>
                <c:pt idx="11">
                  <c:v>7</c:v>
                </c:pt>
                <c:pt idx="12">
                  <c:v>5</c:v>
                </c:pt>
              </c:numCache>
            </c:numRef>
          </c:val>
          <c:extLst>
            <c:ext xmlns:c16="http://schemas.microsoft.com/office/drawing/2014/chart" uri="{C3380CC4-5D6E-409C-BE32-E72D297353CC}">
              <c16:uniqueId val="{00000012-E807-42B2-9B4C-0D786A67D6DF}"/>
            </c:ext>
          </c:extLst>
        </c:ser>
        <c:dLbls>
          <c:showLegendKey val="0"/>
          <c:showVal val="0"/>
          <c:showCatName val="0"/>
          <c:showSerName val="0"/>
          <c:showPercent val="0"/>
          <c:showBubbleSize val="0"/>
        </c:dLbls>
        <c:gapWidth val="45"/>
        <c:overlap val="100"/>
        <c:axId val="433490400"/>
        <c:axId val="433491384"/>
      </c:barChart>
      <c:catAx>
        <c:axId val="433490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1384"/>
        <c:crosses val="autoZero"/>
        <c:auto val="1"/>
        <c:lblAlgn val="ctr"/>
        <c:lblOffset val="100"/>
        <c:noMultiLvlLbl val="0"/>
      </c:catAx>
      <c:valAx>
        <c:axId val="433491384"/>
        <c:scaling>
          <c:orientation val="minMax"/>
          <c:max val="1100"/>
          <c:min val="0"/>
        </c:scaling>
        <c:delete val="0"/>
        <c:axPos val="l"/>
        <c:numFmt formatCode="#,##0_);[Red]\(#,##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0400"/>
        <c:crosses val="autoZero"/>
        <c:crossBetween val="between"/>
        <c:majorUnit val="100"/>
      </c:valAx>
      <c:spPr>
        <a:noFill/>
        <a:ln>
          <a:noFill/>
        </a:ln>
        <a:effectLst/>
      </c:spPr>
    </c:plotArea>
    <c:legend>
      <c:legendPos val="l"/>
      <c:layout>
        <c:manualLayout>
          <c:xMode val="edge"/>
          <c:yMode val="edge"/>
          <c:x val="7.9043652898358338E-2"/>
          <c:y val="4.9178151580144588E-2"/>
          <c:w val="0.15742508535466182"/>
          <c:h val="0.2227605595611786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98883B6-AE63-45D0-A97F-9AF20020FD3A}"/>
              </a:ext>
            </a:extLst>
          </p:cNvPr>
          <p:cNvSpPr>
            <a:spLocks noGrp="1" noChangeArrowheads="1"/>
          </p:cNvSpPr>
          <p:nvPr>
            <p:ph type="hdr" sz="quarter"/>
          </p:nvPr>
        </p:nvSpPr>
        <p:spPr bwMode="auto">
          <a:xfrm>
            <a:off x="1"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高校生用モデルテキスト</a:t>
            </a:r>
            <a:endParaRPr lang="en-US" altLang="ja-JP" dirty="0"/>
          </a:p>
        </p:txBody>
      </p:sp>
      <p:sp>
        <p:nvSpPr>
          <p:cNvPr id="93187" name="Rectangle 3">
            <a:extLst>
              <a:ext uri="{FF2B5EF4-FFF2-40B4-BE49-F238E27FC236}">
                <a16:creationId xmlns:a16="http://schemas.microsoft.com/office/drawing/2014/main" id="{27BE059D-2641-4EDF-A142-5B77512BD8F2}"/>
              </a:ext>
            </a:extLst>
          </p:cNvPr>
          <p:cNvSpPr>
            <a:spLocks noGrp="1" noChangeArrowheads="1"/>
          </p:cNvSpPr>
          <p:nvPr>
            <p:ph type="dt" sz="quarter" idx="1"/>
          </p:nvPr>
        </p:nvSpPr>
        <p:spPr bwMode="auto">
          <a:xfrm>
            <a:off x="4023840"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dirty="0"/>
          </a:p>
        </p:txBody>
      </p:sp>
      <p:sp>
        <p:nvSpPr>
          <p:cNvPr id="93188" name="Rectangle 4">
            <a:extLst>
              <a:ext uri="{FF2B5EF4-FFF2-40B4-BE49-F238E27FC236}">
                <a16:creationId xmlns:a16="http://schemas.microsoft.com/office/drawing/2014/main" id="{5AB494D0-EE22-4E74-A50F-7CADCF069E17}"/>
              </a:ext>
            </a:extLst>
          </p:cNvPr>
          <p:cNvSpPr>
            <a:spLocks noGrp="1" noChangeArrowheads="1"/>
          </p:cNvSpPr>
          <p:nvPr>
            <p:ph type="ftr" sz="quarter" idx="2"/>
          </p:nvPr>
        </p:nvSpPr>
        <p:spPr bwMode="auto">
          <a:xfrm>
            <a:off x="1"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dirty="0"/>
          </a:p>
        </p:txBody>
      </p:sp>
      <p:sp>
        <p:nvSpPr>
          <p:cNvPr id="93189" name="Rectangle 5">
            <a:extLst>
              <a:ext uri="{FF2B5EF4-FFF2-40B4-BE49-F238E27FC236}">
                <a16:creationId xmlns:a16="http://schemas.microsoft.com/office/drawing/2014/main" id="{76C2CAF8-13F1-4391-8D1C-CDE5752B9E63}"/>
              </a:ext>
            </a:extLst>
          </p:cNvPr>
          <p:cNvSpPr>
            <a:spLocks noGrp="1" noChangeArrowheads="1"/>
          </p:cNvSpPr>
          <p:nvPr>
            <p:ph type="sldNum" sz="quarter" idx="3"/>
          </p:nvPr>
        </p:nvSpPr>
        <p:spPr bwMode="auto">
          <a:xfrm>
            <a:off x="4023840"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59A62660-A0A0-48F3-8F3A-AD01031B9773}" type="slidenum">
              <a:rPr lang="en-US" altLang="ja-JP"/>
              <a:pPr>
                <a:defRPr/>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62D766B-47F0-434A-8A9B-9E97AE3F9E35}"/>
              </a:ext>
            </a:extLst>
          </p:cNvPr>
          <p:cNvSpPr>
            <a:spLocks noGrp="1" noChangeArrowheads="1"/>
          </p:cNvSpPr>
          <p:nvPr>
            <p:ph type="hdr" sz="quarter"/>
          </p:nvPr>
        </p:nvSpPr>
        <p:spPr bwMode="auto">
          <a:xfrm>
            <a:off x="1"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高校生用モデルテキスト</a:t>
            </a:r>
            <a:endParaRPr lang="en-US" altLang="ja-JP" dirty="0"/>
          </a:p>
        </p:txBody>
      </p:sp>
      <p:sp>
        <p:nvSpPr>
          <p:cNvPr id="34819" name="Rectangle 3">
            <a:extLst>
              <a:ext uri="{FF2B5EF4-FFF2-40B4-BE49-F238E27FC236}">
                <a16:creationId xmlns:a16="http://schemas.microsoft.com/office/drawing/2014/main" id="{628865BF-DA78-476D-AC6E-ED8EF33E2E53}"/>
              </a:ext>
            </a:extLst>
          </p:cNvPr>
          <p:cNvSpPr>
            <a:spLocks noGrp="1" noChangeArrowheads="1"/>
          </p:cNvSpPr>
          <p:nvPr>
            <p:ph type="dt" idx="1"/>
          </p:nvPr>
        </p:nvSpPr>
        <p:spPr bwMode="auto">
          <a:xfrm>
            <a:off x="4023840"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dirty="0"/>
          </a:p>
        </p:txBody>
      </p:sp>
      <p:sp>
        <p:nvSpPr>
          <p:cNvPr id="2052" name="Rectangle 4">
            <a:extLst>
              <a:ext uri="{FF2B5EF4-FFF2-40B4-BE49-F238E27FC236}">
                <a16:creationId xmlns:a16="http://schemas.microsoft.com/office/drawing/2014/main" id="{699E322D-9765-474B-AAF7-03C82B00AAD0}"/>
              </a:ext>
            </a:extLst>
          </p:cNvPr>
          <p:cNvSpPr>
            <a:spLocks noGrp="1" noRot="1" noChangeAspect="1" noChangeArrowheads="1" noTextEdit="1"/>
          </p:cNvSpPr>
          <p:nvPr>
            <p:ph type="sldImg" idx="2"/>
          </p:nvPr>
        </p:nvSpPr>
        <p:spPr bwMode="auto">
          <a:xfrm>
            <a:off x="138113" y="766763"/>
            <a:ext cx="682783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56D2DB0B-92D1-4811-BF85-9872F72F269F}"/>
              </a:ext>
            </a:extLst>
          </p:cNvPr>
          <p:cNvSpPr>
            <a:spLocks noGrp="1" noChangeArrowheads="1"/>
          </p:cNvSpPr>
          <p:nvPr>
            <p:ph type="body" sz="quarter" idx="3"/>
          </p:nvPr>
        </p:nvSpPr>
        <p:spPr bwMode="auto">
          <a:xfrm>
            <a:off x="710089" y="4860929"/>
            <a:ext cx="5683886" cy="4606925"/>
          </a:xfrm>
          <a:prstGeom prst="rect">
            <a:avLst/>
          </a:prstGeom>
          <a:noFill/>
          <a:ln>
            <a:noFill/>
          </a:ln>
          <a:effectLst/>
        </p:spPr>
        <p:txBody>
          <a:bodyPr vert="horz" wrap="square" lIns="95450" tIns="47725" rIns="95450" bIns="4772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34822" name="Rectangle 6">
            <a:extLst>
              <a:ext uri="{FF2B5EF4-FFF2-40B4-BE49-F238E27FC236}">
                <a16:creationId xmlns:a16="http://schemas.microsoft.com/office/drawing/2014/main" id="{433FDCF2-B99C-42E1-B6B1-6AAD9D8F08A0}"/>
              </a:ext>
            </a:extLst>
          </p:cNvPr>
          <p:cNvSpPr>
            <a:spLocks noGrp="1" noChangeArrowheads="1"/>
          </p:cNvSpPr>
          <p:nvPr>
            <p:ph type="ftr" sz="quarter" idx="4"/>
          </p:nvPr>
        </p:nvSpPr>
        <p:spPr bwMode="auto">
          <a:xfrm>
            <a:off x="1"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dirty="0"/>
          </a:p>
        </p:txBody>
      </p:sp>
      <p:sp>
        <p:nvSpPr>
          <p:cNvPr id="34823" name="Rectangle 7">
            <a:extLst>
              <a:ext uri="{FF2B5EF4-FFF2-40B4-BE49-F238E27FC236}">
                <a16:creationId xmlns:a16="http://schemas.microsoft.com/office/drawing/2014/main" id="{6AD4657E-74EE-491D-AA5E-849EEB35C5AA}"/>
              </a:ext>
            </a:extLst>
          </p:cNvPr>
          <p:cNvSpPr>
            <a:spLocks noGrp="1" noChangeArrowheads="1"/>
          </p:cNvSpPr>
          <p:nvPr>
            <p:ph type="sldNum" sz="quarter" idx="5"/>
          </p:nvPr>
        </p:nvSpPr>
        <p:spPr bwMode="auto">
          <a:xfrm>
            <a:off x="4023840"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F287638C-EE3C-4613-9489-9E861D64744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30391-6BE1-C9AA-61CE-43970153D3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3D8C47-A31D-8C20-9DF5-E53016965F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4EDCF1-9764-5FFB-70BA-CA162836B094}"/>
              </a:ext>
            </a:extLst>
          </p:cNvPr>
          <p:cNvSpPr>
            <a:spLocks noGrp="1"/>
          </p:cNvSpPr>
          <p:nvPr>
            <p:ph type="body" idx="1"/>
          </p:nvPr>
        </p:nvSpPr>
        <p:spPr/>
        <p:txBody>
          <a:bodyPr/>
          <a:lstStyle/>
          <a:p>
            <a:r>
              <a:rPr kumimoji="1" lang="ja-JP" altLang="en-US" dirty="0"/>
              <a:t>授業をすぐに開始できるよう、あらかじめパワーポイントの表紙をスクリーンに映しておきましょう。担任の先生からの紹介があるまで、落ち着いた態度でお願いします。</a:t>
            </a:r>
          </a:p>
          <a:p>
            <a:r>
              <a:rPr kumimoji="1" lang="ja-JP" altLang="en-US" dirty="0"/>
              <a:t>授業をスムーズに進めるためにも、ご自身のご挨拶をお考え下さい。税理士のための</a:t>
            </a:r>
            <a:r>
              <a:rPr kumimoji="1" lang="en-US" altLang="ja-JP" dirty="0"/>
              <a:t>『</a:t>
            </a:r>
            <a:r>
              <a:rPr kumimoji="1" lang="ja-JP" altLang="en-US" dirty="0"/>
              <a:t>租税教育実践マニュアル</a:t>
            </a:r>
            <a:r>
              <a:rPr kumimoji="1" lang="en-US" altLang="ja-JP" dirty="0"/>
              <a:t>』</a:t>
            </a:r>
            <a:r>
              <a:rPr kumimoji="1" lang="ja-JP" altLang="en-US" dirty="0"/>
              <a:t>の冒頭挨拶に関する記述もご参考にして下さい。</a:t>
            </a:r>
          </a:p>
          <a:p>
            <a:endParaRPr kumimoji="1" lang="ja-JP" altLang="en-US" dirty="0"/>
          </a:p>
          <a:p>
            <a:r>
              <a:rPr kumimoji="1" lang="en-US" altLang="ja-JP" dirty="0"/>
              <a:t>※</a:t>
            </a:r>
            <a:r>
              <a:rPr kumimoji="1" lang="ja-JP" altLang="en-US" dirty="0"/>
              <a:t>このテキストはディスカッションが２つあり、時間配分がとても大切になります。</a:t>
            </a:r>
          </a:p>
          <a:p>
            <a:r>
              <a:rPr kumimoji="1" lang="ja-JP" altLang="en-US" dirty="0"/>
              <a:t>事前打ち合わせで、ディスカッションのグループ分け（できれば、進行役も決める）を済ませた状態で、スムーズに授業を始められるように準備しておくことと、進行の状況によって、動画の視聴を外したり、グループディスカッションの時間を少し短くするなどの工夫が必要となることもあります。</a:t>
            </a:r>
          </a:p>
          <a:p>
            <a:r>
              <a:rPr kumimoji="1" lang="ja-JP" altLang="en-US" dirty="0"/>
              <a:t>何分にはどこまで進んでいるべきか、時間がなくなってしまった場合、どこを飛ばすのかを事前に考えるなど、時間配分に気を付けてください。</a:t>
            </a:r>
          </a:p>
          <a:p>
            <a:r>
              <a:rPr kumimoji="1" lang="ja-JP" altLang="en-US" dirty="0"/>
              <a:t>余裕をもって一番伝えたいことを、しっかり伝えることができるようにしましょう。</a:t>
            </a:r>
          </a:p>
          <a:p>
            <a:endParaRPr kumimoji="1" lang="ja-JP" altLang="en-US" dirty="0"/>
          </a:p>
          <a:p>
            <a:r>
              <a:rPr kumimoji="1" lang="ja-JP" altLang="en-US" dirty="0"/>
              <a:t>また、このテキストはダウンロードするのに大変時間がかかります。前日までにご自身のパソコン又は</a:t>
            </a:r>
            <a:r>
              <a:rPr kumimoji="1" lang="en-US" altLang="ja-JP" dirty="0"/>
              <a:t>USB</a:t>
            </a:r>
            <a:r>
              <a:rPr kumimoji="1" lang="ja-JP" altLang="en-US" dirty="0"/>
              <a:t>にダウンロードしてください。</a:t>
            </a:r>
          </a:p>
          <a:p>
            <a:endParaRPr kumimoji="1" lang="ja-JP" altLang="en-US" dirty="0"/>
          </a:p>
          <a:p>
            <a:endParaRPr kumimoji="1" lang="ja-JP" altLang="en-US" dirty="0"/>
          </a:p>
          <a:p>
            <a:endParaRPr kumimoji="1" lang="ja-JP" altLang="en-US" dirty="0"/>
          </a:p>
          <a:p>
            <a:endParaRPr kumimoji="1" lang="ja-JP" altLang="en-US" dirty="0"/>
          </a:p>
        </p:txBody>
      </p:sp>
      <p:sp>
        <p:nvSpPr>
          <p:cNvPr id="4" name="ヘッダー プレースホルダー 3">
            <a:extLst>
              <a:ext uri="{FF2B5EF4-FFF2-40B4-BE49-F238E27FC236}">
                <a16:creationId xmlns:a16="http://schemas.microsoft.com/office/drawing/2014/main" id="{35EA6DAB-0575-C44D-D15A-E69AAE653CAB}"/>
              </a:ext>
            </a:extLst>
          </p:cNvPr>
          <p:cNvSpPr>
            <a:spLocks noGrp="1"/>
          </p:cNvSpPr>
          <p:nvPr>
            <p:ph type="hdr" sz="quarter"/>
          </p:nvPr>
        </p:nvSpPr>
        <p:spPr/>
        <p:txBody>
          <a:bodyPr/>
          <a:lstStyle/>
          <a:p>
            <a:pPr>
              <a:defRPr/>
            </a:pPr>
            <a:r>
              <a:rPr lang="ja-JP" altLang="en-US" dirty="0"/>
              <a:t>高校生用モデルテキスト</a:t>
            </a:r>
            <a:endParaRPr lang="en-US" altLang="ja-JP" dirty="0"/>
          </a:p>
        </p:txBody>
      </p:sp>
      <p:sp>
        <p:nvSpPr>
          <p:cNvPr id="5" name="スライド番号プレースホルダー 4">
            <a:extLst>
              <a:ext uri="{FF2B5EF4-FFF2-40B4-BE49-F238E27FC236}">
                <a16:creationId xmlns:a16="http://schemas.microsoft.com/office/drawing/2014/main" id="{99722AF4-3934-B167-FA34-24475285C507}"/>
              </a:ext>
            </a:extLst>
          </p:cNvPr>
          <p:cNvSpPr>
            <a:spLocks noGrp="1"/>
          </p:cNvSpPr>
          <p:nvPr>
            <p:ph type="sldNum" sz="quarter" idx="5"/>
          </p:nvPr>
        </p:nvSpPr>
        <p:spPr/>
        <p:txBody>
          <a:bodyPr/>
          <a:lstStyle/>
          <a:p>
            <a:pPr>
              <a:defRPr/>
            </a:pPr>
            <a:fld id="{F287638C-EE3C-4613-9489-9E861D64744C}" type="slidenum">
              <a:rPr lang="en-US" altLang="ja-JP" smtClean="0"/>
              <a:pPr>
                <a:defRPr/>
              </a:pPr>
              <a:t>0</a:t>
            </a:fld>
            <a:endParaRPr lang="en-US" altLang="ja-JP" dirty="0"/>
          </a:p>
        </p:txBody>
      </p:sp>
    </p:spTree>
    <p:extLst>
      <p:ext uri="{BB962C8B-B14F-4D97-AF65-F5344CB8AC3E}">
        <p14:creationId xmlns:p14="http://schemas.microsoft.com/office/powerpoint/2010/main" val="211534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12788"/>
            <a:ext cx="6827837" cy="3840162"/>
          </a:xfrm>
        </p:spPr>
      </p:sp>
      <p:sp>
        <p:nvSpPr>
          <p:cNvPr id="3" name="ノート プレースホルダー 2"/>
          <p:cNvSpPr>
            <a:spLocks noGrp="1"/>
          </p:cNvSpPr>
          <p:nvPr>
            <p:ph type="body" idx="1"/>
          </p:nvPr>
        </p:nvSpPr>
        <p:spPr/>
        <p:txBody>
          <a:bodyPr/>
          <a:lstStyle/>
          <a:p>
            <a:r>
              <a:rPr kumimoji="1" lang="ja-JP" altLang="en-US" dirty="0"/>
              <a:t>日本の国債残高の推移を簡単に説明しましょう。</a:t>
            </a:r>
            <a:endParaRPr kumimoji="1" lang="en-US" altLang="ja-JP" dirty="0"/>
          </a:p>
          <a:p>
            <a:r>
              <a:rPr kumimoji="1" lang="ja-JP" altLang="en-US" dirty="0"/>
              <a:t>その際、生徒たちへマイナスイメージとならないよう注意しましょう。</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lang="ja-JP" altLang="en-US" dirty="0"/>
              <a:t>少子高齢化が進み、医療・年金・福祉の社会保障費が膨らんでいます。</a:t>
            </a:r>
            <a:endParaRPr lang="en-US" altLang="ja-JP" dirty="0"/>
          </a:p>
        </p:txBody>
      </p:sp>
      <p:sp>
        <p:nvSpPr>
          <p:cNvPr id="4" name="ヘッダー プレースホルダー 3"/>
          <p:cNvSpPr>
            <a:spLocks noGrp="1"/>
          </p:cNvSpPr>
          <p:nvPr>
            <p:ph type="hdr" sz="quarter"/>
          </p:nvPr>
        </p:nvSpPr>
        <p:spPr/>
        <p:txBody>
          <a:bodyPr/>
          <a:lstStyle/>
          <a:p>
            <a:pPr>
              <a:defRPr/>
            </a:pPr>
            <a:r>
              <a:rPr lang="ja-JP" altLang="en-US"/>
              <a:t>高校生用モデルテキスト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9</a:t>
            </a:fld>
            <a:endParaRPr lang="en-US" altLang="ja-JP" dirty="0"/>
          </a:p>
        </p:txBody>
      </p:sp>
    </p:spTree>
    <p:extLst>
      <p:ext uri="{BB962C8B-B14F-4D97-AF65-F5344CB8AC3E}">
        <p14:creationId xmlns:p14="http://schemas.microsoft.com/office/powerpoint/2010/main" val="397690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この動画も授業の進捗状況によっては省略できる箇所かと思います。</a:t>
            </a: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10</a:t>
            </a:fld>
            <a:endParaRPr kumimoji="1" lang="ja-JP" altLang="en-US"/>
          </a:p>
        </p:txBody>
      </p:sp>
    </p:spTree>
    <p:extLst>
      <p:ext uri="{BB962C8B-B14F-4D97-AF65-F5344CB8AC3E}">
        <p14:creationId xmlns:p14="http://schemas.microsoft.com/office/powerpoint/2010/main" val="38472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466">
              <a:defRPr/>
            </a:pPr>
            <a:r>
              <a:rPr lang="ja-JP" altLang="en-US" dirty="0">
                <a:latin typeface="+mn-ea"/>
              </a:rPr>
              <a:t>模擬選挙の進行にあたっての準備として、事前打ち合わせで立候補者役３名を決めておいてください。</a:t>
            </a:r>
            <a:endParaRPr lang="en-US" altLang="ja-JP" dirty="0">
              <a:latin typeface="+mn-ea"/>
            </a:endParaRPr>
          </a:p>
          <a:p>
            <a:pPr defTabSz="875466">
              <a:defRPr/>
            </a:pPr>
            <a:r>
              <a:rPr lang="ja-JP" altLang="en-US" dirty="0">
                <a:latin typeface="+mn-ea"/>
              </a:rPr>
              <a:t>できれば学校の先生に協力をお願いしてください。</a:t>
            </a:r>
            <a:endParaRPr lang="en-US" altLang="ja-JP" dirty="0">
              <a:latin typeface="+mn-ea"/>
            </a:endParaRPr>
          </a:p>
          <a:p>
            <a:pPr defTabSz="875466">
              <a:defRPr/>
            </a:pPr>
            <a:r>
              <a:rPr lang="ja-JP" altLang="en-US" dirty="0">
                <a:latin typeface="+mn-ea"/>
              </a:rPr>
              <a:t>補助としてもう一人税理士に参加してもらうのも良いでしょう。</a:t>
            </a:r>
            <a:endParaRPr lang="en-US" altLang="ja-JP" dirty="0">
              <a:latin typeface="+mn-ea"/>
            </a:endParaRPr>
          </a:p>
          <a:p>
            <a:pPr defTabSz="875466">
              <a:defRPr/>
            </a:pPr>
            <a:r>
              <a:rPr lang="ja-JP" altLang="ja-JP" dirty="0"/>
              <a:t>演説例はあくまで例です。適宜変更していただいて構いません。</a:t>
            </a:r>
            <a:endParaRPr lang="en-US" altLang="ja-JP" dirty="0">
              <a:latin typeface="+mn-ea"/>
            </a:endParaRPr>
          </a:p>
          <a:p>
            <a:pPr defTabSz="875466">
              <a:defRPr/>
            </a:pPr>
            <a:endParaRPr lang="en-US" altLang="ja-JP" dirty="0">
              <a:latin typeface="+mn-ea"/>
            </a:endParaRPr>
          </a:p>
          <a:p>
            <a:pPr defTabSz="875466">
              <a:defRPr/>
            </a:pPr>
            <a:r>
              <a:rPr lang="ja-JP" altLang="ja-JP" dirty="0">
                <a:latin typeface="+mn-ea"/>
              </a:rPr>
              <a:t>【コメント例】</a:t>
            </a:r>
            <a:endParaRPr lang="en-US" altLang="ja-JP" dirty="0">
              <a:latin typeface="+mn-ea"/>
            </a:endParaRPr>
          </a:p>
          <a:p>
            <a:pPr algn="l"/>
            <a:r>
              <a:rPr lang="ja-JP" altLang="en-US" dirty="0">
                <a:latin typeface="+mn-ea"/>
              </a:rPr>
              <a:t>それでは、模擬選挙を始めます。</a:t>
            </a:r>
          </a:p>
          <a:p>
            <a:pPr algn="l"/>
            <a:r>
              <a:rPr lang="ja-JP" altLang="en-US" dirty="0">
                <a:latin typeface="+mn-ea"/>
              </a:rPr>
              <a:t>日本をよくするためにはどの党の考えがいいのかご自身の意見に近いのはどの党なのか考えてみてください。</a:t>
            </a:r>
          </a:p>
          <a:p>
            <a:pPr algn="l"/>
            <a:r>
              <a:rPr lang="ja-JP" altLang="en-US" dirty="0">
                <a:latin typeface="+mn-ea"/>
              </a:rPr>
              <a:t>これから</a:t>
            </a:r>
            <a:r>
              <a:rPr lang="en-US" altLang="ja-JP" dirty="0">
                <a:latin typeface="+mn-ea"/>
              </a:rPr>
              <a:t>A</a:t>
            </a:r>
            <a:r>
              <a:rPr lang="ja-JP" altLang="en-US" dirty="0">
                <a:latin typeface="+mn-ea"/>
              </a:rPr>
              <a:t>党、</a:t>
            </a:r>
            <a:r>
              <a:rPr lang="en-US" altLang="ja-JP" dirty="0">
                <a:latin typeface="+mn-ea"/>
              </a:rPr>
              <a:t>B</a:t>
            </a:r>
            <a:r>
              <a:rPr lang="ja-JP" altLang="en-US" dirty="0">
                <a:latin typeface="+mn-ea"/>
              </a:rPr>
              <a:t>党、</a:t>
            </a:r>
            <a:r>
              <a:rPr lang="en-US" altLang="ja-JP" dirty="0">
                <a:latin typeface="+mn-ea"/>
              </a:rPr>
              <a:t>C</a:t>
            </a:r>
            <a:r>
              <a:rPr lang="ja-JP" altLang="en-US" dirty="0">
                <a:latin typeface="+mn-ea"/>
              </a:rPr>
              <a:t>党それぞれの候補者に公約を発表してもらいますので、聞いてください。</a:t>
            </a:r>
          </a:p>
          <a:p>
            <a:pPr algn="l"/>
            <a:r>
              <a:rPr lang="ja-JP" altLang="en-US" dirty="0">
                <a:latin typeface="+mn-ea"/>
              </a:rPr>
              <a:t>それでは</a:t>
            </a:r>
            <a:r>
              <a:rPr lang="en-US" altLang="ja-JP" dirty="0">
                <a:latin typeface="+mn-ea"/>
              </a:rPr>
              <a:t>A</a:t>
            </a:r>
            <a:r>
              <a:rPr lang="ja-JP" altLang="en-US" dirty="0">
                <a:latin typeface="+mn-ea"/>
              </a:rPr>
              <a:t>党の○○さん、公約を発表してください。･･･次に</a:t>
            </a:r>
            <a:r>
              <a:rPr lang="en-US" altLang="ja-JP" dirty="0">
                <a:latin typeface="+mn-ea"/>
              </a:rPr>
              <a:t>B</a:t>
            </a:r>
            <a:r>
              <a:rPr lang="ja-JP" altLang="en-US" dirty="0">
                <a:latin typeface="+mn-ea"/>
              </a:rPr>
              <a:t>党の○○さんお願いします。･･･最後に</a:t>
            </a:r>
            <a:r>
              <a:rPr lang="en-US" altLang="ja-JP" dirty="0">
                <a:latin typeface="+mn-ea"/>
              </a:rPr>
              <a:t>C</a:t>
            </a:r>
            <a:r>
              <a:rPr lang="ja-JP" altLang="en-US" dirty="0">
                <a:latin typeface="+mn-ea"/>
              </a:rPr>
              <a:t>党の○○さんお願いします。</a:t>
            </a:r>
          </a:p>
          <a:p>
            <a:pPr algn="l"/>
            <a:r>
              <a:rPr lang="ja-JP" altLang="en-US" dirty="0">
                <a:latin typeface="+mn-ea"/>
              </a:rPr>
              <a:t>･･･はい、各党の候補者の方々ありがとうございました。</a:t>
            </a:r>
            <a:endParaRPr lang="en-US" altLang="ja-JP" dirty="0">
              <a:latin typeface="+mn-ea"/>
            </a:endParaRPr>
          </a:p>
          <a:p>
            <a:pPr algn="l"/>
            <a:endParaRPr lang="ja-JP" altLang="en-US" dirty="0">
              <a:latin typeface="+mn-ea"/>
            </a:endParaRPr>
          </a:p>
          <a:p>
            <a:pPr algn="l"/>
            <a:r>
              <a:rPr lang="ja-JP" altLang="en-US" dirty="0">
                <a:latin typeface="+mn-ea"/>
              </a:rPr>
              <a:t>今から、お手許のワークシートを作成してもらいます。各党の公約を評価し、長所短所を記入して下さい。</a:t>
            </a:r>
          </a:p>
          <a:p>
            <a:pPr algn="l"/>
            <a:r>
              <a:rPr lang="ja-JP" altLang="en-US" dirty="0">
                <a:latin typeface="+mn-ea"/>
              </a:rPr>
              <a:t>そして自分ならどの党に投票するかをその理由とともに記入してください。</a:t>
            </a:r>
          </a:p>
          <a:p>
            <a:pPr algn="l"/>
            <a:r>
              <a:rPr lang="ja-JP" altLang="en-US" dirty="0">
                <a:latin typeface="+mn-ea"/>
              </a:rPr>
              <a:t>〇分間でお願いします。スタートしてください。</a:t>
            </a:r>
          </a:p>
          <a:p>
            <a:pPr algn="l"/>
            <a:endParaRPr lang="en-US" altLang="ja-JP" dirty="0">
              <a:latin typeface="+mn-ea"/>
            </a:endParaRPr>
          </a:p>
          <a:p>
            <a:pPr algn="l"/>
            <a:r>
              <a:rPr lang="en-US" altLang="ja-JP" dirty="0">
                <a:latin typeface="+mn-ea"/>
              </a:rPr>
              <a:t>(</a:t>
            </a:r>
            <a:r>
              <a:rPr lang="ja-JP" altLang="en-US" dirty="0">
                <a:latin typeface="+mn-ea"/>
              </a:rPr>
              <a:t>〇分間は残り時間から逆算して決めてください。</a:t>
            </a:r>
            <a:r>
              <a:rPr lang="en-US" altLang="ja-JP" dirty="0">
                <a:latin typeface="+mn-ea"/>
              </a:rPr>
              <a:t>)</a:t>
            </a:r>
          </a:p>
          <a:p>
            <a:pPr algn="l"/>
            <a:endParaRPr lang="en-US" altLang="ja-JP" dirty="0">
              <a:latin typeface="+mn-ea"/>
            </a:endParaRPr>
          </a:p>
          <a:p>
            <a:pPr algn="l"/>
            <a:r>
              <a:rPr lang="ja-JP" altLang="en-US" dirty="0">
                <a:latin typeface="+mn-ea"/>
              </a:rPr>
              <a:t>続いて班で話し合いをしてください。</a:t>
            </a:r>
          </a:p>
          <a:p>
            <a:pPr algn="l"/>
            <a:r>
              <a:rPr lang="ja-JP" altLang="en-US" dirty="0">
                <a:latin typeface="+mn-ea"/>
              </a:rPr>
              <a:t>他の人がどのように考えているか意見を聞いて、もう一度、自分ならどの党に投票するかを考えて、思ったことを記入して下さい。</a:t>
            </a:r>
          </a:p>
          <a:p>
            <a:pPr algn="l"/>
            <a:r>
              <a:rPr lang="ja-JP" altLang="en-US" dirty="0">
                <a:latin typeface="+mn-ea"/>
              </a:rPr>
              <a:t>この話し合いの後、班の代表者の方はどんな意見があったかを発表してもらいます。</a:t>
            </a:r>
          </a:p>
          <a:p>
            <a:pPr algn="l"/>
            <a:r>
              <a:rPr lang="ja-JP" altLang="en-US" dirty="0">
                <a:latin typeface="+mn-ea"/>
              </a:rPr>
              <a:t>〇分間でお願いします。スタートしてください。</a:t>
            </a:r>
            <a:endParaRPr lang="en-US" altLang="ja-JP" dirty="0">
              <a:latin typeface="+mn-ea"/>
            </a:endParaRPr>
          </a:p>
          <a:p>
            <a:pPr algn="l"/>
            <a:endParaRPr lang="en-US" altLang="ja-JP" dirty="0">
              <a:latin typeface="+mn-ea"/>
            </a:endParaRPr>
          </a:p>
          <a:p>
            <a:pPr defTabSz="875466">
              <a:defRPr/>
            </a:pPr>
            <a:r>
              <a:rPr lang="en-US" altLang="ja-JP" dirty="0">
                <a:latin typeface="+mn-ea"/>
              </a:rPr>
              <a:t>(</a:t>
            </a:r>
            <a:r>
              <a:rPr lang="ja-JP" altLang="en-US" dirty="0">
                <a:latin typeface="+mn-ea"/>
              </a:rPr>
              <a:t>〇分間は残り時間から逆算して決めてください。</a:t>
            </a:r>
            <a:r>
              <a:rPr lang="en-US" altLang="ja-JP" dirty="0">
                <a:latin typeface="+mn-ea"/>
              </a:rPr>
              <a:t>)</a:t>
            </a:r>
          </a:p>
          <a:p>
            <a:pPr algn="l"/>
            <a:endParaRPr lang="ja-JP" altLang="en-US" dirty="0">
              <a:latin typeface="+mn-ea"/>
            </a:endParaRPr>
          </a:p>
          <a:p>
            <a:pPr algn="l"/>
            <a:r>
              <a:rPr lang="ja-JP" altLang="en-US" dirty="0">
                <a:latin typeface="+mn-ea"/>
              </a:rPr>
              <a:t>はい、時間です。それでは○○班から順番にどんな意見、考えがあったかを発表していって下さい。各班</a:t>
            </a:r>
            <a:r>
              <a:rPr lang="en-US" altLang="ja-JP" dirty="0">
                <a:latin typeface="+mn-ea"/>
              </a:rPr>
              <a:t>1</a:t>
            </a:r>
            <a:r>
              <a:rPr lang="ja-JP" altLang="en-US" dirty="0">
                <a:latin typeface="+mn-ea"/>
              </a:rPr>
              <a:t>分程度でお願いします。</a:t>
            </a:r>
            <a:endParaRPr lang="en-US" altLang="ja-JP" dirty="0">
              <a:latin typeface="+mn-ea"/>
            </a:endParaRPr>
          </a:p>
          <a:p>
            <a:pPr algn="l"/>
            <a:endParaRPr lang="en-US" altLang="ja-JP" dirty="0">
              <a:latin typeface="+mn-ea"/>
            </a:endParaRPr>
          </a:p>
          <a:p>
            <a:pPr algn="l"/>
            <a:r>
              <a:rPr lang="en-US" altLang="ja-JP" dirty="0">
                <a:latin typeface="+mn-ea"/>
              </a:rPr>
              <a:t>(</a:t>
            </a:r>
            <a:r>
              <a:rPr lang="ja-JP" altLang="en-US" dirty="0">
                <a:latin typeface="+mn-ea"/>
              </a:rPr>
              <a:t>時間が足りない場合は、代表して何班かに発表してもらい、発表者の数を減らしましょう。</a:t>
            </a:r>
            <a:r>
              <a:rPr lang="en-US" altLang="ja-JP" dirty="0">
                <a:latin typeface="+mn-ea"/>
              </a:rPr>
              <a:t>)</a:t>
            </a:r>
          </a:p>
          <a:p>
            <a:pPr algn="l"/>
            <a:endParaRPr lang="ja-JP" altLang="en-US" dirty="0">
              <a:latin typeface="+mn-ea"/>
            </a:endParaRPr>
          </a:p>
          <a:p>
            <a:pPr algn="l"/>
            <a:r>
              <a:rPr lang="ja-JP" altLang="en-US" dirty="0">
                <a:latin typeface="+mn-ea"/>
              </a:rPr>
              <a:t>ありがとうございました。それではいよいよ投票です。</a:t>
            </a:r>
          </a:p>
          <a:p>
            <a:pPr algn="l"/>
            <a:r>
              <a:rPr lang="ja-JP" altLang="en-US" dirty="0">
                <a:latin typeface="+mn-ea"/>
              </a:rPr>
              <a:t>今から挙手による投票を行います。</a:t>
            </a:r>
            <a:r>
              <a:rPr lang="en-US" altLang="ja-JP" dirty="0">
                <a:latin typeface="+mn-ea"/>
              </a:rPr>
              <a:t>A</a:t>
            </a:r>
            <a:r>
              <a:rPr lang="ja-JP" altLang="en-US" dirty="0">
                <a:latin typeface="+mn-ea"/>
              </a:rPr>
              <a:t>党に投票する人は挙手をお願いします。次に</a:t>
            </a:r>
            <a:r>
              <a:rPr lang="en-US" altLang="ja-JP" dirty="0">
                <a:latin typeface="+mn-ea"/>
              </a:rPr>
              <a:t>B</a:t>
            </a:r>
            <a:r>
              <a:rPr lang="ja-JP" altLang="en-US" dirty="0">
                <a:latin typeface="+mn-ea"/>
              </a:rPr>
              <a:t>党に投票する人は挙手をお願いします。</a:t>
            </a:r>
          </a:p>
          <a:p>
            <a:pPr algn="l"/>
            <a:r>
              <a:rPr lang="ja-JP" altLang="en-US" dirty="0">
                <a:latin typeface="+mn-ea"/>
              </a:rPr>
              <a:t>最後に</a:t>
            </a:r>
            <a:r>
              <a:rPr lang="en-US" altLang="ja-JP" dirty="0">
                <a:latin typeface="+mn-ea"/>
              </a:rPr>
              <a:t>C</a:t>
            </a:r>
            <a:r>
              <a:rPr lang="ja-JP" altLang="en-US" dirty="0">
                <a:latin typeface="+mn-ea"/>
              </a:rPr>
              <a:t>党に投票する人は挙手をお願いします。</a:t>
            </a:r>
          </a:p>
          <a:p>
            <a:pPr algn="l"/>
            <a:r>
              <a:rPr lang="ja-JP" altLang="en-US" dirty="0">
                <a:latin typeface="+mn-ea"/>
              </a:rPr>
              <a:t>投票の結果、当選者は□党の○○さんに決まりました。拍手をお願いします。それでは、○○さん抱負をお願いします。</a:t>
            </a:r>
            <a:endParaRPr lang="en-US" altLang="ja-JP" dirty="0">
              <a:latin typeface="+mn-ea"/>
            </a:endParaRPr>
          </a:p>
          <a:p>
            <a:pPr algn="l"/>
            <a:endParaRPr lang="en-US" altLang="ja-JP" dirty="0">
              <a:latin typeface="+mn-ea"/>
            </a:endParaRPr>
          </a:p>
          <a:p>
            <a:pPr algn="l"/>
            <a:r>
              <a:rPr lang="en-US" altLang="ja-JP" dirty="0">
                <a:latin typeface="+mn-ea"/>
              </a:rPr>
              <a:t>(</a:t>
            </a:r>
            <a:r>
              <a:rPr lang="ja-JP" altLang="en-US" dirty="0">
                <a:latin typeface="+mn-ea"/>
              </a:rPr>
              <a:t>挙手による投票の前にそれぞれの投票数を板書できるよう準備しておいてください。</a:t>
            </a:r>
          </a:p>
          <a:p>
            <a:pPr algn="l"/>
            <a:r>
              <a:rPr lang="ja-JP" altLang="en-US" dirty="0">
                <a:latin typeface="+mn-ea"/>
              </a:rPr>
              <a:t>抱負は時間がなければ無理にする必要はないかと思います。</a:t>
            </a:r>
            <a:r>
              <a:rPr lang="en-US" altLang="ja-JP" dirty="0">
                <a:latin typeface="+mn-ea"/>
              </a:rPr>
              <a:t>)</a:t>
            </a:r>
          </a:p>
          <a:p>
            <a:pPr algn="l"/>
            <a:endParaRPr lang="ja-JP" altLang="en-US" dirty="0">
              <a:latin typeface="+mn-ea"/>
            </a:endParaRPr>
          </a:p>
          <a:p>
            <a:pPr algn="l"/>
            <a:r>
              <a:rPr lang="ja-JP" altLang="en-US" dirty="0">
                <a:latin typeface="+mn-ea"/>
              </a:rPr>
              <a:t>ありがとうございます、最後にもうすぐ</a:t>
            </a:r>
            <a:r>
              <a:rPr lang="en-US" altLang="ja-JP" dirty="0">
                <a:latin typeface="+mn-ea"/>
              </a:rPr>
              <a:t>18</a:t>
            </a:r>
            <a:r>
              <a:rPr lang="ja-JP" altLang="en-US" dirty="0">
                <a:latin typeface="+mn-ea"/>
              </a:rPr>
              <a:t>歳になって選挙権を得られる皆様に動画を見てもらいます。</a:t>
            </a:r>
            <a:endParaRPr lang="ja-JP" altLang="en-US" sz="1000" dirty="0">
              <a:latin typeface="+mn-ea"/>
            </a:endParaRP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11</a:t>
            </a:fld>
            <a:endParaRPr kumimoji="1" lang="ja-JP" altLang="en-US"/>
          </a:p>
        </p:txBody>
      </p:sp>
    </p:spTree>
    <p:extLst>
      <p:ext uri="{BB962C8B-B14F-4D97-AF65-F5344CB8AC3E}">
        <p14:creationId xmlns:p14="http://schemas.microsoft.com/office/powerpoint/2010/main" val="363594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この動画も授業の進捗状況に応じて省略する事も検討してください。</a:t>
            </a: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12</a:t>
            </a:fld>
            <a:endParaRPr kumimoji="1" lang="ja-JP" altLang="en-US"/>
          </a:p>
        </p:txBody>
      </p:sp>
    </p:spTree>
    <p:extLst>
      <p:ext uri="{BB962C8B-B14F-4D97-AF65-F5344CB8AC3E}">
        <p14:creationId xmlns:p14="http://schemas.microsoft.com/office/powerpoint/2010/main" val="218306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A4605-C03B-1BC3-CD08-1F79B9D731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3328AF-6011-3F08-0DD6-546A87E99F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8B30A5-0865-B7FD-0D86-539CFE341AF8}"/>
              </a:ext>
            </a:extLst>
          </p:cNvPr>
          <p:cNvSpPr>
            <a:spLocks noGrp="1"/>
          </p:cNvSpPr>
          <p:nvPr>
            <p:ph type="body" idx="1"/>
          </p:nvPr>
        </p:nvSpPr>
        <p:spPr/>
        <p:txBody>
          <a:bodyPr/>
          <a:lstStyle/>
          <a:p>
            <a:pPr algn="just" defTabSz="875466">
              <a:defRPr/>
            </a:pPr>
            <a:r>
              <a:rPr lang="ja-JP" altLang="en-US" b="1" dirty="0">
                <a:solidFill>
                  <a:prstClr val="black"/>
                </a:solidFill>
                <a:latin typeface="ＭＳ Ｐゴシック" panose="020B0600070205080204" pitchFamily="50" charset="-128"/>
                <a:ea typeface="ＭＳ Ｐゴシック" panose="020B0600070205080204" pitchFamily="50" charset="-128"/>
              </a:rPr>
              <a:t>授業のまとめとして、税金の意義や役割、公平な税制の在り方や租税法律主義の確認を再度行ってください。</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algn="just" defTabSz="875466">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algn="just" defTabSz="875466">
              <a:defRPr/>
            </a:pPr>
            <a:r>
              <a:rPr lang="ja-JP" altLang="ja-JP"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「税金が国を支えるということを理解してもらえたと思います。</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では、なぜ私たちは税金を払わなければならないのでしょうか。</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経済的に豊か人は、なぜ自分が努力して得たものの中から、人よりも高い税金を納めなければならないのか、また経済的に恵まれていない人は、大した収入があるわけでもないのに、なぜこんなに税金を納めなければならないのだろうか・・・</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税金の負担は、私たちが選挙で選んだ代表が決めたルールに従うことを租税法律主義といいます。また税負担は各人の担税力に応じて配分されるべきことを租税公平主義または租税平等主義といいます。</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両者は密接に関連します。</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税金は納めて終わりではなく、使われ方を、しっかりと監視しなければなりません。</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この事をよく理解して一人一人が自分で考えて行動することが大切です。」</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最後にあなたの考えは、如何でしょうか。</a:t>
            </a:r>
          </a:p>
          <a:p>
            <a:endParaRPr kumimoji="1" lang="ja-JP" altLang="en-US" dirty="0"/>
          </a:p>
        </p:txBody>
      </p:sp>
      <p:sp>
        <p:nvSpPr>
          <p:cNvPr id="4" name="ヘッダー プレースホルダー 3">
            <a:extLst>
              <a:ext uri="{FF2B5EF4-FFF2-40B4-BE49-F238E27FC236}">
                <a16:creationId xmlns:a16="http://schemas.microsoft.com/office/drawing/2014/main" id="{D5703AF4-850D-AD1C-81AA-B1CE8465087E}"/>
              </a:ext>
            </a:extLst>
          </p:cNvPr>
          <p:cNvSpPr>
            <a:spLocks noGrp="1"/>
          </p:cNvSpPr>
          <p:nvPr>
            <p:ph type="hdr" sz="quarter"/>
          </p:nvPr>
        </p:nvSpPr>
        <p:spPr/>
        <p:txBody>
          <a:bodyPr/>
          <a:lstStyle/>
          <a:p>
            <a:r>
              <a:rPr kumimoji="1" lang="ja-JP" altLang="en-US"/>
              <a:t>高校生用モデルテキスト</a:t>
            </a:r>
          </a:p>
        </p:txBody>
      </p:sp>
      <p:sp>
        <p:nvSpPr>
          <p:cNvPr id="5" name="スライド番号プレースホルダー 4">
            <a:extLst>
              <a:ext uri="{FF2B5EF4-FFF2-40B4-BE49-F238E27FC236}">
                <a16:creationId xmlns:a16="http://schemas.microsoft.com/office/drawing/2014/main" id="{B354B22D-495D-D61C-1794-12588BF4FDEF}"/>
              </a:ext>
            </a:extLst>
          </p:cNvPr>
          <p:cNvSpPr>
            <a:spLocks noGrp="1"/>
          </p:cNvSpPr>
          <p:nvPr>
            <p:ph type="sldNum" sz="quarter" idx="5"/>
          </p:nvPr>
        </p:nvSpPr>
        <p:spPr/>
        <p:txBody>
          <a:bodyPr/>
          <a:lstStyle/>
          <a:p>
            <a:fld id="{A0D1CF14-DF28-4A09-963B-B864808D71BF}" type="slidenum">
              <a:rPr kumimoji="1" lang="ja-JP" altLang="en-US" smtClean="0"/>
              <a:pPr/>
              <a:t>13</a:t>
            </a:fld>
            <a:endParaRPr kumimoji="1" lang="ja-JP" altLang="en-US"/>
          </a:p>
        </p:txBody>
      </p:sp>
    </p:spTree>
    <p:extLst>
      <p:ext uri="{BB962C8B-B14F-4D97-AF65-F5344CB8AC3E}">
        <p14:creationId xmlns:p14="http://schemas.microsoft.com/office/powerpoint/2010/main" val="2697149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コメント例</a:t>
            </a:r>
            <a:r>
              <a:rPr lang="en-US" altLang="ja-JP" dirty="0"/>
              <a:t>】</a:t>
            </a:r>
          </a:p>
          <a:p>
            <a:pPr eaLnBrk="1" hangingPunct="1"/>
            <a:r>
              <a:rPr lang="ja-JP" altLang="en-US" dirty="0"/>
              <a:t>これで、今日の租税教室を終わります。</a:t>
            </a:r>
            <a:endParaRPr lang="en-US" altLang="ja-JP" dirty="0"/>
          </a:p>
          <a:p>
            <a:pPr eaLnBrk="1" hangingPunct="1"/>
            <a:r>
              <a:rPr lang="ja-JP" altLang="en-US" dirty="0"/>
              <a:t>ありがとうございました。</a:t>
            </a:r>
            <a:endParaRPr lang="en-US" altLang="ja-JP" dirty="0"/>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14</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0873902-22A8-4EC4-B730-EDE32022BC42}"/>
              </a:ext>
            </a:extLst>
          </p:cNvPr>
          <p:cNvSpPr>
            <a:spLocks noGrp="1"/>
          </p:cNvSpPr>
          <p:nvPr>
            <p:ph type="hdr" sz="quarter"/>
          </p:nvPr>
        </p:nvSpPr>
        <p:spPr/>
        <p:txBody>
          <a:bodyPr/>
          <a:lstStyle/>
          <a:p>
            <a:pPr>
              <a:defRPr/>
            </a:pPr>
            <a:r>
              <a:rPr lang="ja-JP" altLang="en-US" dirty="0"/>
              <a:t>高校生用モデルテキスト</a:t>
            </a:r>
            <a:endParaRPr lang="en-US" altLang="ja-JP" dirty="0"/>
          </a:p>
        </p:txBody>
      </p:sp>
    </p:spTree>
    <p:extLst>
      <p:ext uri="{BB962C8B-B14F-4D97-AF65-F5344CB8AC3E}">
        <p14:creationId xmlns:p14="http://schemas.microsoft.com/office/powerpoint/2010/main" val="14770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この町には図書館がありません。</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今度、町に図書館を建てることになりました。</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そのためには</a:t>
            </a:r>
            <a:r>
              <a:rPr lang="en-US" altLang="ja-JP" dirty="0">
                <a:solidFill>
                  <a:prstClr val="black"/>
                </a:solidFill>
                <a:latin typeface="ＭＳ Ｐゴシック" panose="020B0600070205080204" pitchFamily="50" charset="-128"/>
                <a:ea typeface="ＭＳ Ｐゴシック" panose="020B0600070205080204" pitchFamily="50" charset="-128"/>
              </a:rPr>
              <a:t>1,000</a:t>
            </a:r>
            <a:r>
              <a:rPr lang="ja-JP" altLang="en-US" dirty="0">
                <a:solidFill>
                  <a:prstClr val="black"/>
                </a:solidFill>
                <a:latin typeface="ＭＳ Ｐゴシック" panose="020B0600070205080204" pitchFamily="50" charset="-128"/>
                <a:ea typeface="ＭＳ Ｐゴシック" panose="020B0600070205080204" pitchFamily="50" charset="-128"/>
              </a:rPr>
              <a:t>万円のお金が必要になります。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さぁ、そのためには</a:t>
            </a:r>
            <a:r>
              <a:rPr lang="en-US" altLang="ja-JP" dirty="0">
                <a:solidFill>
                  <a:prstClr val="black"/>
                </a:solidFill>
                <a:latin typeface="ＭＳ Ｐゴシック" panose="020B0600070205080204" pitchFamily="50" charset="-128"/>
                <a:ea typeface="ＭＳ Ｐゴシック" panose="020B0600070205080204" pitchFamily="50" charset="-128"/>
              </a:rPr>
              <a:t>1</a:t>
            </a:r>
            <a:r>
              <a:rPr lang="ja-JP" altLang="en-US" dirty="0">
                <a:solidFill>
                  <a:prstClr val="black"/>
                </a:solidFill>
                <a:latin typeface="ＭＳ Ｐゴシック" panose="020B0600070205080204" pitchFamily="50" charset="-128"/>
                <a:ea typeface="ＭＳ Ｐゴシック" panose="020B0600070205080204" pitchFamily="50" charset="-128"/>
              </a:rPr>
              <a:t>人いくらずつ出し合うとよいでしょうか。</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皆さん考えてみて下さい。</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（生徒から声が上がるのを待つか当てる。</a:t>
            </a:r>
            <a:r>
              <a:rPr lang="en-US" altLang="ja-JP" dirty="0">
                <a:solidFill>
                  <a:prstClr val="black"/>
                </a:solidFill>
                <a:latin typeface="ＭＳ Ｐゴシック" panose="020B0600070205080204" pitchFamily="50" charset="-128"/>
                <a:ea typeface="ＭＳ Ｐゴシック" panose="020B0600070205080204" pitchFamily="50" charset="-128"/>
              </a:rPr>
              <a:t>200</a:t>
            </a:r>
            <a:r>
              <a:rPr lang="ja-JP" altLang="en-US" dirty="0">
                <a:solidFill>
                  <a:prstClr val="black"/>
                </a:solidFill>
                <a:latin typeface="ＭＳ Ｐゴシック" panose="020B0600070205080204" pitchFamily="50" charset="-128"/>
                <a:ea typeface="ＭＳ Ｐゴシック" panose="020B0600070205080204" pitchFamily="50" charset="-128"/>
              </a:rPr>
              <a:t>万円の回答あり。）</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そうですね、</a:t>
            </a:r>
            <a:r>
              <a:rPr lang="en-US" altLang="ja-JP" dirty="0">
                <a:solidFill>
                  <a:prstClr val="black"/>
                </a:solidFill>
                <a:latin typeface="ＭＳ Ｐゴシック" panose="020B0600070205080204" pitchFamily="50" charset="-128"/>
                <a:ea typeface="ＭＳ Ｐゴシック" panose="020B0600070205080204" pitchFamily="50" charset="-128"/>
              </a:rPr>
              <a:t>200</a:t>
            </a:r>
            <a:r>
              <a:rPr lang="ja-JP" altLang="en-US" dirty="0">
                <a:solidFill>
                  <a:prstClr val="black"/>
                </a:solidFill>
                <a:latin typeface="ＭＳ Ｐゴシック" panose="020B0600070205080204" pitchFamily="50" charset="-128"/>
                <a:ea typeface="ＭＳ Ｐゴシック" panose="020B0600070205080204" pitchFamily="50" charset="-128"/>
              </a:rPr>
              <a:t>万円ずつですね。</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必要な資金を</a:t>
            </a:r>
            <a:r>
              <a:rPr lang="en-US" altLang="ja-JP" b="1" dirty="0">
                <a:solidFill>
                  <a:prstClr val="black"/>
                </a:solidFill>
                <a:latin typeface="ＭＳ Ｐゴシック" panose="020B0600070205080204" pitchFamily="50" charset="-128"/>
                <a:ea typeface="ＭＳ Ｐゴシック" panose="020B0600070205080204" pitchFamily="50" charset="-128"/>
              </a:rPr>
              <a:t>5</a:t>
            </a:r>
            <a:r>
              <a:rPr lang="ja-JP" altLang="en-US" b="1" dirty="0">
                <a:solidFill>
                  <a:prstClr val="black"/>
                </a:solidFill>
                <a:latin typeface="ＭＳ Ｐゴシック" panose="020B0600070205080204" pitchFamily="50" charset="-128"/>
                <a:ea typeface="ＭＳ Ｐゴシック" panose="020B0600070205080204" pitchFamily="50" charset="-128"/>
              </a:rPr>
              <a:t>人で均等</a:t>
            </a:r>
            <a:r>
              <a:rPr lang="ja-JP" altLang="en-US" dirty="0">
                <a:solidFill>
                  <a:prstClr val="black"/>
                </a:solidFill>
                <a:latin typeface="ＭＳ Ｐゴシック" panose="020B0600070205080204" pitchFamily="50" charset="-128"/>
                <a:ea typeface="ＭＳ Ｐゴシック" panose="020B0600070205080204" pitchFamily="50" charset="-128"/>
              </a:rPr>
              <a:t>に負担しましたね。</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a:spcBef>
                <a:spcPts val="0"/>
              </a:spcBef>
            </a:pPr>
            <a:r>
              <a:rPr lang="ja-JP" altLang="en-US" dirty="0">
                <a:solidFill>
                  <a:prstClr val="black"/>
                </a:solidFill>
                <a:latin typeface="ＭＳ Ｐゴシック" panose="020B0600070205080204" pitchFamily="50" charset="-128"/>
                <a:ea typeface="ＭＳ Ｐゴシック" panose="020B0600070205080204" pitchFamily="50" charset="-128"/>
              </a:rPr>
              <a:t>この</a:t>
            </a:r>
            <a:r>
              <a:rPr lang="en-US" altLang="ja-JP" dirty="0">
                <a:solidFill>
                  <a:prstClr val="black"/>
                </a:solidFill>
                <a:latin typeface="ＭＳ Ｐゴシック" panose="020B0600070205080204" pitchFamily="50" charset="-128"/>
                <a:ea typeface="ＭＳ Ｐゴシック" panose="020B0600070205080204" pitchFamily="50" charset="-128"/>
              </a:rPr>
              <a:t>200</a:t>
            </a:r>
            <a:r>
              <a:rPr lang="ja-JP" altLang="en-US" dirty="0">
                <a:solidFill>
                  <a:prstClr val="black"/>
                </a:solidFill>
                <a:latin typeface="ＭＳ Ｐゴシック" panose="020B0600070205080204" pitchFamily="50" charset="-128"/>
                <a:ea typeface="ＭＳ Ｐゴシック" panose="020B0600070205080204" pitchFamily="50" charset="-128"/>
              </a:rPr>
              <a:t>万円が税金です。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a:spcBef>
                <a:spcPts val="0"/>
              </a:spcBef>
            </a:pPr>
            <a:r>
              <a:rPr lang="ja-JP" altLang="en-US" dirty="0">
                <a:solidFill>
                  <a:prstClr val="black"/>
                </a:solidFill>
                <a:latin typeface="ＭＳ Ｐゴシック" panose="020B0600070205080204" pitchFamily="50" charset="-128"/>
                <a:ea typeface="ＭＳ Ｐゴシック" panose="020B0600070205080204" pitchFamily="50" charset="-128"/>
              </a:rPr>
              <a:t>国や地方公共団体は、図書館を建てるというような</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a:spcBef>
                <a:spcPts val="0"/>
              </a:spcBef>
            </a:pPr>
            <a:r>
              <a:rPr lang="ja-JP" altLang="en-US" dirty="0">
                <a:solidFill>
                  <a:prstClr val="black"/>
                </a:solidFill>
                <a:latin typeface="ＭＳ Ｐゴシック" panose="020B0600070205080204" pitchFamily="50" charset="-128"/>
                <a:ea typeface="ＭＳ Ｐゴシック" panose="020B0600070205080204" pitchFamily="50" charset="-128"/>
              </a:rPr>
              <a:t>公共サービスを提供します。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他には水道や道路の整備、年金や医療、警察や消防、</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福祉や教育も公共サービスです。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そのためには莫大や資金が必要となります。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その資金として「税金」が必要になるのです。</a:t>
            </a:r>
            <a:endParaRPr lang="ja-JP" altLang="en-US" dirty="0">
              <a:latin typeface="ＭＳ Ｐゴシック" panose="020B0600070205080204" pitchFamily="50" charset="-128"/>
              <a:ea typeface="ＭＳ Ｐゴシック" panose="020B0600070205080204" pitchFamily="50" charset="-128"/>
            </a:endParaRP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a:t>
            </a:fld>
            <a:endParaRPr kumimoji="1" lang="ja-JP" altLang="en-US"/>
          </a:p>
        </p:txBody>
      </p:sp>
    </p:spTree>
    <p:extLst>
      <p:ext uri="{BB962C8B-B14F-4D97-AF65-F5344CB8AC3E}">
        <p14:creationId xmlns:p14="http://schemas.microsoft.com/office/powerpoint/2010/main" val="55101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466">
              <a:defRPr/>
            </a:pPr>
            <a:r>
              <a:rPr lang="ja-JP" altLang="ja-JP" sz="11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100" dirty="0">
              <a:solidFill>
                <a:srgbClr val="FF3C00"/>
              </a:solidFill>
              <a:latin typeface="MS-Gothic"/>
            </a:endParaRPr>
          </a:p>
          <a:p>
            <a:pPr algn="l"/>
            <a:r>
              <a:rPr lang="ja-JP" altLang="en-US" sz="1100" dirty="0">
                <a:latin typeface="MS-Gothic"/>
              </a:rPr>
              <a:t>続いては、班ごとに考えてもらって、班としての答えを出してもらいます。</a:t>
            </a:r>
          </a:p>
          <a:p>
            <a:pPr defTabSz="875466">
              <a:defRPr/>
            </a:pPr>
            <a:r>
              <a:rPr lang="ja-JP" altLang="en-US" sz="1100" dirty="0">
                <a:latin typeface="MS-Gothic"/>
              </a:rPr>
              <a:t>同じく図書館を建てるお話です。</a:t>
            </a:r>
            <a:r>
              <a:rPr lang="en-US" altLang="ja-JP" sz="1100" dirty="0">
                <a:latin typeface="MS-Gothic"/>
              </a:rPr>
              <a:t>A-E</a:t>
            </a:r>
            <a:r>
              <a:rPr lang="ja-JP" altLang="en-US" sz="1100" dirty="0">
                <a:latin typeface="MS-Gothic"/>
              </a:rPr>
              <a:t>さんの収入などが分かりました。</a:t>
            </a:r>
          </a:p>
          <a:p>
            <a:pPr algn="l"/>
            <a:r>
              <a:rPr lang="en-US" altLang="ja-JP" sz="1100" dirty="0">
                <a:latin typeface="MS-Gothic"/>
              </a:rPr>
              <a:t>A</a:t>
            </a:r>
            <a:r>
              <a:rPr lang="ja-JP" altLang="en-US" sz="1100" dirty="0">
                <a:latin typeface="MS-Gothic"/>
              </a:rPr>
              <a:t>さんは大きな会社の社長さんで年間の収入は</a:t>
            </a:r>
            <a:r>
              <a:rPr lang="en-US" altLang="ja-JP" sz="1100" dirty="0">
                <a:latin typeface="MS-Gothic"/>
              </a:rPr>
              <a:t>2,000</a:t>
            </a:r>
            <a:r>
              <a:rPr lang="ja-JP" altLang="en-US" sz="1100" dirty="0">
                <a:latin typeface="MS-Gothic"/>
              </a:rPr>
              <a:t>万円あります。</a:t>
            </a:r>
          </a:p>
          <a:p>
            <a:pPr algn="l"/>
            <a:r>
              <a:rPr lang="en-US" altLang="ja-JP" sz="1100" dirty="0">
                <a:latin typeface="MS-Gothic"/>
              </a:rPr>
              <a:t>B</a:t>
            </a:r>
            <a:r>
              <a:rPr lang="ja-JP" altLang="en-US" sz="1100" dirty="0">
                <a:latin typeface="MS-Gothic"/>
              </a:rPr>
              <a:t>さんは今人気のユーチューバーで収入は</a:t>
            </a:r>
            <a:r>
              <a:rPr lang="en-US" altLang="ja-JP" sz="1100" dirty="0">
                <a:latin typeface="MS-Gothic"/>
              </a:rPr>
              <a:t>1,000</a:t>
            </a:r>
            <a:r>
              <a:rPr lang="ja-JP" altLang="en-US" sz="1100" dirty="0">
                <a:latin typeface="MS-Gothic"/>
              </a:rPr>
              <a:t>万円です。</a:t>
            </a:r>
          </a:p>
          <a:p>
            <a:pPr algn="l"/>
            <a:r>
              <a:rPr lang="en-US" altLang="ja-JP" sz="1100" dirty="0">
                <a:latin typeface="MS-Gothic"/>
              </a:rPr>
              <a:t>C</a:t>
            </a:r>
            <a:r>
              <a:rPr lang="ja-JP" altLang="en-US" sz="1100" dirty="0">
                <a:latin typeface="MS-Gothic"/>
              </a:rPr>
              <a:t>さんは収入は</a:t>
            </a:r>
            <a:r>
              <a:rPr lang="en-US" altLang="ja-JP" sz="1100" dirty="0">
                <a:latin typeface="MS-Gothic"/>
              </a:rPr>
              <a:t>500</a:t>
            </a:r>
            <a:r>
              <a:rPr lang="ja-JP" altLang="en-US" sz="1100" dirty="0">
                <a:latin typeface="MS-Gothic"/>
              </a:rPr>
              <a:t>万円ありますが、何かとお金のかかるお父さん世代の会社員です。</a:t>
            </a:r>
          </a:p>
          <a:p>
            <a:pPr algn="l"/>
            <a:r>
              <a:rPr lang="en-US" altLang="ja-JP" sz="1100" dirty="0">
                <a:latin typeface="MS-Gothic"/>
              </a:rPr>
              <a:t>D</a:t>
            </a:r>
            <a:r>
              <a:rPr lang="ja-JP" altLang="en-US" sz="1100" dirty="0">
                <a:latin typeface="MS-Gothic"/>
              </a:rPr>
              <a:t>さんは</a:t>
            </a:r>
            <a:r>
              <a:rPr lang="en-US" altLang="ja-JP" sz="1100" dirty="0">
                <a:latin typeface="MS-Gothic"/>
              </a:rPr>
              <a:t>20</a:t>
            </a:r>
            <a:r>
              <a:rPr lang="ja-JP" altLang="en-US" sz="1100" dirty="0">
                <a:latin typeface="MS-Gothic"/>
              </a:rPr>
              <a:t>歳のフリーターで収入は</a:t>
            </a:r>
            <a:r>
              <a:rPr lang="en-US" altLang="ja-JP" sz="1100" dirty="0">
                <a:latin typeface="MS-Gothic"/>
              </a:rPr>
              <a:t>100</a:t>
            </a:r>
            <a:r>
              <a:rPr lang="ja-JP" altLang="en-US" sz="1100" dirty="0">
                <a:latin typeface="MS-Gothic"/>
              </a:rPr>
              <a:t>万円です。</a:t>
            </a:r>
          </a:p>
          <a:p>
            <a:pPr algn="l"/>
            <a:r>
              <a:rPr lang="en-US" altLang="ja-JP" sz="1100" dirty="0">
                <a:latin typeface="MS-Gothic"/>
              </a:rPr>
              <a:t>E</a:t>
            </a:r>
            <a:r>
              <a:rPr lang="ja-JP" altLang="en-US" sz="1100" dirty="0">
                <a:latin typeface="MS-Gothic"/>
              </a:rPr>
              <a:t>さんはひとり暮らしのおばあさんで収入は年金収入だけで</a:t>
            </a:r>
            <a:r>
              <a:rPr lang="en-US" altLang="ja-JP" sz="1100" dirty="0">
                <a:latin typeface="MS-Gothic"/>
              </a:rPr>
              <a:t>10</a:t>
            </a:r>
            <a:r>
              <a:rPr lang="ja-JP" altLang="en-US" sz="1100" dirty="0">
                <a:latin typeface="MS-Gothic"/>
              </a:rPr>
              <a:t>万円です。</a:t>
            </a:r>
          </a:p>
          <a:p>
            <a:pPr algn="l"/>
            <a:r>
              <a:rPr lang="ja-JP" altLang="en-US" sz="1100" dirty="0">
                <a:latin typeface="MS-Gothic"/>
              </a:rPr>
              <a:t>こういう</a:t>
            </a:r>
            <a:r>
              <a:rPr lang="en-US" altLang="ja-JP" sz="1100" dirty="0">
                <a:latin typeface="MS-Gothic"/>
              </a:rPr>
              <a:t>5</a:t>
            </a:r>
            <a:r>
              <a:rPr lang="ja-JP" altLang="en-US" sz="1100" dirty="0">
                <a:latin typeface="MS-Gothic"/>
              </a:rPr>
              <a:t>人の方からいくらかずつお金を集めて</a:t>
            </a:r>
            <a:r>
              <a:rPr lang="en-US" altLang="ja-JP" sz="1100" dirty="0">
                <a:latin typeface="MS-Gothic"/>
              </a:rPr>
              <a:t>1,000</a:t>
            </a:r>
            <a:r>
              <a:rPr lang="ja-JP" altLang="en-US" sz="1100" dirty="0">
                <a:latin typeface="MS-Gothic"/>
              </a:rPr>
              <a:t>万円の図書館を建てる場合、それぞれからいくらずつ集めるか、</a:t>
            </a:r>
          </a:p>
          <a:p>
            <a:pPr algn="l"/>
            <a:r>
              <a:rPr lang="ja-JP" altLang="en-US" sz="1100" dirty="0">
                <a:latin typeface="MS-Gothic"/>
              </a:rPr>
              <a:t>班に分かれて話し合ってください。</a:t>
            </a:r>
            <a:r>
              <a:rPr lang="en-US" altLang="ja-JP" sz="1100" dirty="0">
                <a:latin typeface="MS-Gothic"/>
              </a:rPr>
              <a:t>5</a:t>
            </a:r>
            <a:r>
              <a:rPr lang="ja-JP" altLang="en-US" sz="1100" dirty="0">
                <a:latin typeface="MS-Gothic"/>
              </a:rPr>
              <a:t>分でお願いします。</a:t>
            </a:r>
          </a:p>
          <a:p>
            <a:pPr algn="l"/>
            <a:r>
              <a:rPr lang="ja-JP" altLang="en-US" sz="1100" dirty="0">
                <a:latin typeface="MS-Gothic"/>
              </a:rPr>
              <a:t>ありがとうございます。</a:t>
            </a:r>
          </a:p>
          <a:p>
            <a:pPr algn="l"/>
            <a:r>
              <a:rPr lang="ja-JP" altLang="en-US" sz="1100" dirty="0">
                <a:latin typeface="MS-Gothic"/>
              </a:rPr>
              <a:t>どの意見も班で話し合ってまとめた意見、つまり民主主義で話し合った意見なので、どの意見も尊重します。</a:t>
            </a:r>
          </a:p>
          <a:p>
            <a:pPr algn="l"/>
            <a:r>
              <a:rPr lang="ja-JP" altLang="en-US" sz="1100" dirty="0">
                <a:latin typeface="MS-Gothic"/>
              </a:rPr>
              <a:t>どの班の答えが正しいということはありません。</a:t>
            </a:r>
            <a:endParaRPr lang="en-US" altLang="ja-JP" sz="1100" dirty="0">
              <a:latin typeface="MS-Gothic"/>
            </a:endParaRPr>
          </a:p>
          <a:p>
            <a:pPr algn="l"/>
            <a:endParaRPr lang="en-US" altLang="ja-JP" sz="1100" dirty="0">
              <a:solidFill>
                <a:srgbClr val="FF3C00"/>
              </a:solidFill>
              <a:latin typeface="MS-Gothic"/>
            </a:endParaRPr>
          </a:p>
          <a:p>
            <a:pPr algn="l"/>
            <a:r>
              <a:rPr lang="ja-JP" altLang="en-US" sz="1100" dirty="0">
                <a:solidFill>
                  <a:srgbClr val="000000"/>
                </a:solidFill>
                <a:latin typeface="MS-Gothic"/>
              </a:rPr>
              <a:t>税理士のための</a:t>
            </a:r>
            <a:r>
              <a:rPr lang="en-US" altLang="ja-JP" sz="1100" dirty="0">
                <a:solidFill>
                  <a:srgbClr val="000000"/>
                </a:solidFill>
                <a:latin typeface="MS-Gothic"/>
              </a:rPr>
              <a:t>『</a:t>
            </a:r>
            <a:r>
              <a:rPr lang="ja-JP" altLang="en-US" sz="1100" dirty="0">
                <a:solidFill>
                  <a:srgbClr val="000000"/>
                </a:solidFill>
                <a:latin typeface="MS-Gothic"/>
              </a:rPr>
              <a:t>租税教室実践マニュアル</a:t>
            </a:r>
            <a:r>
              <a:rPr lang="en-US" altLang="ja-JP" sz="1100" dirty="0">
                <a:solidFill>
                  <a:srgbClr val="000000"/>
                </a:solidFill>
                <a:latin typeface="MS-Gothic"/>
              </a:rPr>
              <a:t>』</a:t>
            </a:r>
            <a:r>
              <a:rPr lang="ja-JP" altLang="en-US" sz="1100" dirty="0">
                <a:solidFill>
                  <a:srgbClr val="000000"/>
                </a:solidFill>
                <a:latin typeface="MS-Gothic"/>
              </a:rPr>
              <a:t>の「ディスカッションについて」も参照ください。</a:t>
            </a:r>
            <a:endParaRPr lang="en-US" altLang="ja-JP" sz="1100" dirty="0">
              <a:solidFill>
                <a:srgbClr val="000000"/>
              </a:solidFill>
              <a:latin typeface="MS-Gothic"/>
            </a:endParaRPr>
          </a:p>
          <a:p>
            <a:pPr algn="l"/>
            <a:r>
              <a:rPr lang="ja-JP" altLang="en-US" sz="1100" dirty="0">
                <a:solidFill>
                  <a:srgbClr val="000000"/>
                </a:solidFill>
                <a:latin typeface="MS-Gothic"/>
              </a:rPr>
              <a:t>あらかじめ司会者、書記、発表者を決めておいてもらうといいと思います。</a:t>
            </a:r>
          </a:p>
          <a:p>
            <a:pPr algn="l"/>
            <a:r>
              <a:rPr lang="ja-JP" altLang="en-US" sz="1100" dirty="0">
                <a:solidFill>
                  <a:srgbClr val="000000"/>
                </a:solidFill>
                <a:latin typeface="MS-Gothic"/>
              </a:rPr>
              <a:t>各班の話し合った結果を黒板・ホワイトボードに板書します。</a:t>
            </a:r>
          </a:p>
          <a:p>
            <a:pPr algn="l"/>
            <a:r>
              <a:rPr lang="ja-JP" altLang="en-US" sz="1100" dirty="0">
                <a:solidFill>
                  <a:srgbClr val="000000"/>
                </a:solidFill>
                <a:latin typeface="MS-Gothic"/>
              </a:rPr>
              <a:t>エクセルをスクリーン等に映し出せるならばそれを使っていただくのもいいと思います。</a:t>
            </a:r>
            <a:endParaRPr lang="en-US" altLang="ja-JP" sz="1100" dirty="0">
              <a:solidFill>
                <a:srgbClr val="000000"/>
              </a:solidFill>
              <a:latin typeface="MS-Gothic"/>
            </a:endParaRPr>
          </a:p>
          <a:p>
            <a:pPr algn="l"/>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2</a:t>
            </a:fld>
            <a:endParaRPr kumimoji="1" lang="ja-JP" altLang="en-US"/>
          </a:p>
        </p:txBody>
      </p:sp>
    </p:spTree>
    <p:extLst>
      <p:ext uri="{BB962C8B-B14F-4D97-AF65-F5344CB8AC3E}">
        <p14:creationId xmlns:p14="http://schemas.microsoft.com/office/powerpoint/2010/main" val="238887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466">
              <a:defRPr/>
            </a:pPr>
            <a:r>
              <a:rPr lang="ja-JP" altLang="ja-JP" sz="11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a:r>
              <a:rPr lang="ja-JP" altLang="en-US" sz="1100" dirty="0">
                <a:latin typeface="+mn-ea"/>
              </a:rPr>
              <a:t>ただ、日本のルールとして</a:t>
            </a:r>
            <a:r>
              <a:rPr lang="en-US" altLang="ja-JP" sz="1100" dirty="0">
                <a:latin typeface="+mn-ea"/>
              </a:rPr>
              <a:t>A</a:t>
            </a:r>
            <a:r>
              <a:rPr lang="ja-JP" altLang="en-US" sz="1100" dirty="0">
                <a:latin typeface="+mn-ea"/>
              </a:rPr>
              <a:t>さんからいくら、</a:t>
            </a:r>
            <a:r>
              <a:rPr lang="en-US" altLang="ja-JP" sz="1100" dirty="0">
                <a:latin typeface="+mn-ea"/>
              </a:rPr>
              <a:t>B</a:t>
            </a:r>
            <a:r>
              <a:rPr lang="ja-JP" altLang="en-US" sz="1100" dirty="0">
                <a:latin typeface="+mn-ea"/>
              </a:rPr>
              <a:t>さんからいくら集めるかを決める場合、日本国中バラバラのルールではいけませんので</a:t>
            </a:r>
          </a:p>
          <a:p>
            <a:pPr algn="l"/>
            <a:r>
              <a:rPr lang="ja-JP" altLang="en-US" sz="1100" dirty="0">
                <a:latin typeface="+mn-ea"/>
              </a:rPr>
              <a:t>統一する必要があります。</a:t>
            </a:r>
          </a:p>
          <a:p>
            <a:pPr algn="l"/>
            <a:r>
              <a:rPr lang="ja-JP" altLang="en-US" sz="1100" dirty="0">
                <a:latin typeface="+mn-ea"/>
              </a:rPr>
              <a:t>班の代表の方、今から前に集まってもらって話し合ってもらえますか。</a:t>
            </a:r>
          </a:p>
          <a:p>
            <a:pPr algn="l"/>
            <a:r>
              <a:rPr lang="ja-JP" altLang="en-US" sz="1100" dirty="0">
                <a:latin typeface="+mn-ea"/>
              </a:rPr>
              <a:t>話し合ってクラスの結論を出してもらいたいと思います。</a:t>
            </a:r>
          </a:p>
          <a:p>
            <a:pPr algn="l"/>
            <a:r>
              <a:rPr lang="ja-JP" altLang="en-US" sz="1100" dirty="0">
                <a:latin typeface="+mn-ea"/>
              </a:rPr>
              <a:t>代表の方は班の意見を代表しているので、自分の班の意見を主張し、違う班の主張も受け入れたうえで代表者の中で決めてください。</a:t>
            </a:r>
          </a:p>
          <a:p>
            <a:pPr algn="l"/>
            <a:endParaRPr lang="en-US" altLang="ja-JP" sz="1100" dirty="0">
              <a:solidFill>
                <a:srgbClr val="000000"/>
              </a:solidFill>
              <a:latin typeface="+mn-ea"/>
            </a:endParaRPr>
          </a:p>
          <a:p>
            <a:pPr algn="l"/>
            <a:r>
              <a:rPr lang="ja-JP" altLang="en-US" sz="1100" b="1" dirty="0">
                <a:solidFill>
                  <a:srgbClr val="000000"/>
                </a:solidFill>
                <a:latin typeface="+mn-ea"/>
              </a:rPr>
              <a:t>班ごとの負担案は黒板に書きだすか、このパワーポイントに直接入力してください。</a:t>
            </a:r>
            <a:endParaRPr lang="en-US" altLang="ja-JP" sz="1100" b="1" dirty="0">
              <a:solidFill>
                <a:srgbClr val="000000"/>
              </a:solidFill>
              <a:latin typeface="+mn-ea"/>
            </a:endParaRPr>
          </a:p>
          <a:p>
            <a:pPr algn="l"/>
            <a:endParaRPr lang="en-US" altLang="ja-JP" sz="1100" dirty="0">
              <a:solidFill>
                <a:srgbClr val="000000"/>
              </a:solidFill>
              <a:latin typeface="+mn-ea"/>
            </a:endParaRPr>
          </a:p>
          <a:p>
            <a:pPr algn="l"/>
            <a:r>
              <a:rPr lang="ja-JP" altLang="en-US" sz="1100" dirty="0">
                <a:solidFill>
                  <a:srgbClr val="000000"/>
                </a:solidFill>
                <a:latin typeface="+mn-ea"/>
              </a:rPr>
              <a:t>話し合いが進まない場合、</a:t>
            </a:r>
            <a:r>
              <a:rPr lang="ja-JP" altLang="en-US" sz="1100" b="1" dirty="0">
                <a:solidFill>
                  <a:srgbClr val="000000"/>
                </a:solidFill>
                <a:latin typeface="+mn-ea"/>
              </a:rPr>
              <a:t>先導してあげたりヒントを与える</a:t>
            </a:r>
            <a:r>
              <a:rPr lang="ja-JP" altLang="en-US" sz="1100" dirty="0">
                <a:solidFill>
                  <a:srgbClr val="000000"/>
                </a:solidFill>
                <a:latin typeface="+mn-ea"/>
              </a:rPr>
              <a:t>といいと思います。</a:t>
            </a:r>
          </a:p>
          <a:p>
            <a:pPr algn="l"/>
            <a:r>
              <a:rPr lang="ja-JP" altLang="en-US" sz="1100" dirty="0">
                <a:solidFill>
                  <a:srgbClr val="000000"/>
                </a:solidFill>
                <a:latin typeface="+mn-ea"/>
              </a:rPr>
              <a:t>例えば、</a:t>
            </a:r>
          </a:p>
          <a:p>
            <a:pPr algn="l"/>
            <a:r>
              <a:rPr lang="ja-JP" altLang="en-US" sz="1100" dirty="0">
                <a:solidFill>
                  <a:srgbClr val="000000"/>
                </a:solidFill>
                <a:latin typeface="+mn-ea"/>
              </a:rPr>
              <a:t>決めやすいところから決めていき、最後の人は残った金額にしましょう。</a:t>
            </a:r>
          </a:p>
          <a:p>
            <a:pPr algn="l"/>
            <a:r>
              <a:rPr lang="ja-JP" altLang="en-US" sz="1100" dirty="0">
                <a:solidFill>
                  <a:srgbClr val="000000"/>
                </a:solidFill>
                <a:latin typeface="+mn-ea"/>
              </a:rPr>
              <a:t>　→</a:t>
            </a:r>
            <a:r>
              <a:rPr lang="en-US" altLang="ja-JP" sz="1100" dirty="0">
                <a:solidFill>
                  <a:srgbClr val="000000"/>
                </a:solidFill>
                <a:latin typeface="+mn-ea"/>
              </a:rPr>
              <a:t>4</a:t>
            </a:r>
            <a:r>
              <a:rPr lang="ja-JP" altLang="en-US" sz="1100" dirty="0">
                <a:solidFill>
                  <a:srgbClr val="000000"/>
                </a:solidFill>
                <a:latin typeface="+mn-ea"/>
              </a:rPr>
              <a:t>人決めればよくなります。</a:t>
            </a:r>
          </a:p>
          <a:p>
            <a:pPr algn="l"/>
            <a:r>
              <a:rPr lang="ja-JP" altLang="en-US" sz="1100" dirty="0">
                <a:solidFill>
                  <a:srgbClr val="000000"/>
                </a:solidFill>
                <a:latin typeface="+mn-ea"/>
              </a:rPr>
              <a:t>・金額の少ない</a:t>
            </a:r>
            <a:r>
              <a:rPr lang="en-US" altLang="ja-JP" sz="1100" dirty="0">
                <a:solidFill>
                  <a:srgbClr val="000000"/>
                </a:solidFill>
                <a:latin typeface="+mn-ea"/>
              </a:rPr>
              <a:t>E</a:t>
            </a:r>
            <a:r>
              <a:rPr lang="ja-JP" altLang="en-US" sz="1100" dirty="0">
                <a:solidFill>
                  <a:srgbClr val="000000"/>
                </a:solidFill>
                <a:latin typeface="+mn-ea"/>
              </a:rPr>
              <a:t>さんから決めていきましょう。</a:t>
            </a:r>
          </a:p>
          <a:p>
            <a:pPr algn="l"/>
            <a:r>
              <a:rPr lang="ja-JP" altLang="en-US" sz="1100" dirty="0">
                <a:solidFill>
                  <a:srgbClr val="000000"/>
                </a:solidFill>
                <a:latin typeface="+mn-ea"/>
              </a:rPr>
              <a:t>　→選択肢が少ないのでまとめやすいです。</a:t>
            </a:r>
          </a:p>
          <a:p>
            <a:pPr algn="l"/>
            <a:r>
              <a:rPr lang="ja-JP" altLang="en-US" sz="1100" dirty="0">
                <a:solidFill>
                  <a:srgbClr val="000000"/>
                </a:solidFill>
                <a:latin typeface="+mn-ea"/>
              </a:rPr>
              <a:t>・声が上がらない場合、各班の数値の平均額を参考に出してみましょう。</a:t>
            </a:r>
          </a:p>
          <a:p>
            <a:pPr algn="l"/>
            <a:r>
              <a:rPr lang="ja-JP" altLang="en-US" sz="1100" dirty="0">
                <a:solidFill>
                  <a:srgbClr val="000000"/>
                </a:solidFill>
                <a:latin typeface="+mn-ea"/>
              </a:rPr>
              <a:t>　→意見が出やすくなります。</a:t>
            </a:r>
          </a:p>
          <a:p>
            <a:pPr algn="l"/>
            <a:r>
              <a:rPr lang="ja-JP" altLang="en-US" sz="1100" dirty="0">
                <a:solidFill>
                  <a:srgbClr val="000000"/>
                </a:solidFill>
                <a:latin typeface="+mn-ea"/>
              </a:rPr>
              <a:t>・候補に挙がった数値を</a:t>
            </a:r>
            <a:r>
              <a:rPr lang="en-US" altLang="ja-JP" sz="1100" dirty="0">
                <a:solidFill>
                  <a:srgbClr val="000000"/>
                </a:solidFill>
                <a:latin typeface="+mn-ea"/>
              </a:rPr>
              <a:t>2</a:t>
            </a:r>
            <a:r>
              <a:rPr lang="ja-JP" altLang="en-US" sz="1100" dirty="0">
                <a:solidFill>
                  <a:srgbClr val="000000"/>
                </a:solidFill>
                <a:latin typeface="+mn-ea"/>
              </a:rPr>
              <a:t>つ選んで多数決をとってみましょう。</a:t>
            </a:r>
          </a:p>
          <a:p>
            <a:pPr algn="l"/>
            <a:r>
              <a:rPr lang="ja-JP" altLang="en-US" sz="1100" dirty="0">
                <a:solidFill>
                  <a:srgbClr val="000000"/>
                </a:solidFill>
                <a:latin typeface="+mn-ea"/>
              </a:rPr>
              <a:t>　→多数決で選ばれた数値で決まりです。</a:t>
            </a:r>
            <a:endParaRPr lang="en-US" altLang="ja-JP" sz="1100" dirty="0">
              <a:solidFill>
                <a:srgbClr val="000000"/>
              </a:solidFill>
              <a:latin typeface="+mn-ea"/>
            </a:endParaRPr>
          </a:p>
          <a:p>
            <a:pPr algn="l"/>
            <a:endParaRPr lang="ja-JP" altLang="en-US" sz="1100" dirty="0">
              <a:solidFill>
                <a:srgbClr val="000000"/>
              </a:solidFill>
              <a:latin typeface="+mn-ea"/>
            </a:endParaRPr>
          </a:p>
          <a:p>
            <a:pPr algn="l"/>
            <a:r>
              <a:rPr lang="ja-JP" altLang="en-US" sz="1100" dirty="0">
                <a:solidFill>
                  <a:srgbClr val="000000"/>
                </a:solidFill>
                <a:latin typeface="+mn-ea"/>
              </a:rPr>
              <a:t>自分の意見が間接的に反映される様、まさに議会を体験してもらいます。</a:t>
            </a:r>
          </a:p>
          <a:p>
            <a:pPr algn="l"/>
            <a:r>
              <a:rPr lang="en-US" altLang="ja-JP" sz="1100" dirty="0">
                <a:solidFill>
                  <a:srgbClr val="000000"/>
                </a:solidFill>
                <a:latin typeface="+mn-ea"/>
              </a:rPr>
              <a:t>(</a:t>
            </a:r>
            <a:r>
              <a:rPr lang="ja-JP" altLang="en-US" sz="1100" dirty="0">
                <a:solidFill>
                  <a:srgbClr val="000000"/>
                </a:solidFill>
                <a:latin typeface="+mn-ea"/>
              </a:rPr>
              <a:t>合意したら</a:t>
            </a:r>
            <a:r>
              <a:rPr lang="en-US" altLang="ja-JP" sz="1100" dirty="0">
                <a:solidFill>
                  <a:srgbClr val="000000"/>
                </a:solidFill>
                <a:latin typeface="+mn-ea"/>
              </a:rPr>
              <a:t>)</a:t>
            </a:r>
            <a:r>
              <a:rPr lang="ja-JP" altLang="en-US" sz="1100" dirty="0">
                <a:solidFill>
                  <a:srgbClr val="000000"/>
                </a:solidFill>
                <a:latin typeface="+mn-ea"/>
              </a:rPr>
              <a:t>お礼を言って席に戻ってもらいます。</a:t>
            </a:r>
            <a:endParaRPr kumimoji="1" lang="ja-JP" altLang="en-US" dirty="0">
              <a:latin typeface="+mn-ea"/>
            </a:endParaRP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3</a:t>
            </a:fld>
            <a:endParaRPr kumimoji="1" lang="ja-JP" altLang="en-US"/>
          </a:p>
        </p:txBody>
      </p:sp>
    </p:spTree>
    <p:extLst>
      <p:ext uri="{BB962C8B-B14F-4D97-AF65-F5344CB8AC3E}">
        <p14:creationId xmlns:p14="http://schemas.microsoft.com/office/powerpoint/2010/main" val="203016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466">
              <a:defRPr/>
            </a:pPr>
            <a:r>
              <a:rPr lang="ja-JP" altLang="ja-JP" sz="17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700" dirty="0">
              <a:solidFill>
                <a:srgbClr val="FF3C00"/>
              </a:solidFill>
              <a:latin typeface="MS-Gothic"/>
            </a:endParaRPr>
          </a:p>
          <a:p>
            <a:pPr algn="l"/>
            <a:r>
              <a:rPr lang="ja-JP" altLang="en-US" dirty="0">
                <a:latin typeface="+mn-ea"/>
              </a:rPr>
              <a:t>各班の代表の方に集まってもらい、</a:t>
            </a:r>
            <a:r>
              <a:rPr lang="en-US" altLang="ja-JP" dirty="0">
                <a:latin typeface="+mn-ea"/>
              </a:rPr>
              <a:t>A-E</a:t>
            </a:r>
            <a:r>
              <a:rPr lang="ja-JP" altLang="en-US" dirty="0">
                <a:latin typeface="+mn-ea"/>
              </a:rPr>
              <a:t>さんからいくらずつ集めるか話し合いをしてもらいクラスとしての意見をまとめてもらいました。</a:t>
            </a:r>
          </a:p>
          <a:p>
            <a:pPr algn="l"/>
            <a:endParaRPr lang="en-US" altLang="ja-JP" dirty="0">
              <a:latin typeface="+mn-ea"/>
            </a:endParaRPr>
          </a:p>
          <a:p>
            <a:pPr algn="l"/>
            <a:r>
              <a:rPr lang="ja-JP" altLang="en-US" dirty="0">
                <a:latin typeface="+mn-ea"/>
              </a:rPr>
              <a:t>今体験してもらったことは、国が税を決める仕組みと同じです。</a:t>
            </a:r>
          </a:p>
          <a:p>
            <a:pPr algn="l"/>
            <a:r>
              <a:rPr lang="ja-JP" altLang="en-US" dirty="0">
                <a:latin typeface="+mn-ea"/>
              </a:rPr>
              <a:t>この図に当てはめると「国民」が皆さんそれぞれ一人ずつの意見です。</a:t>
            </a:r>
          </a:p>
          <a:p>
            <a:pPr algn="l"/>
            <a:r>
              <a:rPr lang="ja-JP" altLang="en-US" dirty="0">
                <a:latin typeface="+mn-ea"/>
              </a:rPr>
              <a:t>各班で話し合いをしてもらいまとまった班の意見を</a:t>
            </a:r>
            <a:r>
              <a:rPr lang="ja-JP" altLang="en-US" b="1" dirty="0">
                <a:latin typeface="+mn-ea"/>
              </a:rPr>
              <a:t>持ち寄って</a:t>
            </a:r>
            <a:r>
              <a:rPr lang="ja-JP" altLang="en-US" dirty="0">
                <a:latin typeface="+mn-ea"/>
              </a:rPr>
              <a:t>、</a:t>
            </a:r>
          </a:p>
          <a:p>
            <a:pPr algn="l"/>
            <a:r>
              <a:rPr lang="ja-JP" altLang="en-US" dirty="0">
                <a:latin typeface="+mn-ea"/>
              </a:rPr>
              <a:t>各班の</a:t>
            </a:r>
            <a:r>
              <a:rPr lang="ja-JP" altLang="en-US" b="1" dirty="0">
                <a:latin typeface="+mn-ea"/>
              </a:rPr>
              <a:t>代表者</a:t>
            </a:r>
            <a:r>
              <a:rPr lang="ja-JP" altLang="en-US" dirty="0">
                <a:latin typeface="+mn-ea"/>
              </a:rPr>
              <a:t>が「国会議員」に選出され</a:t>
            </a:r>
          </a:p>
          <a:p>
            <a:pPr algn="l"/>
            <a:r>
              <a:rPr lang="ja-JP" altLang="en-US" dirty="0">
                <a:latin typeface="+mn-ea"/>
              </a:rPr>
              <a:t>「国会」で議論し意見をまとめたうえで、「法律」が決まりました。</a:t>
            </a:r>
            <a:endParaRPr lang="en-US" altLang="ja-JP" dirty="0">
              <a:latin typeface="+mn-ea"/>
            </a:endParaRPr>
          </a:p>
          <a:p>
            <a:pPr algn="l"/>
            <a:endParaRPr lang="ja-JP" altLang="en-US" dirty="0">
              <a:latin typeface="+mn-ea"/>
            </a:endParaRPr>
          </a:p>
          <a:p>
            <a:pPr algn="l"/>
            <a:r>
              <a:rPr lang="ja-JP" altLang="en-US" dirty="0">
                <a:latin typeface="+mn-ea"/>
              </a:rPr>
              <a:t>これで</a:t>
            </a:r>
            <a:r>
              <a:rPr lang="en-US" altLang="ja-JP" dirty="0">
                <a:latin typeface="+mn-ea"/>
              </a:rPr>
              <a:t>A-E</a:t>
            </a:r>
            <a:r>
              <a:rPr lang="ja-JP" altLang="en-US" dirty="0">
                <a:latin typeface="+mn-ea"/>
              </a:rPr>
              <a:t>さんからそれぞれいくら集めるのか、法律として決定されました。</a:t>
            </a:r>
          </a:p>
          <a:p>
            <a:pPr algn="l"/>
            <a:r>
              <a:rPr lang="en-US" altLang="ja-JP" dirty="0">
                <a:latin typeface="+mn-ea"/>
              </a:rPr>
              <a:t>A-E</a:t>
            </a:r>
            <a:r>
              <a:rPr lang="ja-JP" altLang="en-US" dirty="0">
                <a:latin typeface="+mn-ea"/>
              </a:rPr>
              <a:t>さんは自分たちの代表が決めたことなので守らないといけません。</a:t>
            </a:r>
          </a:p>
          <a:p>
            <a:pPr algn="l"/>
            <a:r>
              <a:rPr lang="ja-JP" altLang="en-US" dirty="0">
                <a:latin typeface="+mn-ea"/>
              </a:rPr>
              <a:t>これを租税法律主義といいます。</a:t>
            </a:r>
          </a:p>
          <a:p>
            <a:pPr algn="l"/>
            <a:r>
              <a:rPr lang="ja-JP" altLang="en-US" dirty="0">
                <a:latin typeface="+mn-ea"/>
              </a:rPr>
              <a:t>これが今の日本の民主主義による税の決め方です。</a:t>
            </a:r>
            <a:endParaRPr lang="en-US" altLang="ja-JP" dirty="0">
              <a:latin typeface="+mn-ea"/>
            </a:endParaRPr>
          </a:p>
          <a:p>
            <a:pPr algn="l"/>
            <a:endParaRPr lang="ja-JP" altLang="en-US" dirty="0">
              <a:latin typeface="+mn-ea"/>
            </a:endParaRPr>
          </a:p>
          <a:p>
            <a:pPr algn="l"/>
            <a:r>
              <a:rPr lang="ja-JP" altLang="en-US" dirty="0">
                <a:latin typeface="+mn-ea"/>
              </a:rPr>
              <a:t>ところで昔、例えば江戸時代の日本はどのように決めていたのでしょうか。</a:t>
            </a:r>
          </a:p>
          <a:p>
            <a:pPr algn="l"/>
            <a:r>
              <a:rPr lang="ja-JP" altLang="en-US" dirty="0">
                <a:latin typeface="+mn-ea"/>
              </a:rPr>
              <a:t>国民から選ばれた議員が話し合って決めるのではなく、お殿様が年貢という形で決めていました。</a:t>
            </a:r>
          </a:p>
          <a:p>
            <a:pPr algn="l"/>
            <a:r>
              <a:rPr lang="ja-JP" altLang="en-US" dirty="0">
                <a:latin typeface="+mn-ea"/>
              </a:rPr>
              <a:t>つまり、国民が主権者ではなかったのです。</a:t>
            </a:r>
          </a:p>
          <a:p>
            <a:pPr algn="l"/>
            <a:r>
              <a:rPr lang="ja-JP" altLang="en-US" dirty="0">
                <a:latin typeface="+mn-ea"/>
              </a:rPr>
              <a:t>ではどのように民主主義が生まれてきたのか動画で確認してみましょう。</a:t>
            </a:r>
            <a:endParaRPr lang="en-US" altLang="ja-JP" dirty="0">
              <a:latin typeface="+mn-ea"/>
            </a:endParaRPr>
          </a:p>
          <a:p>
            <a:pPr algn="l"/>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4</a:t>
            </a:fld>
            <a:endParaRPr kumimoji="1" lang="ja-JP" altLang="en-US"/>
          </a:p>
        </p:txBody>
      </p:sp>
    </p:spTree>
    <p:extLst>
      <p:ext uri="{BB962C8B-B14F-4D97-AF65-F5344CB8AC3E}">
        <p14:creationId xmlns:p14="http://schemas.microsoft.com/office/powerpoint/2010/main" val="353351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この動画は約</a:t>
            </a:r>
            <a:r>
              <a:rPr lang="ja-JP" altLang="en-US" b="1" dirty="0"/>
              <a:t>３</a:t>
            </a:r>
            <a:r>
              <a:rPr kumimoji="1" lang="ja-JP" altLang="en-US" b="1" dirty="0"/>
              <a:t>分ありますので、これまでの内容が充分に理解できている場合や時間配分の関係で省略しても良いと思います。</a:t>
            </a:r>
            <a:endParaRPr kumimoji="1" lang="en-US" altLang="ja-JP" b="1" dirty="0"/>
          </a:p>
          <a:p>
            <a:endParaRPr kumimoji="1" lang="en-US" altLang="ja-JP" b="1" dirty="0"/>
          </a:p>
          <a:p>
            <a:r>
              <a:rPr kumimoji="1" lang="ja-JP" altLang="en-US" b="1" dirty="0"/>
              <a:t>なお、このテキストで使用されている動画は全て</a:t>
            </a:r>
            <a:r>
              <a:rPr kumimoji="1" lang="en-US" altLang="ja-JP" b="1" dirty="0"/>
              <a:t>YouTube</a:t>
            </a:r>
            <a:r>
              <a:rPr kumimoji="1" lang="ja-JP" altLang="en-US" b="1" dirty="0"/>
              <a:t>で公開されています。</a:t>
            </a:r>
            <a:endParaRPr kumimoji="1" lang="en-US" altLang="ja-JP" b="1" dirty="0"/>
          </a:p>
          <a:p>
            <a:r>
              <a:rPr kumimoji="1" lang="ja-JP" altLang="en-US" b="1" dirty="0"/>
              <a:t>省略する場合は、生徒たちにその旨を伝えていただけると良いかもしれません。</a:t>
            </a:r>
            <a:endParaRPr kumimoji="1" lang="en-US" altLang="ja-JP" b="1" dirty="0"/>
          </a:p>
          <a:p>
            <a:endParaRPr lang="en-US" altLang="ja-JP" b="1" dirty="0"/>
          </a:p>
          <a:p>
            <a:r>
              <a:rPr lang="en-US" altLang="ja-JP" b="1" dirty="0"/>
              <a:t>【</a:t>
            </a:r>
            <a:r>
              <a:rPr lang="ja-JP" altLang="en-US" b="1" dirty="0"/>
              <a:t>公式</a:t>
            </a:r>
            <a:r>
              <a:rPr lang="en-US" altLang="ja-JP" b="1" dirty="0"/>
              <a:t>】</a:t>
            </a:r>
            <a:r>
              <a:rPr lang="ja-JP" altLang="en-US" b="1" dirty="0"/>
              <a:t>近畿税理士会チャンネル</a:t>
            </a:r>
            <a:endParaRPr lang="en-US" altLang="ja-JP" b="1" dirty="0"/>
          </a:p>
          <a:p>
            <a:r>
              <a:rPr lang="en-US" altLang="ja-JP" b="1" dirty="0"/>
              <a:t>URL</a:t>
            </a:r>
            <a:r>
              <a:rPr lang="ja-JP" altLang="en-US" b="1" dirty="0"/>
              <a:t>：</a:t>
            </a:r>
            <a:r>
              <a:rPr lang="en-US" altLang="ja-JP" b="1" dirty="0"/>
              <a:t>https://www.youtube.com/@user-sf4yx7rb7y</a:t>
            </a:r>
            <a:endParaRPr kumimoji="1" lang="ja-JP" altLang="en-US" b="1"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5</a:t>
            </a:fld>
            <a:endParaRPr kumimoji="1" lang="ja-JP" altLang="en-US"/>
          </a:p>
        </p:txBody>
      </p:sp>
    </p:spTree>
    <p:extLst>
      <p:ext uri="{BB962C8B-B14F-4D97-AF65-F5344CB8AC3E}">
        <p14:creationId xmlns:p14="http://schemas.microsoft.com/office/powerpoint/2010/main" val="332294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466">
              <a:defRPr/>
            </a:pPr>
            <a:r>
              <a:rPr lang="ja-JP" altLang="ja-JP" dirty="0">
                <a:latin typeface="ＭＳ Ｐゴシック" panose="020B0600070205080204" pitchFamily="50" charset="-128"/>
                <a:ea typeface="ＭＳ Ｐゴシック" panose="020B0600070205080204" pitchFamily="50" charset="-128"/>
              </a:rPr>
              <a:t>【コメント例】</a:t>
            </a:r>
            <a:endParaRPr lang="en-US" altLang="ja-JP" dirty="0">
              <a:latin typeface="MS-Gothic"/>
            </a:endParaRPr>
          </a:p>
          <a:p>
            <a:pPr algn="l"/>
            <a:r>
              <a:rPr lang="ja-JP" altLang="en-US" dirty="0">
                <a:latin typeface="MS-Gothic"/>
              </a:rPr>
              <a:t>先ほどは</a:t>
            </a:r>
            <a:r>
              <a:rPr lang="en-US" altLang="ja-JP" dirty="0">
                <a:latin typeface="MS-Gothic"/>
              </a:rPr>
              <a:t>A-E</a:t>
            </a:r>
            <a:r>
              <a:rPr lang="ja-JP" altLang="en-US" dirty="0">
                <a:latin typeface="MS-Gothic"/>
              </a:rPr>
              <a:t>さんの収入状況がわかりましたが、今度は財産状況もわかってきました。</a:t>
            </a:r>
          </a:p>
          <a:p>
            <a:pPr algn="l"/>
            <a:r>
              <a:rPr lang="en-US" altLang="ja-JP" dirty="0">
                <a:latin typeface="MS-Gothic"/>
              </a:rPr>
              <a:t>A</a:t>
            </a:r>
            <a:r>
              <a:rPr lang="ja-JP" altLang="en-US" dirty="0">
                <a:latin typeface="MS-Gothic"/>
              </a:rPr>
              <a:t>さんは年収は</a:t>
            </a:r>
            <a:r>
              <a:rPr lang="en-US" altLang="ja-JP" dirty="0">
                <a:latin typeface="MS-Gothic"/>
              </a:rPr>
              <a:t>2,000</a:t>
            </a:r>
            <a:r>
              <a:rPr lang="ja-JP" altLang="en-US" dirty="0">
                <a:latin typeface="MS-Gothic"/>
              </a:rPr>
              <a:t>万円、貯金も</a:t>
            </a:r>
            <a:r>
              <a:rPr lang="en-US" altLang="ja-JP" dirty="0">
                <a:latin typeface="MS-Gothic"/>
              </a:rPr>
              <a:t>1,000</a:t>
            </a:r>
            <a:r>
              <a:rPr lang="ja-JP" altLang="en-US" dirty="0">
                <a:latin typeface="MS-Gothic"/>
              </a:rPr>
              <a:t>万ありますが、事業を大きくするなかで借金も抱えていて</a:t>
            </a:r>
            <a:r>
              <a:rPr lang="en-US" altLang="ja-JP" dirty="0">
                <a:latin typeface="MS-Gothic"/>
              </a:rPr>
              <a:t>1</a:t>
            </a:r>
            <a:r>
              <a:rPr lang="ja-JP" altLang="en-US" dirty="0">
                <a:latin typeface="MS-Gothic"/>
              </a:rPr>
              <a:t>億円もあります。</a:t>
            </a:r>
          </a:p>
          <a:p>
            <a:pPr algn="l"/>
            <a:r>
              <a:rPr lang="ja-JP" altLang="en-US" dirty="0">
                <a:latin typeface="MS-Gothic"/>
              </a:rPr>
              <a:t>ですので収入は多いですが、手元にはあまりお金がありません。</a:t>
            </a:r>
          </a:p>
          <a:p>
            <a:pPr algn="l"/>
            <a:r>
              <a:rPr lang="en-US" altLang="ja-JP" dirty="0">
                <a:latin typeface="MS-Gothic"/>
              </a:rPr>
              <a:t>B</a:t>
            </a:r>
            <a:r>
              <a:rPr lang="ja-JP" altLang="en-US" dirty="0">
                <a:latin typeface="MS-Gothic"/>
              </a:rPr>
              <a:t>さんは世界を股にかけて活躍しており、日本にいなければならない理由がありません。日本での税金が高くなると安い国を求めて日本を出ていく可能性があります。</a:t>
            </a:r>
          </a:p>
          <a:p>
            <a:pPr algn="l"/>
            <a:r>
              <a:rPr lang="en-US" altLang="ja-JP" dirty="0">
                <a:latin typeface="MS-Gothic"/>
              </a:rPr>
              <a:t>C</a:t>
            </a:r>
            <a:r>
              <a:rPr lang="ja-JP" altLang="en-US" dirty="0">
                <a:latin typeface="MS-Gothic"/>
              </a:rPr>
              <a:t>さんは年間</a:t>
            </a:r>
            <a:r>
              <a:rPr lang="en-US" altLang="ja-JP" dirty="0">
                <a:latin typeface="MS-Gothic"/>
              </a:rPr>
              <a:t>500</a:t>
            </a:r>
            <a:r>
              <a:rPr lang="ja-JP" altLang="en-US" dirty="0">
                <a:latin typeface="MS-Gothic"/>
              </a:rPr>
              <a:t>万円収入ありますが、教育費や住宅ローンが年間</a:t>
            </a:r>
            <a:r>
              <a:rPr lang="en-US" altLang="ja-JP" dirty="0">
                <a:latin typeface="MS-Gothic"/>
              </a:rPr>
              <a:t>500</a:t>
            </a:r>
            <a:r>
              <a:rPr lang="ja-JP" altLang="en-US" dirty="0">
                <a:latin typeface="MS-Gothic"/>
              </a:rPr>
              <a:t>万円かかり貯金ができない生活です。</a:t>
            </a:r>
          </a:p>
          <a:p>
            <a:pPr algn="l"/>
            <a:r>
              <a:rPr lang="en-US" altLang="ja-JP" dirty="0">
                <a:latin typeface="MS-Gothic"/>
              </a:rPr>
              <a:t>D</a:t>
            </a:r>
            <a:r>
              <a:rPr lang="ja-JP" altLang="en-US" dirty="0">
                <a:latin typeface="MS-Gothic"/>
              </a:rPr>
              <a:t>さんは貯金を全くしません。</a:t>
            </a:r>
            <a:r>
              <a:rPr lang="en-US" altLang="ja-JP" dirty="0">
                <a:latin typeface="MS-Gothic"/>
              </a:rPr>
              <a:t>100</a:t>
            </a:r>
            <a:r>
              <a:rPr lang="ja-JP" altLang="en-US" dirty="0">
                <a:latin typeface="MS-Gothic"/>
              </a:rPr>
              <a:t>万円収入があったら</a:t>
            </a:r>
            <a:r>
              <a:rPr lang="en-US" altLang="ja-JP" dirty="0">
                <a:latin typeface="MS-Gothic"/>
              </a:rPr>
              <a:t>100</a:t>
            </a:r>
            <a:r>
              <a:rPr lang="ja-JP" altLang="en-US" dirty="0">
                <a:latin typeface="MS-Gothic"/>
              </a:rPr>
              <a:t>万円全部使ってしまいます。</a:t>
            </a:r>
          </a:p>
          <a:p>
            <a:pPr algn="l"/>
            <a:r>
              <a:rPr lang="en-US" altLang="ja-JP" dirty="0">
                <a:latin typeface="MS-Gothic"/>
              </a:rPr>
              <a:t>E</a:t>
            </a:r>
            <a:r>
              <a:rPr lang="ja-JP" altLang="en-US" dirty="0">
                <a:latin typeface="MS-Gothic"/>
              </a:rPr>
              <a:t>さんは</a:t>
            </a:r>
            <a:r>
              <a:rPr lang="en-US" altLang="ja-JP" dirty="0">
                <a:latin typeface="MS-Gothic"/>
              </a:rPr>
              <a:t>10</a:t>
            </a:r>
            <a:r>
              <a:rPr lang="ja-JP" altLang="en-US" dirty="0">
                <a:latin typeface="MS-Gothic"/>
              </a:rPr>
              <a:t>万円しか収入がありませんが、おじいさんから相続があり貯金は</a:t>
            </a:r>
            <a:r>
              <a:rPr lang="en-US" altLang="ja-JP" dirty="0">
                <a:latin typeface="MS-Gothic"/>
              </a:rPr>
              <a:t>1</a:t>
            </a:r>
            <a:r>
              <a:rPr lang="ja-JP" altLang="en-US" dirty="0">
                <a:latin typeface="MS-Gothic"/>
              </a:rPr>
              <a:t>億円あります。</a:t>
            </a:r>
          </a:p>
          <a:p>
            <a:pPr algn="l"/>
            <a:r>
              <a:rPr lang="ja-JP" altLang="en-US" dirty="0">
                <a:latin typeface="MS-Gothic"/>
              </a:rPr>
              <a:t>皆さんどう考えますか。先ほど決めた法律を変えますか、それともこのままがいいですか。</a:t>
            </a:r>
          </a:p>
          <a:p>
            <a:pPr algn="l"/>
            <a:r>
              <a:rPr lang="ja-JP" altLang="en-US" dirty="0">
                <a:latin typeface="MS-Gothic"/>
              </a:rPr>
              <a:t>このように実際にはいろんな条件があるんです。</a:t>
            </a:r>
          </a:p>
          <a:p>
            <a:pPr algn="l"/>
            <a:r>
              <a:rPr lang="ja-JP" altLang="en-US" dirty="0">
                <a:latin typeface="MS-Gothic"/>
              </a:rPr>
              <a:t>日本の税制をできるだけ公平にしようとすると、例えば収入といった</a:t>
            </a:r>
            <a:r>
              <a:rPr lang="en-US" altLang="ja-JP" dirty="0">
                <a:latin typeface="MS-Gothic"/>
              </a:rPr>
              <a:t>1</a:t>
            </a:r>
            <a:r>
              <a:rPr lang="ja-JP" altLang="en-US" dirty="0">
                <a:latin typeface="MS-Gothic"/>
              </a:rPr>
              <a:t>つの尺度だけでは決められないのです。</a:t>
            </a:r>
          </a:p>
          <a:p>
            <a:pPr algn="l"/>
            <a:r>
              <a:rPr lang="ja-JP" altLang="en-US" dirty="0">
                <a:latin typeface="MS-Gothic"/>
              </a:rPr>
              <a:t>今の日本の税金は全部で約</a:t>
            </a:r>
            <a:r>
              <a:rPr lang="en-US" altLang="ja-JP" dirty="0">
                <a:latin typeface="MS-Gothic"/>
              </a:rPr>
              <a:t>50</a:t>
            </a:r>
            <a:r>
              <a:rPr lang="ja-JP" altLang="en-US" dirty="0">
                <a:latin typeface="MS-Gothic"/>
              </a:rPr>
              <a:t>種類もあります。</a:t>
            </a:r>
          </a:p>
          <a:p>
            <a:pPr algn="l"/>
            <a:r>
              <a:rPr lang="ja-JP" altLang="en-US" dirty="0">
                <a:latin typeface="MS-Gothic"/>
              </a:rPr>
              <a:t>なぜでしょう。次の動画を見てみましょう。</a:t>
            </a:r>
            <a:endParaRPr lang="en-US" altLang="ja-JP" dirty="0">
              <a:latin typeface="MS-Gothic"/>
            </a:endParaRPr>
          </a:p>
          <a:p>
            <a:pPr algn="l"/>
            <a:endParaRPr lang="en-US" altLang="ja-JP" dirty="0">
              <a:latin typeface="MS-Gothic"/>
            </a:endParaRPr>
          </a:p>
          <a:p>
            <a:pPr algn="l"/>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6</a:t>
            </a:fld>
            <a:endParaRPr kumimoji="1" lang="ja-JP" altLang="en-US"/>
          </a:p>
        </p:txBody>
      </p:sp>
    </p:spTree>
    <p:extLst>
      <p:ext uri="{BB962C8B-B14F-4D97-AF65-F5344CB8AC3E}">
        <p14:creationId xmlns:p14="http://schemas.microsoft.com/office/powerpoint/2010/main" val="361842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この動画も約</a:t>
            </a:r>
            <a:r>
              <a:rPr kumimoji="1" lang="en-US" altLang="ja-JP" dirty="0"/>
              <a:t>4</a:t>
            </a:r>
            <a:r>
              <a:rPr kumimoji="1" lang="ja-JP" altLang="en-US" dirty="0"/>
              <a:t>分ありますので、授業の進捗状況等に応じて省略する事も検討してください。</a:t>
            </a:r>
            <a:endParaRPr kumimoji="1" lang="en-US" altLang="ja-JP" dirty="0"/>
          </a:p>
          <a:p>
            <a:endParaRPr kumimoji="1" lang="en-US" altLang="ja-JP" dirty="0"/>
          </a:p>
          <a:p>
            <a:r>
              <a:rPr kumimoji="1" lang="ja-JP" altLang="en-US" dirty="0"/>
              <a:t>省略する場合は、平等と公平の違いを簡単に説明してあげてください。</a:t>
            </a:r>
          </a:p>
        </p:txBody>
      </p:sp>
      <p:sp>
        <p:nvSpPr>
          <p:cNvPr id="4" name="ヘッダー プレースホルダー 3"/>
          <p:cNvSpPr>
            <a:spLocks noGrp="1"/>
          </p:cNvSpPr>
          <p:nvPr>
            <p:ph type="hdr" sz="quarter"/>
          </p:nvPr>
        </p:nvSpPr>
        <p:spPr/>
        <p:txBody>
          <a:bodyPr/>
          <a:lstStyle/>
          <a:p>
            <a:r>
              <a:rPr kumimoji="1" lang="ja-JP" altLang="en-US" dirty="0"/>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7</a:t>
            </a:fld>
            <a:endParaRPr kumimoji="1" lang="ja-JP" altLang="en-US"/>
          </a:p>
        </p:txBody>
      </p:sp>
    </p:spTree>
    <p:extLst>
      <p:ext uri="{BB962C8B-B14F-4D97-AF65-F5344CB8AC3E}">
        <p14:creationId xmlns:p14="http://schemas.microsoft.com/office/powerpoint/2010/main" val="298757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538" y="712788"/>
            <a:ext cx="6630987" cy="3729037"/>
          </a:xfrm>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rPr>
              <a:t>歳入の４分の１が国債により賄われていることを意識してもらいましょう。</a:t>
            </a:r>
            <a:endParaRPr lang="en-US" altLang="ja-JP" dirty="0">
              <a:latin typeface="Arial" pitchFamily="34" charset="0"/>
            </a:endParaRPr>
          </a:p>
          <a:p>
            <a:pPr eaLnBrk="1" hangingPunct="1"/>
            <a:endParaRPr lang="ja-JP" altLang="en-US" dirty="0">
              <a:latin typeface="Arial" pitchFamily="34" charset="0"/>
            </a:endParaRPr>
          </a:p>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先ほど、お金が足りない時どうするのかを考えてもらいましたが、これが日本の財政の現状です。</a:t>
            </a:r>
          </a:p>
          <a:p>
            <a:pPr eaLnBrk="1" hangingPunct="1"/>
            <a:r>
              <a:rPr lang="ja-JP" altLang="en-US" dirty="0">
                <a:latin typeface="Arial" pitchFamily="34" charset="0"/>
              </a:rPr>
              <a:t>国の収入のうち、税金は約</a:t>
            </a:r>
            <a:r>
              <a:rPr lang="en-US" altLang="ja-JP" dirty="0">
                <a:latin typeface="Arial" pitchFamily="34" charset="0"/>
              </a:rPr>
              <a:t>67.6</a:t>
            </a:r>
            <a:r>
              <a:rPr lang="ja-JP" altLang="en-US" dirty="0">
                <a:latin typeface="Arial" pitchFamily="34" charset="0"/>
              </a:rPr>
              <a:t>％です。</a:t>
            </a:r>
          </a:p>
          <a:p>
            <a:pPr eaLnBrk="1" hangingPunct="1"/>
            <a:r>
              <a:rPr lang="ja-JP" altLang="en-US" dirty="0">
                <a:latin typeface="Arial" pitchFamily="34" charset="0"/>
              </a:rPr>
              <a:t>足りない部分のうち大部分、約</a:t>
            </a:r>
            <a:r>
              <a:rPr lang="en-US" altLang="ja-JP" dirty="0">
                <a:latin typeface="Arial" pitchFamily="34" charset="0"/>
              </a:rPr>
              <a:t>28</a:t>
            </a:r>
            <a:r>
              <a:rPr lang="ja-JP" altLang="en-US" dirty="0">
                <a:latin typeface="Arial" pitchFamily="34" charset="0"/>
              </a:rPr>
              <a:t>兆円は、公債金、すなわち国の借金で補っているのです。</a:t>
            </a:r>
            <a:endParaRPr lang="en-US" altLang="ja-JP" dirty="0">
              <a:latin typeface="Arial" pitchFamily="34" charset="0"/>
            </a:endParaRPr>
          </a:p>
        </p:txBody>
      </p:sp>
      <p:sp>
        <p:nvSpPr>
          <p:cNvPr id="4" name="スライド番号プレースホルダー 3"/>
          <p:cNvSpPr>
            <a:spLocks noGrp="1"/>
          </p:cNvSpPr>
          <p:nvPr>
            <p:ph type="sldNum" sz="quarter" idx="5"/>
          </p:nvPr>
        </p:nvSpPr>
        <p:spPr/>
        <p:txBody>
          <a:bodyPr/>
          <a:lstStyle/>
          <a:p>
            <a:pPr defTabSz="838389">
              <a:defRPr/>
            </a:pPr>
            <a:fld id="{F8167E46-508C-4F62-8925-0B78E27219D7}" type="slidenum">
              <a:rPr lang="en-US" altLang="ja-JP">
                <a:solidFill>
                  <a:srgbClr val="000000"/>
                </a:solidFill>
                <a:latin typeface="Arial" charset="0"/>
              </a:rPr>
              <a:pPr defTabSz="838389">
                <a:defRPr/>
              </a:pPr>
              <a:t>8</a:t>
            </a:fld>
            <a:endParaRPr lang="en-US" altLang="ja-JP">
              <a:solidFill>
                <a:srgbClr val="000000"/>
              </a:solidFill>
              <a:latin typeface="Arial" charset="0"/>
            </a:endParaRPr>
          </a:p>
        </p:txBody>
      </p:sp>
      <p:sp>
        <p:nvSpPr>
          <p:cNvPr id="5" name="ヘッダー プレースホルダー 3">
            <a:extLst>
              <a:ext uri="{FF2B5EF4-FFF2-40B4-BE49-F238E27FC236}">
                <a16:creationId xmlns:a16="http://schemas.microsoft.com/office/drawing/2014/main" id="{7BFA6370-7C95-D2E4-A1CA-9D2A05E2436B}"/>
              </a:ext>
            </a:extLst>
          </p:cNvPr>
          <p:cNvSpPr>
            <a:spLocks noGrp="1"/>
          </p:cNvSpPr>
          <p:nvPr>
            <p:ph type="hdr" sz="quarter"/>
          </p:nvPr>
        </p:nvSpPr>
        <p:spPr>
          <a:xfrm>
            <a:off x="1" y="2"/>
            <a:ext cx="3078639" cy="512763"/>
          </a:xfrm>
        </p:spPr>
        <p:txBody>
          <a:bodyPr/>
          <a:lstStyle/>
          <a:p>
            <a:r>
              <a:rPr kumimoji="1" lang="ja-JP" altLang="en-US" dirty="0"/>
              <a:t>高校生用モデルテキスト</a:t>
            </a:r>
          </a:p>
        </p:txBody>
      </p:sp>
    </p:spTree>
    <p:extLst>
      <p:ext uri="{BB962C8B-B14F-4D97-AF65-F5344CB8AC3E}">
        <p14:creationId xmlns:p14="http://schemas.microsoft.com/office/powerpoint/2010/main" val="82066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8_タイトルとコンテンツ：箇条書き">
    <p:spTree>
      <p:nvGrpSpPr>
        <p:cNvPr id="1" name=""/>
        <p:cNvGrpSpPr/>
        <p:nvPr/>
      </p:nvGrpSpPr>
      <p:grpSpPr>
        <a:xfrm>
          <a:off x="0" y="0"/>
          <a:ext cx="0" cy="0"/>
          <a:chOff x="0" y="0"/>
          <a:chExt cx="0" cy="0"/>
        </a:xfrm>
      </p:grpSpPr>
      <p:sp>
        <p:nvSpPr>
          <p:cNvPr id="5" name="正方形/長方形 4"/>
          <p:cNvSpPr/>
          <p:nvPr userDrawn="1"/>
        </p:nvSpPr>
        <p:spPr>
          <a:xfrm>
            <a:off x="0" y="6318000"/>
            <a:ext cx="12192000" cy="540000"/>
          </a:xfrm>
          <a:prstGeom prst="rect">
            <a:avLst/>
          </a:prstGeom>
          <a:solidFill>
            <a:schemeClr val="accent5">
              <a:lumMod val="20000"/>
              <a:lumOff val="80000"/>
            </a:schemeClr>
          </a:solidFill>
          <a:ln w="25400"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 name="正方形/長方形 3"/>
          <p:cNvSpPr/>
          <p:nvPr userDrawn="1"/>
        </p:nvSpPr>
        <p:spPr>
          <a:xfrm>
            <a:off x="0" y="0"/>
            <a:ext cx="12192000" cy="1065402"/>
          </a:xfrm>
          <a:prstGeom prst="rect">
            <a:avLst/>
          </a:prstGeom>
          <a:solidFill>
            <a:schemeClr val="accent5">
              <a:lumMod val="20000"/>
              <a:lumOff val="80000"/>
              <a:alpha val="60000"/>
            </a:schemeClr>
          </a:solidFill>
          <a:ln w="25400"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タイトル 1"/>
          <p:cNvSpPr>
            <a:spLocks noGrp="1"/>
          </p:cNvSpPr>
          <p:nvPr>
            <p:ph type="title"/>
          </p:nvPr>
        </p:nvSpPr>
        <p:spPr>
          <a:xfrm>
            <a:off x="0" y="0"/>
            <a:ext cx="12192000" cy="1065402"/>
          </a:xfrm>
        </p:spPr>
        <p:txBody>
          <a:bodyPr>
            <a:normAutofit/>
          </a:bodyPr>
          <a:lstStyle>
            <a:lvl1pPr algn="ctr" fontAlgn="ctr">
              <a:defRPr sz="3600"/>
            </a:lvl1pPr>
          </a:lstStyle>
          <a:p>
            <a:r>
              <a:rPr kumimoji="1" lang="ja-JP" altLang="en-US" dirty="0"/>
              <a:t>マスタ タイトルの書式設定</a:t>
            </a:r>
          </a:p>
        </p:txBody>
      </p:sp>
      <p:sp>
        <p:nvSpPr>
          <p:cNvPr id="6" name="スライド番号プレースホルダ 5"/>
          <p:cNvSpPr>
            <a:spLocks noGrp="1" noChangeAspect="1"/>
          </p:cNvSpPr>
          <p:nvPr>
            <p:ph type="sldNum" sz="quarter" idx="12"/>
          </p:nvPr>
        </p:nvSpPr>
        <p:spPr>
          <a:xfrm>
            <a:off x="11472597" y="6318448"/>
            <a:ext cx="719403" cy="539552"/>
          </a:xfrm>
          <a:prstGeom prst="rect">
            <a:avLst/>
          </a:prstGeom>
          <a:noFill/>
          <a:ln>
            <a:noFill/>
          </a:ln>
        </p:spPr>
        <p:txBody>
          <a:bodyPr anchor="ctr"/>
          <a:lstStyle>
            <a:lvl1pPr algn="ctr" fontAlgn="ctr">
              <a:defRPr sz="1800" baseline="0">
                <a:solidFill>
                  <a:schemeClr val="tx1"/>
                </a:solidFill>
                <a:latin typeface="ＭＳ Ｐゴシック" pitchFamily="50" charset="-128"/>
                <a:ea typeface="ＭＳ Ｐゴシック" pitchFamily="50" charset="-128"/>
              </a:defRPr>
            </a:lvl1pPr>
          </a:lstStyle>
          <a:p>
            <a:pPr eaLnBrk="1" hangingPunct="1">
              <a:spcBef>
                <a:spcPts val="0"/>
              </a:spcBef>
              <a:spcAft>
                <a:spcPts val="0"/>
              </a:spcAft>
              <a:defRPr/>
            </a:pPr>
            <a:fld id="{8312DF0F-AA9F-4A51-BE4C-67E87EE5E3E6}" type="slidenum">
              <a:rPr lang="ja-JP" altLang="en-US" smtClean="0">
                <a:solidFill>
                  <a:prstClr val="black"/>
                </a:solidFill>
              </a:rPr>
              <a:pPr eaLnBrk="1" hangingPunct="1">
                <a:spcBef>
                  <a:spcPts val="0"/>
                </a:spcBef>
                <a:spcAft>
                  <a:spcPts val="0"/>
                </a:spcAft>
                <a:defRPr/>
              </a:pPr>
              <a:t>‹#›</a:t>
            </a:fld>
            <a:endParaRPr lang="ja-JP" altLang="en-US" dirty="0">
              <a:solidFill>
                <a:prstClr val="black"/>
              </a:solidFill>
            </a:endParaRPr>
          </a:p>
        </p:txBody>
      </p:sp>
      <p:pic>
        <p:nvPicPr>
          <p:cNvPr id="10" name="図 9" descr="C:\Users\yuko\Desktop\nadeshiko-Logo - コピー.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325173" y="6445800"/>
            <a:ext cx="3082528" cy="284400"/>
          </a:xfrm>
          <a:prstGeom prst="rect">
            <a:avLst/>
          </a:prstGeom>
          <a:noFill/>
          <a:ln w="9525">
            <a:noFill/>
            <a:miter lim="800000"/>
            <a:headEnd/>
            <a:tailEnd/>
          </a:ln>
        </p:spPr>
      </p:pic>
      <p:cxnSp>
        <p:nvCxnSpPr>
          <p:cNvPr id="8" name="直線コネクタ 7"/>
          <p:cNvCxnSpPr/>
          <p:nvPr userDrawn="1"/>
        </p:nvCxnSpPr>
        <p:spPr>
          <a:xfrm>
            <a:off x="0" y="950400"/>
            <a:ext cx="12192000" cy="0"/>
          </a:xfrm>
          <a:prstGeom prst="line">
            <a:avLst/>
          </a:prstGeom>
          <a:ln w="38100" cap="sq" cmpd="sng">
            <a:solidFill>
              <a:schemeClr val="accent5">
                <a:lumMod val="40000"/>
                <a:lumOff val="60000"/>
              </a:schemeClr>
            </a:solidFill>
            <a:prstDash val="solid"/>
            <a:miter lim="800000"/>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0" y="108000"/>
            <a:ext cx="12192000" cy="0"/>
          </a:xfrm>
          <a:prstGeom prst="line">
            <a:avLst/>
          </a:prstGeom>
          <a:ln w="38100" cap="sq" cmpd="sng">
            <a:solidFill>
              <a:schemeClr val="accent5">
                <a:lumMod val="40000"/>
                <a:lumOff val="60000"/>
              </a:schemeClr>
            </a:solidFill>
            <a:prstDash val="solid"/>
            <a:miter lim="800000"/>
            <a:headEnd type="none"/>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2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02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白紙">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0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7142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79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1028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46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4443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39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3102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9_白紙">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4129494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895655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54262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5483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155614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141287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41428643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608208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604395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6496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1">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31014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509637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11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752711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355915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876805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772159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613143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280624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960737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0880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49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616612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21604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884248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78202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1312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26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811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7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2199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061167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Lst>
  <p:hf sldNum="0"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5413849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1159859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8" r:id="rId12"/>
    <p:sldLayoutId id="2147483709" r:id="rId13"/>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0853952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jp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CF5C"/>
        </a:solidFill>
        <a:effectLst/>
      </p:bgPr>
    </p:bg>
    <p:spTree>
      <p:nvGrpSpPr>
        <p:cNvPr id="1" name="">
          <a:extLst>
            <a:ext uri="{FF2B5EF4-FFF2-40B4-BE49-F238E27FC236}">
              <a16:creationId xmlns:a16="http://schemas.microsoft.com/office/drawing/2014/main" id="{FE5BB646-7159-AC5C-A868-A13D7506287B}"/>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91CC7883-880D-90E2-84AA-1218383A7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540" y="188640"/>
            <a:ext cx="8280920" cy="5332410"/>
          </a:xfrm>
          <a:prstGeom prst="rect">
            <a:avLst/>
          </a:prstGeom>
        </p:spPr>
      </p:pic>
      <p:sp>
        <p:nvSpPr>
          <p:cNvPr id="2" name="テキスト ボックス 1">
            <a:extLst>
              <a:ext uri="{FF2B5EF4-FFF2-40B4-BE49-F238E27FC236}">
                <a16:creationId xmlns:a16="http://schemas.microsoft.com/office/drawing/2014/main" id="{6D60ECCE-4E24-0792-47B7-A9A121A1E197}"/>
              </a:ext>
            </a:extLst>
          </p:cNvPr>
          <p:cNvSpPr txBox="1"/>
          <p:nvPr/>
        </p:nvSpPr>
        <p:spPr>
          <a:xfrm>
            <a:off x="4605666" y="5891715"/>
            <a:ext cx="3600000" cy="612000"/>
          </a:xfrm>
          <a:prstGeom prst="rect">
            <a:avLst/>
          </a:prstGeom>
          <a:noFill/>
          <a:ln w="6350" cap="sq">
            <a:noFill/>
            <a:miter lim="800000"/>
          </a:ln>
        </p:spPr>
        <p:txBody>
          <a:bodyPr wrap="square" rtlCol="0" anchor="ctr">
            <a:noAutofit/>
          </a:bodyPr>
          <a:lstStyle/>
          <a:p>
            <a:pPr algn="ctr" defTabSz="457200" fontAlgn="ctr">
              <a:buSzPct val="70000"/>
              <a:defRPr/>
            </a:pPr>
            <a:r>
              <a:rPr lang="ja-JP" altLang="en-US"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rPr>
              <a:t>近畿税理士会</a:t>
            </a:r>
            <a:endParaRPr lang="en-US" altLang="ja-JP"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D99C8E8D-388B-A269-4207-FE9AC4170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715" y="5768775"/>
            <a:ext cx="864000" cy="864000"/>
          </a:xfrm>
          <a:prstGeom prst="rect">
            <a:avLst/>
          </a:prstGeom>
        </p:spPr>
      </p:pic>
      <p:sp>
        <p:nvSpPr>
          <p:cNvPr id="4" name="四角形: 角を丸くする 3">
            <a:extLst>
              <a:ext uri="{FF2B5EF4-FFF2-40B4-BE49-F238E27FC236}">
                <a16:creationId xmlns:a16="http://schemas.microsoft.com/office/drawing/2014/main" id="{CA66F4CF-F089-4A38-937D-2765C47A0C40}"/>
              </a:ext>
            </a:extLst>
          </p:cNvPr>
          <p:cNvSpPr/>
          <p:nvPr/>
        </p:nvSpPr>
        <p:spPr>
          <a:xfrm>
            <a:off x="3072336" y="1727303"/>
            <a:ext cx="6048000" cy="203202"/>
          </a:xfrm>
          <a:prstGeom prst="roundRect">
            <a:avLst>
              <a:gd name="adj" fmla="val 50000"/>
            </a:avLst>
          </a:prstGeom>
          <a:solidFill>
            <a:srgbClr val="F9C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7">
            <a:extLst>
              <a:ext uri="{FF2B5EF4-FFF2-40B4-BE49-F238E27FC236}">
                <a16:creationId xmlns:a16="http://schemas.microsoft.com/office/drawing/2014/main" id="{ACCA10D2-426C-0824-7C6B-00930294D044}"/>
              </a:ext>
            </a:extLst>
          </p:cNvPr>
          <p:cNvSpPr/>
          <p:nvPr/>
        </p:nvSpPr>
        <p:spPr>
          <a:xfrm>
            <a:off x="1523999" y="1772816"/>
            <a:ext cx="9144001" cy="1332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
              <a:lnSpc>
                <a:spcPct val="120000"/>
              </a:lnSpc>
              <a:defRPr/>
            </a:pPr>
            <a:r>
              <a:rPr lang="ja-JP" altLang="en-US" b="1" dirty="0">
                <a:solidFill>
                  <a:schemeClr val="tx1"/>
                </a:solidFill>
                <a:latin typeface="BIZ UDPゴシック" panose="020B0400000000000000" pitchFamily="50" charset="-128"/>
                <a:ea typeface="BIZ UDPゴシック" panose="020B0400000000000000" pitchFamily="50" charset="-128"/>
              </a:rPr>
              <a:t>主権者</a:t>
            </a:r>
            <a:r>
              <a:rPr lang="ja-JP" altLang="en-US" b="1">
                <a:solidFill>
                  <a:schemeClr val="tx1"/>
                </a:solidFill>
                <a:latin typeface="BIZ UDPゴシック" panose="020B0400000000000000" pitchFamily="50" charset="-128"/>
                <a:ea typeface="BIZ UDPゴシック" panose="020B0400000000000000" pitchFamily="50" charset="-128"/>
              </a:rPr>
              <a:t>として税</a:t>
            </a:r>
            <a:r>
              <a:rPr lang="ja-JP" altLang="en-US" b="1" dirty="0">
                <a:solidFill>
                  <a:schemeClr val="tx1"/>
                </a:solidFill>
                <a:latin typeface="BIZ UDPゴシック" panose="020B0400000000000000" pitchFamily="50" charset="-128"/>
                <a:ea typeface="BIZ UDPゴシック" panose="020B0400000000000000" pitchFamily="50" charset="-128"/>
              </a:rPr>
              <a:t>の</a:t>
            </a:r>
            <a:r>
              <a:rPr lang="ja-JP" altLang="en-US" b="1">
                <a:solidFill>
                  <a:schemeClr val="tx1"/>
                </a:solidFill>
                <a:latin typeface="BIZ UDPゴシック" panose="020B0400000000000000" pitchFamily="50" charset="-128"/>
                <a:ea typeface="BIZ UDPゴシック" panose="020B0400000000000000" pitchFamily="50" charset="-128"/>
              </a:rPr>
              <a:t>意義と</a:t>
            </a:r>
            <a:endParaRPr lang="en-US" altLang="ja-JP" b="1">
              <a:solidFill>
                <a:schemeClr val="tx1"/>
              </a:solidFill>
              <a:latin typeface="BIZ UDPゴシック" panose="020B0400000000000000" pitchFamily="50" charset="-128"/>
              <a:ea typeface="BIZ UDPゴシック" panose="020B0400000000000000" pitchFamily="50" charset="-128"/>
            </a:endParaRPr>
          </a:p>
          <a:p>
            <a:pPr algn="ctr" defTabSz="457200" fontAlgn="b">
              <a:lnSpc>
                <a:spcPct val="120000"/>
              </a:lnSpc>
              <a:defRPr/>
            </a:pPr>
            <a:r>
              <a:rPr lang="ja-JP" altLang="en-US" b="1">
                <a:solidFill>
                  <a:schemeClr val="tx1"/>
                </a:solidFill>
                <a:latin typeface="BIZ UDPゴシック" panose="020B0400000000000000" pitchFamily="50" charset="-128"/>
                <a:ea typeface="BIZ UDPゴシック" panose="020B0400000000000000" pitchFamily="50" charset="-128"/>
              </a:rPr>
              <a:t>社会</a:t>
            </a:r>
            <a:r>
              <a:rPr lang="ja-JP" altLang="en-US" b="1" dirty="0">
                <a:solidFill>
                  <a:schemeClr val="tx1"/>
                </a:solidFill>
                <a:latin typeface="BIZ UDPゴシック" panose="020B0400000000000000" pitchFamily="50" charset="-128"/>
                <a:ea typeface="BIZ UDPゴシック" panose="020B0400000000000000" pitchFamily="50" charset="-128"/>
              </a:rPr>
              <a:t>の</a:t>
            </a:r>
            <a:r>
              <a:rPr lang="ja-JP" altLang="en-US" b="1">
                <a:solidFill>
                  <a:schemeClr val="tx1"/>
                </a:solidFill>
                <a:latin typeface="BIZ UDPゴシック" panose="020B0400000000000000" pitchFamily="50" charset="-128"/>
                <a:ea typeface="BIZ UDPゴシック" panose="020B0400000000000000" pitchFamily="50" charset="-128"/>
              </a:rPr>
              <a:t>あり方を考えよう</a:t>
            </a:r>
            <a:endParaRPr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プレースホルダー 5">
            <a:extLst>
              <a:ext uri="{FF2B5EF4-FFF2-40B4-BE49-F238E27FC236}">
                <a16:creationId xmlns:a16="http://schemas.microsoft.com/office/drawing/2014/main" id="{D647C3DD-B72D-A9E9-55A2-2A4D5A0A2507}"/>
              </a:ext>
            </a:extLst>
          </p:cNvPr>
          <p:cNvSpPr txBox="1">
            <a:spLocks/>
          </p:cNvSpPr>
          <p:nvPr/>
        </p:nvSpPr>
        <p:spPr>
          <a:xfrm>
            <a:off x="0" y="836712"/>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1200">
                <a:solidFill>
                  <a:srgbClr val="FF6600"/>
                </a:solidFill>
                <a:latin typeface="BIZ UDPゴシック" panose="020B0400000000000000" pitchFamily="50" charset="-128"/>
                <a:ea typeface="BIZ UDPゴシック" panose="020B0400000000000000" pitchFamily="50" charset="-128"/>
              </a:rPr>
              <a:t>租税教室</a:t>
            </a:r>
            <a:endParaRPr lang="ja-JP" altLang="en-US" sz="7200" b="1" spc="1200" dirty="0">
              <a:solidFill>
                <a:srgbClr val="FF6600"/>
              </a:solidFill>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4DFDECED-00E4-4BB4-0953-3E5678E813E8}"/>
              </a:ext>
            </a:extLst>
          </p:cNvPr>
          <p:cNvPicPr>
            <a:picLocks noChangeAspect="1"/>
          </p:cNvPicPr>
          <p:nvPr/>
        </p:nvPicPr>
        <p:blipFill>
          <a:blip r:embed="rId5"/>
          <a:stretch>
            <a:fillRect/>
          </a:stretch>
        </p:blipFill>
        <p:spPr>
          <a:xfrm>
            <a:off x="4876934" y="3016028"/>
            <a:ext cx="2438131" cy="2069156"/>
          </a:xfrm>
          <a:prstGeom prst="rect">
            <a:avLst/>
          </a:prstGeom>
        </p:spPr>
      </p:pic>
      <p:sp>
        <p:nvSpPr>
          <p:cNvPr id="9" name="テキスト ボックス 8">
            <a:extLst>
              <a:ext uri="{FF2B5EF4-FFF2-40B4-BE49-F238E27FC236}">
                <a16:creationId xmlns:a16="http://schemas.microsoft.com/office/drawing/2014/main" id="{F5C84E02-01D1-BF30-0712-4D0B3D13D243}"/>
              </a:ext>
            </a:extLst>
          </p:cNvPr>
          <p:cNvSpPr txBox="1"/>
          <p:nvPr/>
        </p:nvSpPr>
        <p:spPr>
          <a:xfrm>
            <a:off x="6672064" y="4653136"/>
            <a:ext cx="3067187" cy="338554"/>
          </a:xfrm>
          <a:prstGeom prst="rect">
            <a:avLst/>
          </a:prstGeom>
          <a:noFill/>
        </p:spPr>
        <p:txBody>
          <a:bodyPr wrap="square">
            <a:spAutoFit/>
          </a:bodyPr>
          <a:lstStyle/>
          <a:p>
            <a:pPr algn="l" fontAlgn="base"/>
            <a:r>
              <a:rPr lang="en-US" altLang="ja-JP" sz="800" b="1" i="0" dirty="0">
                <a:solidFill>
                  <a:srgbClr val="333333"/>
                </a:solidFill>
                <a:effectLst/>
                <a:latin typeface="BIZ UDPゴシック" panose="020B0400000000000000" pitchFamily="50" charset="-128"/>
                <a:ea typeface="BIZ UDPゴシック" panose="020B0400000000000000" pitchFamily="50" charset="-128"/>
              </a:rPr>
              <a:t>©</a:t>
            </a:r>
            <a:r>
              <a:rPr lang="ja-JP" altLang="en-US" sz="800" b="1" i="0" dirty="0">
                <a:solidFill>
                  <a:srgbClr val="333333"/>
                </a:solidFill>
                <a:effectLst/>
                <a:latin typeface="BIZ UDPゴシック" panose="020B0400000000000000" pitchFamily="50" charset="-128"/>
                <a:ea typeface="BIZ UDPゴシック" panose="020B0400000000000000" pitchFamily="50" charset="-128"/>
              </a:rPr>
              <a:t>税理士会広報キャラクター</a:t>
            </a:r>
            <a:r>
              <a:rPr lang="ja-JP" altLang="en-US" sz="800" b="1" dirty="0">
                <a:solidFill>
                  <a:srgbClr val="333333"/>
                </a:solidFill>
                <a:latin typeface="BIZ UDPゴシック" panose="020B0400000000000000" pitchFamily="50" charset="-128"/>
                <a:ea typeface="BIZ UDPゴシック" panose="020B0400000000000000" pitchFamily="50" charset="-128"/>
              </a:rPr>
              <a:t> </a:t>
            </a:r>
            <a:endParaRPr lang="en-US" altLang="ja-JP" sz="800" b="1" i="0" dirty="0">
              <a:solidFill>
                <a:srgbClr val="333333"/>
              </a:solidFill>
              <a:effectLst/>
              <a:latin typeface="BIZ UDPゴシック" panose="020B0400000000000000" pitchFamily="50" charset="-128"/>
              <a:ea typeface="BIZ UDPゴシック" panose="020B0400000000000000" pitchFamily="50" charset="-128"/>
            </a:endParaRPr>
          </a:p>
          <a:p>
            <a:pPr algn="l" fontAlgn="base"/>
            <a:r>
              <a:rPr lang="ja-JP" altLang="en-US" sz="800" b="1" i="0" dirty="0">
                <a:solidFill>
                  <a:srgbClr val="333333"/>
                </a:solidFill>
                <a:effectLst/>
                <a:latin typeface="BIZ UDPゴシック" panose="020B0400000000000000" pitchFamily="50" charset="-128"/>
                <a:ea typeface="BIZ UDPゴシック" panose="020B0400000000000000" pitchFamily="50" charset="-128"/>
              </a:rPr>
              <a:t>   にちぜいくん</a:t>
            </a:r>
          </a:p>
        </p:txBody>
      </p:sp>
      <p:pic>
        <p:nvPicPr>
          <p:cNvPr id="22" name="図 21">
            <a:extLst>
              <a:ext uri="{FF2B5EF4-FFF2-40B4-BE49-F238E27FC236}">
                <a16:creationId xmlns:a16="http://schemas.microsoft.com/office/drawing/2014/main" id="{8396C56E-8992-F8E6-F2BE-E3F14C03C508}"/>
              </a:ext>
            </a:extLst>
          </p:cNvPr>
          <p:cNvPicPr>
            <a:picLocks noChangeAspect="1"/>
          </p:cNvPicPr>
          <p:nvPr/>
        </p:nvPicPr>
        <p:blipFill>
          <a:blip r:embed="rId6">
            <a:extLst>
              <a:ext uri="{28A0092B-C50C-407E-A947-70E740481C1C}">
                <a14:useLocalDpi xmlns:a14="http://schemas.microsoft.com/office/drawing/2010/main" val="0"/>
              </a:ext>
            </a:extLst>
          </a:blip>
          <a:srcRect r="51802"/>
          <a:stretch/>
        </p:blipFill>
        <p:spPr>
          <a:xfrm>
            <a:off x="8544272" y="2667524"/>
            <a:ext cx="3647728" cy="4190476"/>
          </a:xfrm>
          <a:prstGeom prst="rect">
            <a:avLst/>
          </a:prstGeom>
        </p:spPr>
      </p:pic>
      <p:pic>
        <p:nvPicPr>
          <p:cNvPr id="23" name="図 22">
            <a:extLst>
              <a:ext uri="{FF2B5EF4-FFF2-40B4-BE49-F238E27FC236}">
                <a16:creationId xmlns:a16="http://schemas.microsoft.com/office/drawing/2014/main" id="{D2F246C6-3674-DB24-695C-35F7EB39CDF1}"/>
              </a:ext>
            </a:extLst>
          </p:cNvPr>
          <p:cNvPicPr>
            <a:picLocks noChangeAspect="1"/>
          </p:cNvPicPr>
          <p:nvPr/>
        </p:nvPicPr>
        <p:blipFill>
          <a:blip r:embed="rId6">
            <a:extLst>
              <a:ext uri="{28A0092B-C50C-407E-A947-70E740481C1C}">
                <a14:useLocalDpi xmlns:a14="http://schemas.microsoft.com/office/drawing/2010/main" val="0"/>
              </a:ext>
            </a:extLst>
          </a:blip>
          <a:srcRect l="48238" r="1"/>
          <a:stretch/>
        </p:blipFill>
        <p:spPr>
          <a:xfrm>
            <a:off x="11882" y="2667524"/>
            <a:ext cx="3917476" cy="4190476"/>
          </a:xfrm>
          <a:prstGeom prst="rect">
            <a:avLst/>
          </a:prstGeom>
        </p:spPr>
      </p:pic>
    </p:spTree>
    <p:extLst>
      <p:ext uri="{BB962C8B-B14F-4D97-AF65-F5344CB8AC3E}">
        <p14:creationId xmlns:p14="http://schemas.microsoft.com/office/powerpoint/2010/main" val="13885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79F09B2-2561-1DD0-E56C-284CF3C26AE8}"/>
              </a:ext>
            </a:extLst>
          </p:cNvPr>
          <p:cNvSpPr txBox="1"/>
          <p:nvPr/>
        </p:nvSpPr>
        <p:spPr>
          <a:xfrm>
            <a:off x="3287688" y="1526015"/>
            <a:ext cx="6696744" cy="584775"/>
          </a:xfrm>
          <a:prstGeom prst="rect">
            <a:avLst/>
          </a:prstGeom>
          <a:noFill/>
          <a:ln>
            <a:noFill/>
          </a:ln>
        </p:spPr>
        <p:txBody>
          <a:bodyPr wrap="square" rtlCol="0" anchor="ctr">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国債残高は各年度の３月末現在の額。</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ただし、令和５年度末の見込額は</a:t>
            </a:r>
            <a:r>
              <a:rPr lang="en-US" altLang="ja-JP" sz="1600" b="1" dirty="0">
                <a:latin typeface="メイリオ" panose="020B0604030504040204" pitchFamily="50" charset="-128"/>
                <a:ea typeface="メイリオ" panose="020B0604030504040204" pitchFamily="50" charset="-128"/>
              </a:rPr>
              <a:t>1,043</a:t>
            </a:r>
            <a:r>
              <a:rPr lang="ja-JP" altLang="en-US" sz="1600" b="1" dirty="0">
                <a:latin typeface="メイリオ" panose="020B0604030504040204" pitchFamily="50" charset="-128"/>
                <a:ea typeface="メイリオ" panose="020B0604030504040204" pitchFamily="50" charset="-128"/>
              </a:rPr>
              <a:t>兆円程度</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前倒債限度額除く</a:t>
            </a:r>
            <a:r>
              <a:rPr lang="en-US" altLang="ja-JP" sz="10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438E0F2F-8265-F5D3-C74C-A5B50D5ABF7F}"/>
              </a:ext>
            </a:extLst>
          </p:cNvPr>
          <p:cNvGrpSpPr/>
          <p:nvPr/>
        </p:nvGrpSpPr>
        <p:grpSpPr>
          <a:xfrm>
            <a:off x="551384" y="1124744"/>
            <a:ext cx="11017223" cy="5328592"/>
            <a:chOff x="551384" y="1124744"/>
            <a:chExt cx="11017223" cy="4483936"/>
          </a:xfrm>
        </p:grpSpPr>
        <p:graphicFrame>
          <p:nvGraphicFramePr>
            <p:cNvPr id="16" name="グラフ 15">
              <a:extLst>
                <a:ext uri="{FF2B5EF4-FFF2-40B4-BE49-F238E27FC236}">
                  <a16:creationId xmlns:a16="http://schemas.microsoft.com/office/drawing/2014/main" id="{F9ACD89F-DCD8-2597-D976-DBB26E8D8F77}"/>
                </a:ext>
              </a:extLst>
            </p:cNvPr>
            <p:cNvGraphicFramePr/>
            <p:nvPr>
              <p:extLst>
                <p:ext uri="{D42A27DB-BD31-4B8C-83A1-F6EECF244321}">
                  <p14:modId xmlns:p14="http://schemas.microsoft.com/office/powerpoint/2010/main" val="4227346475"/>
                </p:ext>
              </p:extLst>
            </p:nvPr>
          </p:nvGraphicFramePr>
          <p:xfrm>
            <a:off x="695400" y="1360208"/>
            <a:ext cx="10873207"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66323EF7-E9A6-67B4-577B-C99B12EE46B3}"/>
                </a:ext>
              </a:extLst>
            </p:cNvPr>
            <p:cNvSpPr txBox="1"/>
            <p:nvPr/>
          </p:nvSpPr>
          <p:spPr>
            <a:xfrm>
              <a:off x="551384" y="1124744"/>
              <a:ext cx="867933" cy="288000"/>
            </a:xfrm>
            <a:prstGeom prst="rect">
              <a:avLst/>
            </a:prstGeom>
            <a:noFill/>
            <a:ln>
              <a:noFill/>
            </a:ln>
          </p:spPr>
          <p:txBody>
            <a:bodyPr wrap="square" rtlCol="0" anchor="ctr">
              <a:spAutoFit/>
            </a:bodyPr>
            <a:lstStyle/>
            <a:p>
              <a:pPr algn="ct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兆円</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sp>
        <p:nvSpPr>
          <p:cNvPr id="18" name="テキスト ボックス 17">
            <a:extLst>
              <a:ext uri="{FF2B5EF4-FFF2-40B4-BE49-F238E27FC236}">
                <a16:creationId xmlns:a16="http://schemas.microsoft.com/office/drawing/2014/main" id="{BB3DBBBE-CCCA-BFC7-0A82-0013CFDC55DE}"/>
              </a:ext>
            </a:extLst>
          </p:cNvPr>
          <p:cNvSpPr txBox="1"/>
          <p:nvPr/>
        </p:nvSpPr>
        <p:spPr>
          <a:xfrm>
            <a:off x="11424592" y="5373216"/>
            <a:ext cx="369332" cy="1152047"/>
          </a:xfrm>
          <a:prstGeom prst="rect">
            <a:avLst/>
          </a:prstGeom>
          <a:noFill/>
          <a:ln>
            <a:noFill/>
          </a:ln>
        </p:spPr>
        <p:txBody>
          <a:bodyPr vert="eaVert" wrap="square" rtlCol="0" anchor="ctr">
            <a:spAutoFit/>
          </a:bodyPr>
          <a:lstStyle/>
          <a:p>
            <a:pPr algn="ctr"/>
            <a:r>
              <a:rPr lang="ja-JP" altLang="en-US" sz="1200">
                <a:solidFill>
                  <a:schemeClr val="tx1">
                    <a:lumMod val="65000"/>
                    <a:lumOff val="35000"/>
                  </a:schemeClr>
                </a:solidFill>
                <a:latin typeface="メイリオ" panose="020B0604030504040204" pitchFamily="50" charset="-128"/>
                <a:ea typeface="メイリオ" panose="020B0604030504040204" pitchFamily="50" charset="-128"/>
              </a:rPr>
              <a:t>（年度末）</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AB074324-FCAE-8C44-49A9-D3D692E656BA}"/>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5">
            <a:extLst>
              <a:ext uri="{FF2B5EF4-FFF2-40B4-BE49-F238E27FC236}">
                <a16:creationId xmlns:a16="http://schemas.microsoft.com/office/drawing/2014/main" id="{B66B3F27-267A-9697-348D-53DBCBAF2970}"/>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公債残高</a:t>
            </a:r>
            <a:r>
              <a:rPr lang="ja-JP" altLang="en-US" sz="5400" b="1" spc="600">
                <a:latin typeface="メイリオ" panose="020B0604030504040204" pitchFamily="50" charset="-128"/>
                <a:ea typeface="メイリオ" panose="020B0604030504040204" pitchFamily="50" charset="-128"/>
              </a:rPr>
              <a:t>の</a:t>
            </a:r>
            <a:r>
              <a:rPr lang="ja-JP" altLang="en-US" sz="7200" b="1" spc="600">
                <a:latin typeface="メイリオ" panose="020B0604030504040204" pitchFamily="50" charset="-128"/>
                <a:ea typeface="メイリオ" panose="020B0604030504040204" pitchFamily="50" charset="-128"/>
              </a:rPr>
              <a:t>累増</a:t>
            </a:r>
          </a:p>
        </p:txBody>
      </p:sp>
      <p:sp>
        <p:nvSpPr>
          <p:cNvPr id="27" name="正方形/長方形 26">
            <a:extLst>
              <a:ext uri="{FF2B5EF4-FFF2-40B4-BE49-F238E27FC236}">
                <a16:creationId xmlns:a16="http://schemas.microsoft.com/office/drawing/2014/main" id="{EC432236-54CC-2D1F-DA50-191CF8BC399C}"/>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7571903B-3AE1-E550-AA7D-474AB2D87633}"/>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9" name="スライド番号プレースホルダー 1">
            <a:extLst>
              <a:ext uri="{FF2B5EF4-FFF2-40B4-BE49-F238E27FC236}">
                <a16:creationId xmlns:a16="http://schemas.microsoft.com/office/drawing/2014/main" id="{10CBCE28-E760-BF38-D851-21C9696B8865}"/>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9</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28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3"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4A188A05-5F41-315B-3985-D87CD46E8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16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graphicFrame>
        <p:nvGraphicFramePr>
          <p:cNvPr id="11" name="表 10">
            <a:extLst>
              <a:ext uri="{FF2B5EF4-FFF2-40B4-BE49-F238E27FC236}">
                <a16:creationId xmlns:a16="http://schemas.microsoft.com/office/drawing/2014/main" id="{84404744-78AC-D9F7-50A9-E717C21B3BBD}"/>
              </a:ext>
            </a:extLst>
          </p:cNvPr>
          <p:cNvGraphicFramePr>
            <a:graphicFrameLocks noGrp="1"/>
          </p:cNvGraphicFramePr>
          <p:nvPr>
            <p:extLst>
              <p:ext uri="{D42A27DB-BD31-4B8C-83A1-F6EECF244321}">
                <p14:modId xmlns:p14="http://schemas.microsoft.com/office/powerpoint/2010/main" val="3457652062"/>
              </p:ext>
            </p:extLst>
          </p:nvPr>
        </p:nvGraphicFramePr>
        <p:xfrm>
          <a:off x="713402" y="1268760"/>
          <a:ext cx="10908381" cy="5058000"/>
        </p:xfrm>
        <a:graphic>
          <a:graphicData uri="http://schemas.openxmlformats.org/drawingml/2006/table">
            <a:tbl>
              <a:tblPr firstRow="1" bandRow="1">
                <a:tableStyleId>{5C22544A-7EE6-4342-B048-85BDC9FD1C3A}</a:tableStyleId>
              </a:tblPr>
              <a:tblGrid>
                <a:gridCol w="1206600">
                  <a:extLst>
                    <a:ext uri="{9D8B030D-6E8A-4147-A177-3AD203B41FA5}">
                      <a16:colId xmlns:a16="http://schemas.microsoft.com/office/drawing/2014/main" val="2061212376"/>
                    </a:ext>
                  </a:extLst>
                </a:gridCol>
                <a:gridCol w="2879854">
                  <a:extLst>
                    <a:ext uri="{9D8B030D-6E8A-4147-A177-3AD203B41FA5}">
                      <a16:colId xmlns:a16="http://schemas.microsoft.com/office/drawing/2014/main" val="2660448073"/>
                    </a:ext>
                  </a:extLst>
                </a:gridCol>
                <a:gridCol w="3588000">
                  <a:extLst>
                    <a:ext uri="{9D8B030D-6E8A-4147-A177-3AD203B41FA5}">
                      <a16:colId xmlns:a16="http://schemas.microsoft.com/office/drawing/2014/main" val="3785560455"/>
                    </a:ext>
                  </a:extLst>
                </a:gridCol>
                <a:gridCol w="3233927">
                  <a:extLst>
                    <a:ext uri="{9D8B030D-6E8A-4147-A177-3AD203B41FA5}">
                      <a16:colId xmlns:a16="http://schemas.microsoft.com/office/drawing/2014/main" val="4061399714"/>
                    </a:ext>
                  </a:extLst>
                </a:gridCol>
              </a:tblGrid>
              <a:tr h="338904">
                <a:tc rowSpan="2">
                  <a:txBody>
                    <a:bodyPr/>
                    <a:lstStyle/>
                    <a:p>
                      <a:pPr algn="ctr"/>
                      <a:r>
                        <a:rPr kumimoji="1" lang="ja-JP" altLang="en-US" sz="2000" b="1" i="0" baseline="0">
                          <a:solidFill>
                            <a:schemeClr val="bg1"/>
                          </a:solidFill>
                          <a:latin typeface="BIZ UDPゴシック" panose="020B0400000000000000" pitchFamily="50" charset="-128"/>
                          <a:ea typeface="BIZ UDPゴシック" panose="020B0400000000000000" pitchFamily="50" charset="-128"/>
                        </a:rPr>
                        <a:t>候補者</a:t>
                      </a:r>
                      <a:endParaRPr kumimoji="1" lang="ja-JP" altLang="en-US" sz="2000" b="1" i="0" baseline="0" dirty="0">
                        <a:solidFill>
                          <a:schemeClr val="bg1"/>
                        </a:solidFill>
                        <a:latin typeface="BIZ UDPゴシック" panose="020B0400000000000000" pitchFamily="50" charset="-128"/>
                        <a:ea typeface="BIZ UDPゴシック" panose="020B0400000000000000" pitchFamily="50" charset="-128"/>
                      </a:endParaRPr>
                    </a:p>
                  </a:txBody>
                  <a:tcPr marL="108000" marR="108000" marT="72000" marB="72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7941E"/>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主　な　公　約</a:t>
                      </a:r>
                      <a:endParaRPr lang="ja-JP" altLang="en-US" sz="2000" b="1" i="0" u="none" strike="noStrike" baseline="0">
                        <a:solidFill>
                          <a:schemeClr val="bg1"/>
                        </a:solidFill>
                        <a:effectLst/>
                        <a:latin typeface="BIZ UDPゴシック" panose="020B0400000000000000" pitchFamily="50" charset="-128"/>
                        <a:ea typeface="BIZ UDPゴシック" panose="020B0400000000000000" pitchFamily="50" charset="-128"/>
                      </a:endParaRPr>
                    </a:p>
                  </a:txBody>
                  <a:tcPr marL="108000" marR="108000" marT="72000" marB="72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7941E"/>
                    </a:solidFill>
                  </a:tcPr>
                </a:tc>
                <a:tc hMerge="1">
                  <a:txBody>
                    <a:bodyPr/>
                    <a:lstStyle/>
                    <a:p>
                      <a:endParaRPr kumimoji="1" lang="ja-JP" alt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38854179"/>
                  </a:ext>
                </a:extLst>
              </a:tr>
              <a:tr h="338904">
                <a:tc vMerge="1">
                  <a:txBody>
                    <a:bodyPr/>
                    <a:lstStyle/>
                    <a:p>
                      <a:endParaRPr kumimoji="1" lang="ja-JP" alt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kumimoji="1" lang="ja-JP" altLang="en-US" sz="2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目指す社会</a:t>
                      </a:r>
                      <a:endParaRPr lang="ja-JP" altLang="en-US" sz="2000" b="1" i="0" u="none" strike="noStrike" baseline="0" dirty="0">
                        <a:solidFill>
                          <a:schemeClr val="bg1"/>
                        </a:solidFill>
                        <a:effectLst/>
                        <a:latin typeface="BIZ UDPゴシック" panose="020B0400000000000000" pitchFamily="50" charset="-128"/>
                        <a:ea typeface="BIZ UDPゴシック" panose="020B0400000000000000" pitchFamily="50" charset="-128"/>
                      </a:endParaRPr>
                    </a:p>
                  </a:txBody>
                  <a:tcPr marL="108000" marR="108000" marT="72000" marB="72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7941E"/>
                    </a:solidFill>
                  </a:tcPr>
                </a:tc>
                <a:tc>
                  <a:txBody>
                    <a:bodyPr/>
                    <a:lstStyle/>
                    <a:p>
                      <a:pPr algn="ctr" fontAlgn="ctr"/>
                      <a:r>
                        <a:rPr kumimoji="1" lang="zh-TW" altLang="en-US" sz="2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具体的公約</a:t>
                      </a:r>
                      <a:endParaRPr lang="ja-JP" altLang="en-US" sz="2000" b="1" i="0" u="none" strike="noStrike" baseline="0" dirty="0">
                        <a:solidFill>
                          <a:schemeClr val="bg1"/>
                        </a:solidFill>
                        <a:effectLst/>
                        <a:latin typeface="BIZ UDPゴシック" panose="020B0400000000000000" pitchFamily="50" charset="-128"/>
                        <a:ea typeface="BIZ UDPゴシック" panose="020B0400000000000000" pitchFamily="50" charset="-128"/>
                      </a:endParaRPr>
                    </a:p>
                  </a:txBody>
                  <a:tcPr marL="108000" marR="108000" marT="72000" marB="72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7941E"/>
                    </a:solidFill>
                  </a:tcPr>
                </a:tc>
                <a:tc>
                  <a:txBody>
                    <a:bodyPr/>
                    <a:lstStyle/>
                    <a:p>
                      <a:pPr algn="ctr" fontAlgn="ctr"/>
                      <a:r>
                        <a:rPr kumimoji="1" lang="ja-JP" altLang="en-US" sz="20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財源の確保</a:t>
                      </a:r>
                      <a:endParaRPr lang="ja-JP" altLang="en-US" sz="2000" b="1" i="0" u="none" strike="noStrike" baseline="0" dirty="0">
                        <a:solidFill>
                          <a:schemeClr val="bg1"/>
                        </a:solidFill>
                        <a:effectLst/>
                        <a:latin typeface="BIZ UDPゴシック" panose="020B0400000000000000" pitchFamily="50" charset="-128"/>
                        <a:ea typeface="BIZ UDPゴシック" panose="020B0400000000000000" pitchFamily="50" charset="-128"/>
                      </a:endParaRPr>
                    </a:p>
                  </a:txBody>
                  <a:tcPr marL="108000" marR="108000" marT="72000" marB="72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7941E"/>
                    </a:solidFill>
                  </a:tcPr>
                </a:tc>
                <a:extLst>
                  <a:ext uri="{0D108BD9-81ED-4DB2-BD59-A6C34878D82A}">
                    <a16:rowId xmlns:a16="http://schemas.microsoft.com/office/drawing/2014/main" val="2117331280"/>
                  </a:ext>
                </a:extLst>
              </a:tr>
              <a:tr h="947325">
                <a:tc>
                  <a:txBody>
                    <a:bodyPr/>
                    <a:lstStyle/>
                    <a:p>
                      <a:pPr algn="ctr" fontAlgn="ctr"/>
                      <a:endParaRPr lang="en-US" altLang="ja-JP" sz="2000" b="1" i="0" u="none" strike="noStrike" baseline="0">
                        <a:solidFill>
                          <a:schemeClr val="tx1"/>
                        </a:solidFill>
                        <a:effectLst/>
                        <a:latin typeface="BIZ UDPゴシック" panose="020B0400000000000000" pitchFamily="50" charset="-128"/>
                        <a:ea typeface="BIZ UDPゴシック" panose="020B0400000000000000" pitchFamily="50" charset="-128"/>
                      </a:endParaRPr>
                    </a:p>
                    <a:p>
                      <a:pPr algn="ctr" fontAlgn="ctr"/>
                      <a:endParaRPr lang="ja-JP" altLang="en-US" sz="1600" b="1"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108000" marR="108000" marT="648000" marB="180000" anchor="b"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EEC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経済成長を図り、</a:t>
                      </a:r>
                      <a:endPar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豊かな生活を実現</a:t>
                      </a: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EECF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インフラの整備、</a:t>
                      </a:r>
                      <a:r>
                        <a:rPr kumimoji="1" lang="ja-JP" altLang="en-US" sz="1600" b="1" i="0" u="none" strike="noStrike" kern="1200" cap="none" spc="-10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デジタル化と</a:t>
                      </a:r>
                      <a:endParaRPr kumimoji="1" lang="en-US" altLang="ja-JP" sz="1600" b="1" i="0" u="none" strike="noStrike" kern="1200" cap="none" spc="-10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エネルギー</a:t>
                      </a:r>
                      <a:r>
                        <a:rPr kumimoji="1" lang="ja-JP" altLang="en-US" sz="1600" b="1"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事業、人材育成への投資</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法人実効税率を</a:t>
                      </a:r>
                      <a:r>
                        <a:rPr kumimoji="1" lang="ja-JP" altLang="en-US" sz="1600" b="1" i="0" u="none" strike="noStrike" kern="1200" cap="none" spc="-10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引き下げ、</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各企業</a:t>
                      </a:r>
                      <a:r>
                        <a:rPr kumimoji="1" lang="ja-JP" altLang="en-US" sz="1600" b="1"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には投資と賃上げを促進</a:t>
                      </a: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EEC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無駄遣いを徹底的に減らす</a:t>
                      </a:r>
                      <a:endPar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当面は国債発行により確保</a:t>
                      </a: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EECF2"/>
                    </a:solidFill>
                  </a:tcPr>
                </a:tc>
                <a:extLst>
                  <a:ext uri="{0D108BD9-81ED-4DB2-BD59-A6C34878D82A}">
                    <a16:rowId xmlns:a16="http://schemas.microsoft.com/office/drawing/2014/main" val="418732076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648000" marB="180000" anchor="b"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E8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安心して子育て</a:t>
                      </a:r>
                      <a:r>
                        <a:rPr kumimoji="1" lang="ja-JP" altLang="en-US" sz="16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ができる</a:t>
                      </a:r>
                      <a:endParaRPr kumimoji="1" lang="en-US" altLang="ja-JP" sz="16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社会</a:t>
                      </a: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の実現</a:t>
                      </a: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E8E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歳までの医療費と</a:t>
                      </a:r>
                      <a:endPar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幼児教育から大学までの教育無償化</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・待機児童ゼロ</a:t>
                      </a: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E8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消費税率を段階的に</a:t>
                      </a:r>
                      <a:endPar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％まで引き上げる</a:t>
                      </a:r>
                      <a:endPar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ことにより確保</a:t>
                      </a:r>
                      <a:endParaRPr lang="ja-JP" altLang="en-US" sz="1600" b="1" i="0" u="none" strike="noStrike" spc="0" baseline="0" dirty="0">
                        <a:solidFill>
                          <a:schemeClr val="tx1"/>
                        </a:solidFill>
                        <a:effectLst/>
                        <a:latin typeface="BIZ UDPゴシック" panose="020B0400000000000000" pitchFamily="50" charset="-128"/>
                        <a:ea typeface="BIZ UDPゴシック" panose="020B0400000000000000" pitchFamily="50" charset="-128"/>
                      </a:endParaRP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E8EF"/>
                    </a:solidFill>
                  </a:tcPr>
                </a:tc>
                <a:extLst>
                  <a:ext uri="{0D108BD9-81ED-4DB2-BD59-A6C34878D82A}">
                    <a16:rowId xmlns:a16="http://schemas.microsoft.com/office/drawing/2014/main" val="3241048306"/>
                  </a:ext>
                </a:extLst>
              </a:tr>
              <a:tr h="1104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648000" marB="180000" anchor="b"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EDA"/>
                    </a:solidFill>
                  </a:tcPr>
                </a:tc>
                <a:tc>
                  <a:txBody>
                    <a:bodyPr/>
                    <a:lstStyle/>
                    <a:p>
                      <a:pPr algn="ctr"/>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新しい未来を創る社会</a:t>
                      </a:r>
                      <a:endParaRPr lang="ja-JP" altLang="en-US" sz="1600" b="1" i="0" u="none" strike="noStrike" spc="0" baseline="0" dirty="0">
                        <a:solidFill>
                          <a:schemeClr val="tx1"/>
                        </a:solidFill>
                        <a:effectLst/>
                        <a:latin typeface="BIZ UDPゴシック" panose="020B0400000000000000" pitchFamily="50" charset="-128"/>
                        <a:ea typeface="BIZ UDPゴシック" panose="020B0400000000000000" pitchFamily="50" charset="-128"/>
                      </a:endParaRP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EDA"/>
                    </a:solidFill>
                  </a:tcPr>
                </a:tc>
                <a:tc>
                  <a:txBody>
                    <a:bodyPr/>
                    <a:lstStyle/>
                    <a:p>
                      <a:pPr algn="l"/>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・将来の世代へ負担を</a:t>
                      </a:r>
                      <a:r>
                        <a:rPr kumimoji="1" lang="ja-JP" altLang="en-US"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rPr>
                        <a:t>残さないため</a:t>
                      </a:r>
                      <a:endParaRPr kumimoji="1" lang="en-US" altLang="ja-JP"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endParaRPr>
                    </a:p>
                    <a:p>
                      <a:pPr algn="l"/>
                      <a:r>
                        <a:rPr kumimoji="1" lang="ja-JP" altLang="en-US"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rPr>
                        <a:t>　国債</a:t>
                      </a:r>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の残高</a:t>
                      </a:r>
                      <a:r>
                        <a:rPr kumimoji="1" lang="ja-JP" altLang="en-US"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rPr>
                        <a:t>を減らす</a:t>
                      </a:r>
                      <a:endPar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endParaRPr>
                    </a:p>
                    <a:p>
                      <a:pPr algn="l"/>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・新しいテーマパークを作り</a:t>
                      </a:r>
                      <a:r>
                        <a:rPr kumimoji="1" lang="ja-JP" altLang="en-US"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rPr>
                        <a:t>海外から　</a:t>
                      </a:r>
                    </a:p>
                    <a:p>
                      <a:pPr algn="l"/>
                      <a:r>
                        <a:rPr kumimoji="1" lang="ja-JP" altLang="en-US" sz="1600" b="1" i="0" u="none" strike="noStrike" kern="1200" baseline="0">
                          <a:solidFill>
                            <a:schemeClr val="tx1"/>
                          </a:solidFill>
                          <a:latin typeface="BIZ UDPゴシック" panose="020B0400000000000000" pitchFamily="50" charset="-128"/>
                          <a:ea typeface="BIZ UDPゴシック" panose="020B0400000000000000" pitchFamily="50" charset="-128"/>
                          <a:cs typeface="+mn-cs"/>
                        </a:rPr>
                        <a:t>　たくさん</a:t>
                      </a:r>
                      <a:r>
                        <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の観光客に来てもらう</a:t>
                      </a: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EDA"/>
                    </a:solidFill>
                  </a:tcPr>
                </a:tc>
                <a:tc>
                  <a:txBody>
                    <a:bodyPr/>
                    <a:lstStyle/>
                    <a:p>
                      <a:pPr algn="ctr" fontAlgn="ctr"/>
                      <a:r>
                        <a:rPr lang="ja-JP" altLang="en-US" sz="1600" b="1" u="none" strike="noStrike" spc="0" baseline="0" dirty="0">
                          <a:solidFill>
                            <a:schemeClr val="tx1"/>
                          </a:solidFill>
                          <a:effectLst/>
                          <a:latin typeface="BIZ UDPゴシック" panose="020B0400000000000000" pitchFamily="50" charset="-128"/>
                          <a:ea typeface="BIZ UDPゴシック" panose="020B0400000000000000" pitchFamily="50" charset="-128"/>
                        </a:rPr>
                        <a:t>医療費を全額</a:t>
                      </a:r>
                      <a:endParaRPr lang="en-US" altLang="ja-JP" sz="1600" b="1" u="none" strike="noStrike" spc="0" baseline="0" dirty="0">
                        <a:solidFill>
                          <a:schemeClr val="tx1"/>
                        </a:solidFill>
                        <a:effectLst/>
                        <a:latin typeface="BIZ UDPゴシック" panose="020B0400000000000000" pitchFamily="50" charset="-128"/>
                        <a:ea typeface="BIZ UDPゴシック" panose="020B0400000000000000" pitchFamily="50" charset="-128"/>
                      </a:endParaRPr>
                    </a:p>
                    <a:p>
                      <a:pPr algn="ctr" fontAlgn="ctr"/>
                      <a:r>
                        <a:rPr lang="ja-JP" altLang="en-US" sz="1600" b="1" u="none" strike="noStrike" spc="0" baseline="0" dirty="0">
                          <a:solidFill>
                            <a:schemeClr val="tx1"/>
                          </a:solidFill>
                          <a:effectLst/>
                          <a:latin typeface="BIZ UDPゴシック" panose="020B0400000000000000" pitchFamily="50" charset="-128"/>
                          <a:ea typeface="BIZ UDPゴシック" panose="020B0400000000000000" pitchFamily="50" charset="-128"/>
                        </a:rPr>
                        <a:t>自己負担とする</a:t>
                      </a:r>
                      <a:endParaRPr lang="ja-JP" altLang="en-US" sz="1600" b="1" i="0" u="none" strike="noStrike" spc="0" baseline="0" dirty="0">
                        <a:solidFill>
                          <a:schemeClr val="tx1"/>
                        </a:solidFill>
                        <a:effectLst/>
                        <a:latin typeface="BIZ UDPゴシック" panose="020B0400000000000000" pitchFamily="50" charset="-128"/>
                        <a:ea typeface="BIZ UDPゴシック" panose="020B0400000000000000" pitchFamily="50" charset="-128"/>
                      </a:endParaRPr>
                    </a:p>
                  </a:txBody>
                  <a:tcPr marL="108000" marR="108000" marT="72000" marB="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EEDA"/>
                    </a:solidFill>
                  </a:tcPr>
                </a:tc>
                <a:extLst>
                  <a:ext uri="{0D108BD9-81ED-4DB2-BD59-A6C34878D82A}">
                    <a16:rowId xmlns:a16="http://schemas.microsoft.com/office/drawing/2014/main" val="1374250784"/>
                  </a:ext>
                </a:extLst>
              </a:tr>
            </a:tbl>
          </a:graphicData>
        </a:graphic>
      </p:graphicFrame>
      <p:sp>
        <p:nvSpPr>
          <p:cNvPr id="12" name="正方形/長方形 11">
            <a:extLst>
              <a:ext uri="{FF2B5EF4-FFF2-40B4-BE49-F238E27FC236}">
                <a16:creationId xmlns:a16="http://schemas.microsoft.com/office/drawing/2014/main" id="{E9380521-8F0D-BAE3-2E3D-A93F5B79C51C}"/>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C7DC2DE-7F04-11B7-56E6-02A05541C5B1}"/>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4" name="スライド番号プレースホルダー 1">
            <a:extLst>
              <a:ext uri="{FF2B5EF4-FFF2-40B4-BE49-F238E27FC236}">
                <a16:creationId xmlns:a16="http://schemas.microsoft.com/office/drawing/2014/main" id="{4E5751FF-C3A8-691F-05B1-706E8509D739}"/>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C1CFC6B4-A067-E3C4-AB84-5C6DDEDDB9B4}"/>
              </a:ext>
            </a:extLst>
          </p:cNvPr>
          <p:cNvSpPr/>
          <p:nvPr/>
        </p:nvSpPr>
        <p:spPr>
          <a:xfrm>
            <a:off x="695400" y="980728"/>
            <a:ext cx="10728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テキスト プレースホルダー 5">
            <a:extLst>
              <a:ext uri="{FF2B5EF4-FFF2-40B4-BE49-F238E27FC236}">
                <a16:creationId xmlns:a16="http://schemas.microsoft.com/office/drawing/2014/main" id="{C74A4955-813C-21A4-BDA2-8F8A9D3C0F8A}"/>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「模擬選挙」各党（候補者）</a:t>
            </a:r>
            <a:r>
              <a:rPr lang="ja-JP" altLang="en-US" sz="4400" b="1" dirty="0">
                <a:latin typeface="メイリオ" panose="020B0604030504040204" pitchFamily="50" charset="-128"/>
                <a:ea typeface="メイリオ" panose="020B0604030504040204" pitchFamily="50" charset="-128"/>
              </a:rPr>
              <a:t>の</a:t>
            </a:r>
            <a:r>
              <a:rPr lang="ja-JP" altLang="en-US" sz="5400" b="1" dirty="0">
                <a:latin typeface="メイリオ" panose="020B0604030504040204" pitchFamily="50" charset="-128"/>
                <a:ea typeface="メイリオ" panose="020B0604030504040204" pitchFamily="50" charset="-128"/>
              </a:rPr>
              <a:t>公約</a:t>
            </a:r>
          </a:p>
        </p:txBody>
      </p:sp>
      <p:grpSp>
        <p:nvGrpSpPr>
          <p:cNvPr id="3" name="グループ化 2">
            <a:extLst>
              <a:ext uri="{FF2B5EF4-FFF2-40B4-BE49-F238E27FC236}">
                <a16:creationId xmlns:a16="http://schemas.microsoft.com/office/drawing/2014/main" id="{135F78CB-0CAA-1047-53AD-2BFC6ADAEBD2}"/>
              </a:ext>
            </a:extLst>
          </p:cNvPr>
          <p:cNvGrpSpPr/>
          <p:nvPr/>
        </p:nvGrpSpPr>
        <p:grpSpPr>
          <a:xfrm>
            <a:off x="623392" y="2132856"/>
            <a:ext cx="1418094" cy="4176464"/>
            <a:chOff x="623392" y="2132856"/>
            <a:chExt cx="1418094" cy="4176464"/>
          </a:xfrm>
        </p:grpSpPr>
        <p:pic>
          <p:nvPicPr>
            <p:cNvPr id="25" name="図 24">
              <a:extLst>
                <a:ext uri="{FF2B5EF4-FFF2-40B4-BE49-F238E27FC236}">
                  <a16:creationId xmlns:a16="http://schemas.microsoft.com/office/drawing/2014/main" id="{43F85C1F-6190-0684-6D6F-D6DA75C653E9}"/>
                </a:ext>
              </a:extLst>
            </p:cNvPr>
            <p:cNvPicPr>
              <a:picLocks noChangeAspect="1"/>
            </p:cNvPicPr>
            <p:nvPr/>
          </p:nvPicPr>
          <p:blipFill>
            <a:blip r:embed="rId3">
              <a:extLst>
                <a:ext uri="{28A0092B-C50C-407E-A947-70E740481C1C}">
                  <a14:useLocalDpi xmlns:a14="http://schemas.microsoft.com/office/drawing/2010/main" val="0"/>
                </a:ext>
              </a:extLst>
            </a:blip>
            <a:srcRect b="36456"/>
            <a:stretch/>
          </p:blipFill>
          <p:spPr>
            <a:xfrm>
              <a:off x="983512" y="5013176"/>
              <a:ext cx="720000" cy="1291804"/>
            </a:xfrm>
            <a:prstGeom prst="rect">
              <a:avLst/>
            </a:prstGeom>
          </p:spPr>
        </p:pic>
        <p:pic>
          <p:nvPicPr>
            <p:cNvPr id="27" name="図 26">
              <a:extLst>
                <a:ext uri="{FF2B5EF4-FFF2-40B4-BE49-F238E27FC236}">
                  <a16:creationId xmlns:a16="http://schemas.microsoft.com/office/drawing/2014/main" id="{CEDC9D57-D367-4AE2-3FF1-107F02B9019A}"/>
                </a:ext>
              </a:extLst>
            </p:cNvPr>
            <p:cNvPicPr>
              <a:picLocks noChangeAspect="1"/>
            </p:cNvPicPr>
            <p:nvPr/>
          </p:nvPicPr>
          <p:blipFill>
            <a:blip r:embed="rId4">
              <a:extLst>
                <a:ext uri="{28A0092B-C50C-407E-A947-70E740481C1C}">
                  <a14:useLocalDpi xmlns:a14="http://schemas.microsoft.com/office/drawing/2010/main" val="0"/>
                </a:ext>
              </a:extLst>
            </a:blip>
            <a:srcRect b="36311"/>
            <a:stretch/>
          </p:blipFill>
          <p:spPr>
            <a:xfrm>
              <a:off x="839416" y="3573016"/>
              <a:ext cx="720000" cy="1341314"/>
            </a:xfrm>
            <a:prstGeom prst="rect">
              <a:avLst/>
            </a:prstGeom>
          </p:spPr>
        </p:pic>
        <p:pic>
          <p:nvPicPr>
            <p:cNvPr id="29" name="図 28">
              <a:extLst>
                <a:ext uri="{FF2B5EF4-FFF2-40B4-BE49-F238E27FC236}">
                  <a16:creationId xmlns:a16="http://schemas.microsoft.com/office/drawing/2014/main" id="{1BA546F7-90D0-BC39-3567-5C902A4A26CD}"/>
                </a:ext>
              </a:extLst>
            </p:cNvPr>
            <p:cNvPicPr>
              <a:picLocks noChangeAspect="1"/>
            </p:cNvPicPr>
            <p:nvPr/>
          </p:nvPicPr>
          <p:blipFill>
            <a:blip r:embed="rId5">
              <a:extLst>
                <a:ext uri="{28A0092B-C50C-407E-A947-70E740481C1C}">
                  <a14:useLocalDpi xmlns:a14="http://schemas.microsoft.com/office/drawing/2010/main" val="0"/>
                </a:ext>
              </a:extLst>
            </a:blip>
            <a:srcRect b="34608"/>
            <a:stretch/>
          </p:blipFill>
          <p:spPr>
            <a:xfrm>
              <a:off x="983512" y="2204864"/>
              <a:ext cx="720000" cy="1328341"/>
            </a:xfrm>
            <a:prstGeom prst="rect">
              <a:avLst/>
            </a:prstGeom>
          </p:spPr>
        </p:pic>
        <p:sp>
          <p:nvSpPr>
            <p:cNvPr id="30" name="正方形/長方形 29">
              <a:extLst>
                <a:ext uri="{FF2B5EF4-FFF2-40B4-BE49-F238E27FC236}">
                  <a16:creationId xmlns:a16="http://schemas.microsoft.com/office/drawing/2014/main" id="{1487867C-7752-24B8-6851-27F211F9C812}"/>
                </a:ext>
              </a:extLst>
            </p:cNvPr>
            <p:cNvSpPr/>
            <p:nvPr/>
          </p:nvSpPr>
          <p:spPr>
            <a:xfrm>
              <a:off x="1343472" y="3284984"/>
              <a:ext cx="504056" cy="2160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latin typeface="BIZ UDPゴシック" panose="020B0400000000000000" pitchFamily="50" charset="-128"/>
                  <a:ea typeface="BIZ UDPゴシック" panose="020B0400000000000000" pitchFamily="50" charset="-128"/>
                </a:rPr>
                <a:t>A</a:t>
              </a:r>
              <a:r>
                <a:rPr kumimoji="1" lang="ja-JP" altLang="en-US" sz="1400">
                  <a:latin typeface="BIZ UDPゴシック" panose="020B0400000000000000" pitchFamily="50" charset="-128"/>
                  <a:ea typeface="BIZ UDPゴシック" panose="020B0400000000000000" pitchFamily="50" charset="-128"/>
                </a:rPr>
                <a:t>党</a:t>
              </a:r>
            </a:p>
          </p:txBody>
        </p:sp>
        <p:sp>
          <p:nvSpPr>
            <p:cNvPr id="31" name="正方形/長方形 30">
              <a:extLst>
                <a:ext uri="{FF2B5EF4-FFF2-40B4-BE49-F238E27FC236}">
                  <a16:creationId xmlns:a16="http://schemas.microsoft.com/office/drawing/2014/main" id="{4C469D23-42F8-049E-7D0A-DDFA852466F0}"/>
                </a:ext>
              </a:extLst>
            </p:cNvPr>
            <p:cNvSpPr/>
            <p:nvPr/>
          </p:nvSpPr>
          <p:spPr>
            <a:xfrm>
              <a:off x="767408" y="4653136"/>
              <a:ext cx="504056" cy="216024"/>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a:latin typeface="BIZ UDPゴシック" panose="020B0400000000000000" pitchFamily="50" charset="-128"/>
                  <a:ea typeface="BIZ UDPゴシック" panose="020B0400000000000000" pitchFamily="50" charset="-128"/>
                </a:rPr>
                <a:t>B</a:t>
              </a:r>
              <a:r>
                <a:rPr kumimoji="1" lang="ja-JP" altLang="en-US" sz="1400">
                  <a:latin typeface="BIZ UDPゴシック" panose="020B0400000000000000" pitchFamily="50" charset="-128"/>
                  <a:ea typeface="BIZ UDPゴシック" panose="020B0400000000000000" pitchFamily="50" charset="-128"/>
                </a:rPr>
                <a:t>党</a:t>
              </a:r>
            </a:p>
          </p:txBody>
        </p:sp>
        <p:sp>
          <p:nvSpPr>
            <p:cNvPr id="32" name="正方形/長方形 31">
              <a:extLst>
                <a:ext uri="{FF2B5EF4-FFF2-40B4-BE49-F238E27FC236}">
                  <a16:creationId xmlns:a16="http://schemas.microsoft.com/office/drawing/2014/main" id="{B3B813A6-88ED-9A66-3225-477C937B6FD7}"/>
                </a:ext>
              </a:extLst>
            </p:cNvPr>
            <p:cNvSpPr/>
            <p:nvPr/>
          </p:nvSpPr>
          <p:spPr>
            <a:xfrm>
              <a:off x="1631504" y="4941168"/>
              <a:ext cx="216024" cy="576064"/>
            </a:xfrm>
            <a:prstGeom prst="rect">
              <a:avLst/>
            </a:prstGeom>
            <a:solidFill>
              <a:srgbClr val="006835"/>
            </a:solidFill>
            <a:ln>
              <a:solidFill>
                <a:srgbClr val="006835"/>
              </a:solidFill>
            </a:ln>
          </p:spPr>
          <p:style>
            <a:lnRef idx="2">
              <a:schemeClr val="accent1">
                <a:shade val="15000"/>
              </a:schemeClr>
            </a:lnRef>
            <a:fillRef idx="1">
              <a:schemeClr val="accent1"/>
            </a:fillRef>
            <a:effectRef idx="0">
              <a:schemeClr val="accent1"/>
            </a:effectRef>
            <a:fontRef idx="minor">
              <a:schemeClr val="lt1"/>
            </a:fontRef>
          </p:style>
          <p:txBody>
            <a:bodyPr vert="wordArtVertRtl" lIns="36000" rtlCol="0" anchor="ctr"/>
            <a:lstStyle/>
            <a:p>
              <a:r>
                <a:rPr kumimoji="1" lang="en-US" altLang="ja-JP" sz="1400">
                  <a:latin typeface="BIZ UDPゴシック" panose="020B0400000000000000" pitchFamily="50" charset="-128"/>
                  <a:ea typeface="BIZ UDPゴシック" panose="020B0400000000000000" pitchFamily="50" charset="-128"/>
                </a:rPr>
                <a:t>C</a:t>
              </a:r>
              <a:r>
                <a:rPr kumimoji="1" lang="ja-JP" altLang="en-US" sz="1400">
                  <a:latin typeface="BIZ UDPゴシック" panose="020B0400000000000000" pitchFamily="50" charset="-128"/>
                  <a:ea typeface="BIZ UDPゴシック" panose="020B0400000000000000" pitchFamily="50" charset="-128"/>
                </a:rPr>
                <a:t>党</a:t>
              </a:r>
            </a:p>
          </p:txBody>
        </p:sp>
        <p:sp>
          <p:nvSpPr>
            <p:cNvPr id="33" name="テキスト ボックス 32">
              <a:extLst>
                <a:ext uri="{FF2B5EF4-FFF2-40B4-BE49-F238E27FC236}">
                  <a16:creationId xmlns:a16="http://schemas.microsoft.com/office/drawing/2014/main" id="{95FB57C9-E6EF-860B-CFD0-13EB75C4ABD9}"/>
                </a:ext>
              </a:extLst>
            </p:cNvPr>
            <p:cNvSpPr txBox="1"/>
            <p:nvPr/>
          </p:nvSpPr>
          <p:spPr>
            <a:xfrm>
              <a:off x="623392" y="4869160"/>
              <a:ext cx="553998" cy="1440160"/>
            </a:xfrm>
            <a:prstGeom prst="rect">
              <a:avLst/>
            </a:prstGeom>
            <a:noFill/>
          </p:spPr>
          <p:txBody>
            <a:bodyPr vert="eaVert" wrap="square" rtlCol="0">
              <a:spAutoFit/>
            </a:bodyPr>
            <a:lstStyle/>
            <a:p>
              <a:r>
                <a:rPr lang="ja-JP" altLang="en-US" sz="2400">
                  <a:solidFill>
                    <a:srgbClr val="006835"/>
                  </a:solidFill>
                </a:rPr>
                <a:t>●●●●</a:t>
              </a:r>
              <a:endParaRPr kumimoji="1" lang="ja-JP" altLang="en-US" sz="2400">
                <a:solidFill>
                  <a:srgbClr val="006835"/>
                </a:solidFill>
              </a:endParaRPr>
            </a:p>
          </p:txBody>
        </p:sp>
        <p:sp>
          <p:nvSpPr>
            <p:cNvPr id="34" name="テキスト ボックス 33">
              <a:extLst>
                <a:ext uri="{FF2B5EF4-FFF2-40B4-BE49-F238E27FC236}">
                  <a16:creationId xmlns:a16="http://schemas.microsoft.com/office/drawing/2014/main" id="{FECF8831-D93A-C8BA-5D37-6FD4D8BA7848}"/>
                </a:ext>
              </a:extLst>
            </p:cNvPr>
            <p:cNvSpPr txBox="1"/>
            <p:nvPr/>
          </p:nvSpPr>
          <p:spPr>
            <a:xfrm>
              <a:off x="1487488" y="3573016"/>
              <a:ext cx="553998" cy="1440160"/>
            </a:xfrm>
            <a:prstGeom prst="rect">
              <a:avLst/>
            </a:prstGeom>
            <a:noFill/>
          </p:spPr>
          <p:txBody>
            <a:bodyPr vert="eaVert" wrap="square" rtlCol="0">
              <a:spAutoFit/>
            </a:bodyPr>
            <a:lstStyle/>
            <a:p>
              <a:r>
                <a:rPr lang="ja-JP" altLang="en-US" sz="2400">
                  <a:solidFill>
                    <a:srgbClr val="FF0000"/>
                  </a:solidFill>
                </a:rPr>
                <a:t>●●●●</a:t>
              </a:r>
              <a:endParaRPr kumimoji="1" lang="ja-JP" altLang="en-US" sz="2400">
                <a:solidFill>
                  <a:srgbClr val="FF0000"/>
                </a:solidFill>
              </a:endParaRPr>
            </a:p>
          </p:txBody>
        </p:sp>
        <p:sp>
          <p:nvSpPr>
            <p:cNvPr id="35" name="テキスト ボックス 34">
              <a:extLst>
                <a:ext uri="{FF2B5EF4-FFF2-40B4-BE49-F238E27FC236}">
                  <a16:creationId xmlns:a16="http://schemas.microsoft.com/office/drawing/2014/main" id="{38B839D1-C6A8-C2EE-A971-19FCAC3C73A7}"/>
                </a:ext>
              </a:extLst>
            </p:cNvPr>
            <p:cNvSpPr txBox="1"/>
            <p:nvPr/>
          </p:nvSpPr>
          <p:spPr>
            <a:xfrm>
              <a:off x="623392" y="2132856"/>
              <a:ext cx="553998" cy="1440160"/>
            </a:xfrm>
            <a:prstGeom prst="rect">
              <a:avLst/>
            </a:prstGeom>
            <a:noFill/>
          </p:spPr>
          <p:txBody>
            <a:bodyPr vert="eaVert" wrap="square" rtlCol="0">
              <a:spAutoFit/>
            </a:bodyPr>
            <a:lstStyle/>
            <a:p>
              <a:r>
                <a:rPr lang="ja-JP" altLang="en-US" sz="2400">
                  <a:solidFill>
                    <a:srgbClr val="0070C0"/>
                  </a:solidFill>
                </a:rPr>
                <a:t>●●●●</a:t>
              </a:r>
              <a:endParaRPr kumimoji="1" lang="ja-JP" altLang="en-US" sz="2400">
                <a:solidFill>
                  <a:srgbClr val="0070C0"/>
                </a:solidFill>
              </a:endParaRPr>
            </a:p>
          </p:txBody>
        </p:sp>
      </p:grpSp>
    </p:spTree>
    <p:extLst>
      <p:ext uri="{BB962C8B-B14F-4D97-AF65-F5344CB8AC3E}">
        <p14:creationId xmlns:p14="http://schemas.microsoft.com/office/powerpoint/2010/main" val="31450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92109C0F-46F8-B6DC-0040-0BA471866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460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2B0CB-97AE-0723-8F0D-031D43C251C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EC4AD67-B5C6-F84F-A70F-0D5AC8BD45F9}"/>
              </a:ext>
            </a:extLst>
          </p:cNvPr>
          <p:cNvSpPr txBox="1"/>
          <p:nvPr/>
        </p:nvSpPr>
        <p:spPr>
          <a:xfrm>
            <a:off x="2135560" y="1052736"/>
            <a:ext cx="7920880" cy="5040000"/>
          </a:xfrm>
          <a:prstGeom prst="rect">
            <a:avLst/>
          </a:prstGeom>
          <a:noFill/>
        </p:spPr>
        <p:txBody>
          <a:bodyPr wrap="square" tIns="0" bIns="0" anchor="ctr">
            <a:noAutofit/>
          </a:bodyPr>
          <a:lstStyle/>
          <a:p>
            <a:pPr algn="ctr" fontAlgn="ctr">
              <a:lnSpc>
                <a:spcPct val="120000"/>
              </a:lnSpc>
              <a:spcBef>
                <a:spcPts val="0"/>
              </a:spcBef>
            </a:pPr>
            <a:r>
              <a:rPr lang="ja-JP"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私たちが政治に参加し、選挙を通してその意思を</a:t>
            </a:r>
            <a:endParaRPr lang="en-US"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政治に反映させることができる民主主義国家、</a:t>
            </a:r>
            <a:endParaRPr lang="en-US"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ja-JP" sz="32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その国を支える税金を負担することが</a:t>
            </a:r>
            <a:endParaRPr lang="en-US" altLang="ja-JP" sz="32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en-US" sz="32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2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国民の義務の一つです。</a:t>
            </a:r>
            <a:endParaRPr lang="ja-JP" altLang="ja-JP" sz="24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豊かで安心して暮らせる明るい未来のために、</a:t>
            </a:r>
            <a:endParaRPr lang="en-US"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政治・経済・社会の動きに関心を持ち</a:t>
            </a:r>
            <a:r>
              <a:rPr lang="ja-JP" altLang="en-US"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ja-JP" sz="2400" kern="100" spc="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公平</a:t>
            </a:r>
            <a:r>
              <a:rPr lang="ja-JP"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な税負担と使われ方について</a:t>
            </a:r>
            <a:endParaRPr lang="en-US" altLang="ja-JP" sz="2400"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en-US" altLang="ja-JP" sz="24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32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私たち</a:t>
            </a:r>
            <a:r>
              <a:rPr lang="ja-JP" altLang="ja-JP" sz="3200" b="1" kern="100" spc="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一人一人が考えて</a:t>
            </a:r>
            <a:endParaRPr lang="en-US" altLang="ja-JP" sz="3200" b="1" kern="100" spc="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ctr">
              <a:lnSpc>
                <a:spcPct val="120000"/>
              </a:lnSpc>
              <a:spcBef>
                <a:spcPts val="0"/>
              </a:spcBef>
            </a:pPr>
            <a:r>
              <a:rPr lang="ja-JP" altLang="ja-JP" sz="3200" b="1" kern="100" spc="20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行動</a:t>
            </a:r>
            <a:r>
              <a:rPr lang="ja-JP" altLang="ja-JP" sz="3200" b="1" kern="100" spc="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することが大切です。</a:t>
            </a:r>
          </a:p>
        </p:txBody>
      </p:sp>
      <p:pic>
        <p:nvPicPr>
          <p:cNvPr id="8" name="Picture 2">
            <a:extLst>
              <a:ext uri="{FF2B5EF4-FFF2-40B4-BE49-F238E27FC236}">
                <a16:creationId xmlns:a16="http://schemas.microsoft.com/office/drawing/2014/main" id="{5E41BFDA-7680-C0A9-5F9B-4F88681C4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296" y="4365104"/>
            <a:ext cx="2028709" cy="2028709"/>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058FFE0-BD30-D112-BE9D-311F4E604100}"/>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rot="5400000" flipH="1">
            <a:off x="9624710" y="3716713"/>
            <a:ext cx="378050" cy="810735"/>
          </a:xfrm>
          <a:prstGeom prst="rect">
            <a:avLst/>
          </a:prstGeom>
        </p:spPr>
      </p:pic>
      <p:sp>
        <p:nvSpPr>
          <p:cNvPr id="11" name="正方形/長方形 10">
            <a:extLst>
              <a:ext uri="{FF2B5EF4-FFF2-40B4-BE49-F238E27FC236}">
                <a16:creationId xmlns:a16="http://schemas.microsoft.com/office/drawing/2014/main" id="{F01B3334-BEDC-5E78-D237-60F556C48304}"/>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3F289F-B273-2C4F-3833-862135C88D50}"/>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F44CD046-2E31-0A90-3379-8C4058A4FFB7}"/>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619AEAF4-9619-E556-4343-884D1F401FC6}"/>
              </a:ext>
            </a:extLst>
          </p:cNvPr>
          <p:cNvSpPr/>
          <p:nvPr/>
        </p:nvSpPr>
        <p:spPr>
          <a:xfrm>
            <a:off x="1559496" y="1006927"/>
            <a:ext cx="9072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テキスト プレースホルダー 5">
            <a:extLst>
              <a:ext uri="{FF2B5EF4-FFF2-40B4-BE49-F238E27FC236}">
                <a16:creationId xmlns:a16="http://schemas.microsoft.com/office/drawing/2014/main" id="{FD32B101-8980-B592-4B71-9AB1886BB002}"/>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おわりに</a:t>
            </a:r>
          </a:p>
        </p:txBody>
      </p:sp>
      <p:pic>
        <p:nvPicPr>
          <p:cNvPr id="26" name="図 25">
            <a:extLst>
              <a:ext uri="{FF2B5EF4-FFF2-40B4-BE49-F238E27FC236}">
                <a16:creationId xmlns:a16="http://schemas.microsoft.com/office/drawing/2014/main" id="{B4740986-F6A1-1051-0D89-1B629F29B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386" y="4149080"/>
            <a:ext cx="4096146" cy="2268000"/>
          </a:xfrm>
          <a:prstGeom prst="rect">
            <a:avLst/>
          </a:prstGeom>
        </p:spPr>
      </p:pic>
      <p:sp>
        <p:nvSpPr>
          <p:cNvPr id="4" name="テキスト ボックス 3">
            <a:extLst>
              <a:ext uri="{FF2B5EF4-FFF2-40B4-BE49-F238E27FC236}">
                <a16:creationId xmlns:a16="http://schemas.microsoft.com/office/drawing/2014/main" id="{F2B9BC13-299E-4340-98E0-B248E7E1449B}"/>
              </a:ext>
            </a:extLst>
          </p:cNvPr>
          <p:cNvSpPr txBox="1"/>
          <p:nvPr/>
        </p:nvSpPr>
        <p:spPr>
          <a:xfrm>
            <a:off x="10368000" y="6021288"/>
            <a:ext cx="1872208" cy="430887"/>
          </a:xfrm>
          <a:prstGeom prst="rect">
            <a:avLst/>
          </a:prstGeom>
          <a:noFill/>
        </p:spPr>
        <p:txBody>
          <a:bodyPr wrap="square">
            <a:spAutoFit/>
          </a:bodyPr>
          <a:lstStyle/>
          <a:p>
            <a:pPr algn="l" fontAlgn="base"/>
            <a:r>
              <a:rPr lang="en-US" altLang="ja-JP" sz="1050" i="0" dirty="0">
                <a:solidFill>
                  <a:srgbClr val="333333"/>
                </a:solidFill>
                <a:effectLst/>
                <a:latin typeface="BIZ UDPゴシック" panose="020B0400000000000000" pitchFamily="50" charset="-128"/>
                <a:ea typeface="BIZ UDPゴシック" panose="020B0400000000000000" pitchFamily="50" charset="-128"/>
              </a:rPr>
              <a:t>©</a:t>
            </a:r>
            <a:r>
              <a:rPr lang="ja-JP" altLang="en-US" sz="1050" i="0" dirty="0">
                <a:solidFill>
                  <a:srgbClr val="333333"/>
                </a:solidFill>
                <a:effectLst/>
                <a:latin typeface="BIZ UDPゴシック" panose="020B0400000000000000" pitchFamily="50" charset="-128"/>
                <a:ea typeface="BIZ UDPゴシック" panose="020B0400000000000000" pitchFamily="50" charset="-128"/>
              </a:rPr>
              <a:t>税理士会広報キャラクター</a:t>
            </a:r>
            <a:r>
              <a:rPr lang="ja-JP" altLang="en-US" sz="1050" dirty="0">
                <a:solidFill>
                  <a:srgbClr val="333333"/>
                </a:solidFill>
                <a:latin typeface="BIZ UDPゴシック" panose="020B0400000000000000" pitchFamily="50" charset="-128"/>
                <a:ea typeface="BIZ UDPゴシック" panose="020B0400000000000000" pitchFamily="50" charset="-128"/>
              </a:rPr>
              <a:t> </a:t>
            </a:r>
            <a:endParaRPr lang="en-US" altLang="ja-JP" sz="1050" i="0" dirty="0">
              <a:solidFill>
                <a:srgbClr val="333333"/>
              </a:solidFill>
              <a:effectLst/>
              <a:latin typeface="BIZ UDPゴシック" panose="020B0400000000000000" pitchFamily="50" charset="-128"/>
              <a:ea typeface="BIZ UDPゴシック" panose="020B0400000000000000" pitchFamily="50" charset="-128"/>
            </a:endParaRPr>
          </a:p>
          <a:p>
            <a:pPr algn="l" fontAlgn="base"/>
            <a:r>
              <a:rPr lang="ja-JP" altLang="en-US" sz="1050" i="0" dirty="0">
                <a:solidFill>
                  <a:srgbClr val="333333"/>
                </a:solidFill>
                <a:effectLst/>
                <a:latin typeface="BIZ UDPゴシック" panose="020B0400000000000000" pitchFamily="50" charset="-128"/>
                <a:ea typeface="BIZ UDPゴシック" panose="020B0400000000000000" pitchFamily="50" charset="-128"/>
              </a:rPr>
              <a:t>   にちぜいくん</a:t>
            </a:r>
          </a:p>
        </p:txBody>
      </p:sp>
    </p:spTree>
    <p:extLst>
      <p:ext uri="{BB962C8B-B14F-4D97-AF65-F5344CB8AC3E}">
        <p14:creationId xmlns:p14="http://schemas.microsoft.com/office/powerpoint/2010/main" val="13455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childTnLst>
                          </p:cTn>
                        </p:par>
                        <p:par>
                          <p:cTn id="30" fill="hold">
                            <p:stCondLst>
                              <p:cond delay="3250"/>
                            </p:stCondLst>
                            <p:childTnLst>
                              <p:par>
                                <p:cTn id="31" presetID="1" presetClass="entr" presetSubtype="0" fill="hold" nodeType="afterEffect">
                                  <p:stCondLst>
                                    <p:cond delay="50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84A00A3-8041-162F-53AE-E915DFC185A6}"/>
              </a:ext>
            </a:extLst>
          </p:cNvPr>
          <p:cNvGrpSpPr/>
          <p:nvPr/>
        </p:nvGrpSpPr>
        <p:grpSpPr>
          <a:xfrm>
            <a:off x="0" y="0"/>
            <a:ext cx="12192000" cy="6858000"/>
            <a:chOff x="0" y="0"/>
            <a:chExt cx="12192000" cy="6858000"/>
          </a:xfrm>
        </p:grpSpPr>
        <p:pic>
          <p:nvPicPr>
            <p:cNvPr id="10" name="図 9">
              <a:extLst>
                <a:ext uri="{FF2B5EF4-FFF2-40B4-BE49-F238E27FC236}">
                  <a16:creationId xmlns:a16="http://schemas.microsoft.com/office/drawing/2014/main" id="{34EAADC0-37F7-1688-E617-964F48B5BCF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グループ化 10">
              <a:extLst>
                <a:ext uri="{FF2B5EF4-FFF2-40B4-BE49-F238E27FC236}">
                  <a16:creationId xmlns:a16="http://schemas.microsoft.com/office/drawing/2014/main" id="{C8340958-651E-F2F9-8AE9-21459CD80155}"/>
                </a:ext>
              </a:extLst>
            </p:cNvPr>
            <p:cNvGrpSpPr>
              <a:grpSpLocks noChangeAspect="1"/>
            </p:cNvGrpSpPr>
            <p:nvPr/>
          </p:nvGrpSpPr>
          <p:grpSpPr>
            <a:xfrm>
              <a:off x="4134000" y="1694562"/>
              <a:ext cx="3924000" cy="3753645"/>
              <a:chOff x="3733573" y="1375227"/>
              <a:chExt cx="5196757" cy="4971143"/>
            </a:xfrm>
          </p:grpSpPr>
          <p:pic>
            <p:nvPicPr>
              <p:cNvPr id="16" name="図 15">
                <a:extLst>
                  <a:ext uri="{FF2B5EF4-FFF2-40B4-BE49-F238E27FC236}">
                    <a16:creationId xmlns:a16="http://schemas.microsoft.com/office/drawing/2014/main" id="{4F952E8B-DDED-8D9A-F588-0C6A2F7B4AA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30" b="93494" l="7322" r="93781">
                            <a14:foregroundMark x1="18154" y1="7660" x2="18355" y2="20042"/>
                            <a14:foregroundMark x1="8325" y1="51836" x2="15446" y2="51522"/>
                            <a14:foregroundMark x1="12337" y1="93809" x2="12337" y2="90241"/>
                            <a14:foregroundMark x1="33701" y1="62644" x2="35306" y2="55404"/>
                            <a14:foregroundMark x1="7322" y1="16999" x2="11535" y2="16999"/>
                            <a14:foregroundMark x1="18355" y1="7135" x2="18355" y2="15425"/>
                            <a14:foregroundMark x1="13340" y1="91291" x2="13340" y2="79748"/>
                            <a14:foregroundMark x1="21063" y1="90766" x2="20461" y2="62329"/>
                            <a14:foregroundMark x1="21264" y1="44911" x2="19157" y2="44596"/>
                            <a14:foregroundMark x1="50853" y1="35257" x2="58776" y2="37985"/>
                            <a14:foregroundMark x1="65697" y1="71144" x2="67302" y2="49108"/>
                            <a14:foregroundMark x1="65697" y1="92655" x2="65898" y2="78594"/>
                            <a14:foregroundMark x1="65898" y1="78594" x2="65898" y2="78594"/>
                            <a14:foregroundMark x1="79639" y1="92445" x2="77533" y2="79119"/>
                            <a14:foregroundMark x1="77533" y1="79119" x2="77533" y2="79119"/>
                            <a14:foregroundMark x1="83049" y1="75026" x2="71715" y2="73033"/>
                            <a14:foregroundMark x1="71715" y1="73033" x2="71715" y2="73033"/>
                            <a14:foregroundMark x1="79438" y1="25918" x2="75426" y2="47114"/>
                            <a14:foregroundMark x1="78837" y1="60965" x2="78837" y2="42392"/>
                            <a14:foregroundMark x1="87864" y1="70829" x2="72818" y2="70304"/>
                            <a14:foregroundMark x1="72818" y1="70304" x2="72818" y2="70304"/>
                            <a14:foregroundMark x1="38215" y1="63379" x2="38215" y2="60126"/>
                            <a14:foregroundMark x1="44032" y1="63379" x2="53561" y2="61490"/>
                            <a14:foregroundMark x1="53260" y1="31165" x2="64393" y2="37461"/>
                            <a14:foregroundMark x1="60080" y1="24239" x2="68305" y2="40504"/>
                            <a14:foregroundMark x1="68806" y1="29171" x2="68806" y2="52676"/>
                            <a14:foregroundMark x1="27683" y1="10388" x2="23170" y2="14271"/>
                            <a14:foregroundMark x1="12538" y1="91605" x2="11836" y2="73872"/>
                            <a14:foregroundMark x1="88666" y1="36097" x2="76530" y2="37461"/>
                            <a14:foregroundMark x1="76530" y1="37461" x2="76530" y2="37461"/>
                            <a14:foregroundMark x1="88867" y1="71459" x2="77031" y2="63694"/>
                            <a14:foregroundMark x1="89970" y1="41868" x2="83049" y2="41028"/>
                            <a14:foregroundMark x1="93781" y1="70409" x2="92477" y2="70409"/>
                            <a14:foregroundMark x1="88465" y1="22455" x2="88666" y2="24869"/>
                            <a14:foregroundMark x1="58676" y1="20567" x2="59779" y2="25708"/>
                            <a14:foregroundMark x1="47442" y1="37461" x2="49549" y2="37775"/>
                            <a14:foregroundMark x1="49047" y1="42288" x2="52758" y2="39140"/>
                            <a14:foregroundMark x1="52859" y1="45960" x2="55366" y2="41028"/>
                            <a14:foregroundMark x1="55366" y1="49003" x2="54664" y2="44071"/>
                            <a14:foregroundMark x1="91474" y1="82162" x2="89168" y2="82162"/>
                            <a14:foregroundMark x1="87964" y1="85414" x2="92979" y2="75866"/>
                            <a14:foregroundMark x1="92979" y1="75866" x2="93180" y2="71668"/>
                            <a14:foregroundMark x1="93180" y1="40189" x2="91575" y2="40084"/>
                            <a14:foregroundMark x1="76530" y1="22875" x2="74423" y2="30010"/>
                            <a14:foregroundMark x1="71414" y1="22350" x2="71615" y2="29171"/>
                            <a14:foregroundMark x1="89468" y1="22141" x2="88867" y2="28122"/>
                            <a14:foregroundMark x1="59077" y1="20462" x2="60682" y2="26967"/>
                            <a14:foregroundMark x1="47643" y1="34418" x2="52156" y2="34732"/>
                            <a14:foregroundMark x1="51956" y1="45750" x2="52457" y2="40504"/>
                            <a14:foregroundMark x1="54564" y1="48164" x2="54062" y2="44911"/>
                            <a14:foregroundMark x1="54363" y1="48164" x2="54263" y2="46065"/>
                            <a14:foregroundMark x1="54062" y1="47114" x2="54062" y2="46485"/>
                            <a14:foregroundMark x1="54162" y1="47534" x2="54062" y2="45960"/>
                            <a14:foregroundMark x1="54062" y1="47429" x2="54062" y2="45435"/>
                            <a14:foregroundMark x1="54363" y1="47429" x2="54463" y2="45540"/>
                            <a14:foregroundMark x1="54463" y1="47324" x2="54564" y2="46170"/>
                            <a14:foregroundMark x1="55767" y1="47429" x2="55968" y2="45855"/>
                            <a14:foregroundMark x1="52859" y1="45750" x2="54664" y2="43757"/>
                            <a14:foregroundMark x1="63390" y1="45435" x2="65095" y2="42078"/>
                            <a14:foregroundMark x1="27282" y1="51731" x2="27282" y2="55194"/>
                            <a14:foregroundMark x1="29188" y1="53095" x2="28887" y2="56663"/>
                            <a14:foregroundMark x1="33099" y1="53410" x2="34804" y2="56243"/>
                            <a14:foregroundMark x1="35607" y1="53200" x2="34804" y2="57817"/>
                            <a14:foregroundMark x1="34704" y1="52886" x2="37813" y2="54250"/>
                            <a14:foregroundMark x1="36810" y1="53200" x2="40321" y2="57398"/>
                            <a14:foregroundMark x1="41324" y1="54355" x2="41525" y2="58027"/>
                            <a14:foregroundMark x1="49348" y1="70304" x2="53661" y2="62225"/>
                            <a14:foregroundMark x1="50251" y1="69990" x2="50451" y2="64638"/>
                            <a14:foregroundMark x1="50451" y1="71144" x2="50953" y2="65897"/>
                            <a14:foregroundMark x1="49950" y1="71773" x2="50853" y2="67156"/>
                            <a14:foregroundMark x1="50351" y1="69465" x2="50552" y2="65792"/>
                            <a14:foregroundMark x1="51153" y1="76390" x2="50853" y2="73977"/>
                            <a14:foregroundMark x1="51655" y1="79433" x2="54463" y2="74292"/>
                            <a14:foregroundMark x1="23671" y1="76285" x2="23972" y2="58762"/>
                            <a14:foregroundMark x1="22768" y1="81847" x2="22668" y2="65373"/>
                            <a14:foregroundMark x1="23270" y1="79853" x2="23170" y2="67891"/>
                          </a14:backgroundRemoval>
                        </a14:imgEffect>
                      </a14:imgLayer>
                    </a14:imgProps>
                  </a:ext>
                  <a:ext uri="{28A0092B-C50C-407E-A947-70E740481C1C}">
                    <a14:useLocalDpi xmlns:a14="http://schemas.microsoft.com/office/drawing/2010/main" val="0"/>
                  </a:ext>
                </a:extLst>
              </a:blip>
              <a:stretch>
                <a:fillRect/>
              </a:stretch>
            </p:blipFill>
            <p:spPr>
              <a:xfrm>
                <a:off x="3733573" y="1375227"/>
                <a:ext cx="5196757" cy="4971143"/>
              </a:xfrm>
              <a:prstGeom prst="rect">
                <a:avLst/>
              </a:prstGeom>
              <a:effectLst>
                <a:glow rad="101600">
                  <a:schemeClr val="bg1"/>
                </a:glow>
              </a:effectLst>
            </p:spPr>
          </p:pic>
          <p:pic>
            <p:nvPicPr>
              <p:cNvPr id="17" name="図 16">
                <a:extLst>
                  <a:ext uri="{FF2B5EF4-FFF2-40B4-BE49-F238E27FC236}">
                    <a16:creationId xmlns:a16="http://schemas.microsoft.com/office/drawing/2014/main" id="{BD515A9A-7371-58B6-9D06-40631D966F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34" y="3170123"/>
                <a:ext cx="158824" cy="180000"/>
              </a:xfrm>
              <a:prstGeom prst="rect">
                <a:avLst/>
              </a:prstGeom>
            </p:spPr>
          </p:pic>
        </p:grpSp>
        <p:sp>
          <p:nvSpPr>
            <p:cNvPr id="12" name="四角形: 角を丸くする 11">
              <a:extLst>
                <a:ext uri="{FF2B5EF4-FFF2-40B4-BE49-F238E27FC236}">
                  <a16:creationId xmlns:a16="http://schemas.microsoft.com/office/drawing/2014/main" id="{B80678A6-ED40-10BD-60EF-F7D74A8001E2}"/>
                </a:ext>
              </a:extLst>
            </p:cNvPr>
            <p:cNvSpPr/>
            <p:nvPr/>
          </p:nvSpPr>
          <p:spPr>
            <a:xfrm>
              <a:off x="4083045" y="1006927"/>
              <a:ext cx="4032000" cy="203202"/>
            </a:xfrm>
            <a:prstGeom prst="roundRect">
              <a:avLst>
                <a:gd name="adj" fmla="val 50000"/>
              </a:avLst>
            </a:prstGeom>
            <a:solidFill>
              <a:srgbClr val="F9C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5">
              <a:extLst>
                <a:ext uri="{FF2B5EF4-FFF2-40B4-BE49-F238E27FC236}">
                  <a16:creationId xmlns:a16="http://schemas.microsoft.com/office/drawing/2014/main" id="{8F87C907-EC82-1FCF-7276-464CB54BC975}"/>
                </a:ext>
              </a:extLst>
            </p:cNvPr>
            <p:cNvSpPr txBox="1">
              <a:spLocks/>
            </p:cNvSpPr>
            <p:nvPr/>
          </p:nvSpPr>
          <p:spPr>
            <a:xfrm>
              <a:off x="0" y="159657"/>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BIZ UDPゴシック" panose="020B0400000000000000" pitchFamily="50" charset="-128"/>
                  <a:ea typeface="BIZ UDPゴシック" panose="020B0400000000000000" pitchFamily="50" charset="-128"/>
                </a:rPr>
                <a:t>おわり</a:t>
              </a:r>
            </a:p>
          </p:txBody>
        </p:sp>
        <p:sp>
          <p:nvSpPr>
            <p:cNvPr id="14" name="テキスト ボックス 13">
              <a:extLst>
                <a:ext uri="{FF2B5EF4-FFF2-40B4-BE49-F238E27FC236}">
                  <a16:creationId xmlns:a16="http://schemas.microsoft.com/office/drawing/2014/main" id="{C70560F0-162C-9417-9E93-E83D4C35DCED}"/>
                </a:ext>
              </a:extLst>
            </p:cNvPr>
            <p:cNvSpPr txBox="1"/>
            <p:nvPr/>
          </p:nvSpPr>
          <p:spPr>
            <a:xfrm>
              <a:off x="4605666" y="5891715"/>
              <a:ext cx="3600000" cy="612000"/>
            </a:xfrm>
            <a:prstGeom prst="rect">
              <a:avLst/>
            </a:prstGeom>
            <a:noFill/>
            <a:ln w="6350" cap="sq">
              <a:noFill/>
              <a:miter lim="800000"/>
            </a:ln>
          </p:spPr>
          <p:txBody>
            <a:bodyPr wrap="square" rtlCol="0" anchor="ctr">
              <a:noAutofit/>
            </a:bodyPr>
            <a:lstStyle/>
            <a:p>
              <a:pPr algn="ctr" defTabSz="457200" fontAlgn="ctr">
                <a:buSzPct val="70000"/>
                <a:defRPr/>
              </a:pPr>
              <a:r>
                <a:rPr lang="ja-JP" altLang="en-US"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rPr>
                <a:t>近畿税理士会</a:t>
              </a:r>
              <a:endParaRPr lang="en-US" altLang="ja-JP"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896E42D-D852-D107-7E21-1BC95660D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0715" y="5768775"/>
              <a:ext cx="864000" cy="864000"/>
            </a:xfrm>
            <a:prstGeom prst="rect">
              <a:avLst/>
            </a:prstGeom>
          </p:spPr>
        </p:pic>
      </p:grpSp>
      <p:pic>
        <p:nvPicPr>
          <p:cNvPr id="18" name="図 17">
            <a:extLst>
              <a:ext uri="{FF2B5EF4-FFF2-40B4-BE49-F238E27FC236}">
                <a16:creationId xmlns:a16="http://schemas.microsoft.com/office/drawing/2014/main" id="{6DF03DD6-DB5D-36F9-7A09-96D371B051BA}"/>
              </a:ext>
            </a:extLst>
          </p:cNvPr>
          <p:cNvPicPr>
            <a:picLocks noChangeAspect="1"/>
          </p:cNvPicPr>
          <p:nvPr/>
        </p:nvPicPr>
        <p:blipFill rotWithShape="1">
          <a:blip r:embed="rId8">
            <a:extLst>
              <a:ext uri="{28A0092B-C50C-407E-A947-70E740481C1C}">
                <a14:useLocalDpi xmlns:a14="http://schemas.microsoft.com/office/drawing/2010/main" val="0"/>
              </a:ext>
            </a:extLst>
          </a:blip>
          <a:srcRect l="73034" r="21869" b="88331"/>
          <a:stretch/>
        </p:blipFill>
        <p:spPr>
          <a:xfrm>
            <a:off x="5317724" y="2675652"/>
            <a:ext cx="324000" cy="323057"/>
          </a:xfrm>
          <a:prstGeom prst="rect">
            <a:avLst/>
          </a:prstGeom>
        </p:spPr>
      </p:pic>
      <p:pic>
        <p:nvPicPr>
          <p:cNvPr id="19" name="図 18">
            <a:extLst>
              <a:ext uri="{FF2B5EF4-FFF2-40B4-BE49-F238E27FC236}">
                <a16:creationId xmlns:a16="http://schemas.microsoft.com/office/drawing/2014/main" id="{3A82034B-0F5B-FEB6-937F-308C3D502865}"/>
              </a:ext>
            </a:extLst>
          </p:cNvPr>
          <p:cNvPicPr>
            <a:picLocks noChangeAspect="1"/>
          </p:cNvPicPr>
          <p:nvPr/>
        </p:nvPicPr>
        <p:blipFill rotWithShape="1">
          <a:blip r:embed="rId8">
            <a:extLst>
              <a:ext uri="{28A0092B-C50C-407E-A947-70E740481C1C}">
                <a14:useLocalDpi xmlns:a14="http://schemas.microsoft.com/office/drawing/2010/main" val="0"/>
              </a:ext>
            </a:extLst>
          </a:blip>
          <a:srcRect l="73034" r="21869" b="88331"/>
          <a:stretch/>
        </p:blipFill>
        <p:spPr>
          <a:xfrm>
            <a:off x="5257059" y="2943461"/>
            <a:ext cx="144000" cy="143582"/>
          </a:xfrm>
          <a:prstGeom prst="rect">
            <a:avLst/>
          </a:prstGeom>
        </p:spPr>
      </p:pic>
      <p:sp>
        <p:nvSpPr>
          <p:cNvPr id="2" name="テキスト ボックス 1">
            <a:extLst>
              <a:ext uri="{FF2B5EF4-FFF2-40B4-BE49-F238E27FC236}">
                <a16:creationId xmlns:a16="http://schemas.microsoft.com/office/drawing/2014/main" id="{868F7EDB-E5BC-03DF-A99A-557486074258}"/>
              </a:ext>
            </a:extLst>
          </p:cNvPr>
          <p:cNvSpPr txBox="1"/>
          <p:nvPr/>
        </p:nvSpPr>
        <p:spPr>
          <a:xfrm>
            <a:off x="7896200" y="4797152"/>
            <a:ext cx="3067187" cy="584775"/>
          </a:xfrm>
          <a:prstGeom prst="rect">
            <a:avLst/>
          </a:prstGeom>
          <a:noFill/>
        </p:spPr>
        <p:txBody>
          <a:bodyPr wrap="square">
            <a:spAutoFit/>
          </a:bodyPr>
          <a:lstStyle/>
          <a:p>
            <a:pPr algn="l" fontAlgn="base"/>
            <a:r>
              <a:rPr lang="en-US" altLang="ja-JP" sz="1600" b="1" i="0" dirty="0">
                <a:solidFill>
                  <a:srgbClr val="333333"/>
                </a:solidFill>
                <a:effectLst/>
                <a:latin typeface="BIZ UDPゴシック" panose="020B0400000000000000" pitchFamily="50" charset="-128"/>
                <a:ea typeface="BIZ UDPゴシック" panose="020B0400000000000000" pitchFamily="50" charset="-128"/>
              </a:rPr>
              <a:t>©</a:t>
            </a:r>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税理士会広報キャラクター</a:t>
            </a:r>
            <a:r>
              <a:rPr lang="ja-JP" altLang="en-US" sz="1600" b="1" dirty="0">
                <a:solidFill>
                  <a:srgbClr val="333333"/>
                </a:solidFill>
                <a:latin typeface="BIZ UDPゴシック" panose="020B0400000000000000" pitchFamily="50" charset="-128"/>
                <a:ea typeface="BIZ UDPゴシック" panose="020B0400000000000000" pitchFamily="50" charset="-128"/>
              </a:rPr>
              <a:t> </a:t>
            </a:r>
            <a:endParaRPr lang="en-US" altLang="ja-JP" sz="1600" b="1" i="0" dirty="0">
              <a:solidFill>
                <a:srgbClr val="333333"/>
              </a:solidFill>
              <a:effectLst/>
              <a:latin typeface="BIZ UDPゴシック" panose="020B0400000000000000" pitchFamily="50" charset="-128"/>
              <a:ea typeface="BIZ UDPゴシック" panose="020B0400000000000000" pitchFamily="50" charset="-128"/>
            </a:endParaRPr>
          </a:p>
          <a:p>
            <a:pPr algn="l" fontAlgn="base"/>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   にちぜいくん</a:t>
            </a:r>
          </a:p>
        </p:txBody>
      </p:sp>
    </p:spTree>
    <p:extLst>
      <p:ext uri="{BB962C8B-B14F-4D97-AF65-F5344CB8AC3E}">
        <p14:creationId xmlns:p14="http://schemas.microsoft.com/office/powerpoint/2010/main" val="2664226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750"/>
                            </p:stCondLst>
                            <p:childTnLst>
                              <p:par>
                                <p:cTn id="15" presetID="10" presetClass="entr" presetSubtype="0" fill="hold" grpId="0"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C4F3DEDD-CA5B-A230-F0C0-AB2EC43E0835}"/>
              </a:ext>
            </a:extLst>
          </p:cNvPr>
          <p:cNvGrpSpPr/>
          <p:nvPr/>
        </p:nvGrpSpPr>
        <p:grpSpPr>
          <a:xfrm>
            <a:off x="263352" y="1412875"/>
            <a:ext cx="3672408" cy="3240261"/>
            <a:chOff x="263352" y="1412875"/>
            <a:chExt cx="3672408" cy="3240261"/>
          </a:xfrm>
        </p:grpSpPr>
        <p:sp>
          <p:nvSpPr>
            <p:cNvPr id="24" name="吹き出し: 円形 23">
              <a:extLst>
                <a:ext uri="{FF2B5EF4-FFF2-40B4-BE49-F238E27FC236}">
                  <a16:creationId xmlns:a16="http://schemas.microsoft.com/office/drawing/2014/main" id="{E041A583-2E34-8ABF-C9B2-48EA5D972ABB}"/>
                </a:ext>
              </a:extLst>
            </p:cNvPr>
            <p:cNvSpPr/>
            <p:nvPr/>
          </p:nvSpPr>
          <p:spPr>
            <a:xfrm>
              <a:off x="263352" y="1412875"/>
              <a:ext cx="3672408" cy="3240261"/>
            </a:xfrm>
            <a:prstGeom prst="wedgeEllipseCallout">
              <a:avLst>
                <a:gd name="adj1" fmla="val 45046"/>
                <a:gd name="adj2" fmla="val 37619"/>
              </a:avLst>
            </a:prstGeom>
            <a:solidFill>
              <a:schemeClr val="bg1"/>
            </a:solidFill>
            <a:ln w="57150">
              <a:solidFill>
                <a:srgbClr val="FFA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2" descr="図書館のイラスト「レンガ造りの図書館」">
              <a:extLst>
                <a:ext uri="{FF2B5EF4-FFF2-40B4-BE49-F238E27FC236}">
                  <a16:creationId xmlns:a16="http://schemas.microsoft.com/office/drawing/2014/main" id="{1D4663DE-124E-2950-06C3-44760FFAD3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08" y="2060848"/>
              <a:ext cx="2894285" cy="219965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正方形/長方形 10">
            <a:extLst>
              <a:ext uri="{FF2B5EF4-FFF2-40B4-BE49-F238E27FC236}">
                <a16:creationId xmlns:a16="http://schemas.microsoft.com/office/drawing/2014/main" id="{C4F1882D-E679-C026-2055-9AE39FF4F179}"/>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A8084E1-CCE3-FA08-68B0-E92558BBA657}"/>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2F999554-BBA5-2BC1-AE83-AD16075D640C}"/>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4" name="表 4">
            <a:extLst>
              <a:ext uri="{FF2B5EF4-FFF2-40B4-BE49-F238E27FC236}">
                <a16:creationId xmlns:a16="http://schemas.microsoft.com/office/drawing/2014/main" id="{85C8C57B-C539-787A-5288-3B84AA588A10}"/>
              </a:ext>
            </a:extLst>
          </p:cNvPr>
          <p:cNvGraphicFramePr>
            <a:graphicFrameLocks noGrp="1"/>
          </p:cNvGraphicFramePr>
          <p:nvPr>
            <p:extLst>
              <p:ext uri="{D42A27DB-BD31-4B8C-83A1-F6EECF244321}">
                <p14:modId xmlns:p14="http://schemas.microsoft.com/office/powerpoint/2010/main" val="3794246949"/>
              </p:ext>
            </p:extLst>
          </p:nvPr>
        </p:nvGraphicFramePr>
        <p:xfrm>
          <a:off x="7200899" y="1180743"/>
          <a:ext cx="4762501" cy="5000391"/>
        </p:xfrm>
        <a:graphic>
          <a:graphicData uri="http://schemas.openxmlformats.org/drawingml/2006/table">
            <a:tbl>
              <a:tblPr firstRow="1" bandRow="1">
                <a:tableStyleId>{5C22544A-7EE6-4342-B048-85BDC9FD1C3A}</a:tableStyleId>
              </a:tblPr>
              <a:tblGrid>
                <a:gridCol w="1839687">
                  <a:extLst>
                    <a:ext uri="{9D8B030D-6E8A-4147-A177-3AD203B41FA5}">
                      <a16:colId xmlns:a16="http://schemas.microsoft.com/office/drawing/2014/main" val="1849530882"/>
                    </a:ext>
                  </a:extLst>
                </a:gridCol>
                <a:gridCol w="2922814">
                  <a:extLst>
                    <a:ext uri="{9D8B030D-6E8A-4147-A177-3AD203B41FA5}">
                      <a16:colId xmlns:a16="http://schemas.microsoft.com/office/drawing/2014/main" val="2058299435"/>
                    </a:ext>
                  </a:extLst>
                </a:gridCol>
              </a:tblGrid>
              <a:tr h="268019">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fontAlgn="ctr"/>
                      <a:endParaRPr kumimoji="1" lang="ja-JP" altLang="en-US" sz="12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0731265"/>
                  </a:ext>
                </a:extLst>
              </a:tr>
              <a:tr h="552393">
                <a:tc>
                  <a:txBody>
                    <a:bodyPr/>
                    <a:lstStyle/>
                    <a:p>
                      <a:pPr algn="ctr" fontAlgn="ctr"/>
                      <a:endParaRPr kumimoji="1" lang="ja-JP" altLang="en-US"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kumimoji="1" lang="ja-JP" altLang="en-US" sz="2000" b="1" i="0" baseline="0">
                          <a:solidFill>
                            <a:schemeClr val="tx1"/>
                          </a:solidFill>
                          <a:latin typeface="BIZ UDPゴシック" panose="020B0400000000000000" pitchFamily="50" charset="-128"/>
                          <a:ea typeface="BIZ UDPゴシック" panose="020B0400000000000000" pitchFamily="50" charset="-128"/>
                        </a:rPr>
                        <a:t>いくらずつ出し合う？</a:t>
                      </a:r>
                      <a:endParaRPr kumimoji="1" lang="ja-JP" altLang="en-US" sz="20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1250277"/>
                  </a:ext>
                </a:extLst>
              </a:tr>
              <a:tr h="721110">
                <a:tc>
                  <a:txBody>
                    <a:bodyPr/>
                    <a:lstStyle/>
                    <a:p>
                      <a:pPr algn="ctr" fontAlgn="ct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Ａさん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3406992"/>
                  </a:ext>
                </a:extLst>
              </a:tr>
              <a:tr h="721110">
                <a:tc>
                  <a:txBody>
                    <a:bodyPr/>
                    <a:lstStyle/>
                    <a:p>
                      <a:pPr algn="ctr" fontAlgn="ct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Ｂさん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6886603"/>
                  </a:ext>
                </a:extLst>
              </a:tr>
              <a:tr h="838339">
                <a:tc>
                  <a:txBody>
                    <a:bodyPr/>
                    <a:lstStyle/>
                    <a:p>
                      <a:pPr algn="ctr" fontAlgn="ct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Ｃさん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04431867"/>
                  </a:ext>
                </a:extLst>
              </a:tr>
              <a:tr h="721110">
                <a:tc>
                  <a:txBody>
                    <a:bodyPr/>
                    <a:lstStyle/>
                    <a:p>
                      <a:pPr algn="ctr" fontAlgn="ct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Ｄさん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908389"/>
                  </a:ext>
                </a:extLst>
              </a:tr>
              <a:tr h="721110">
                <a:tc>
                  <a:txBody>
                    <a:bodyPr/>
                    <a:lstStyle/>
                    <a:p>
                      <a:pPr algn="ctr" fontAlgn="ct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Ｅさん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03659558"/>
                  </a:ext>
                </a:extLst>
              </a:tr>
              <a:tr h="3865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baseline="0">
                          <a:solidFill>
                            <a:schemeClr val="tx1"/>
                          </a:solidFill>
                          <a:latin typeface="BIZ UDPゴシック" panose="020B0400000000000000" pitchFamily="50" charset="-128"/>
                          <a:ea typeface="BIZ UDPゴシック" panose="020B0400000000000000" pitchFamily="50" charset="-128"/>
                        </a:rPr>
                        <a:t> 合計</a:t>
                      </a:r>
                      <a:endParaRPr kumimoji="1" lang="ja-JP" altLang="en-US" sz="24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24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24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6422879"/>
                  </a:ext>
                </a:extLst>
              </a:tr>
            </a:tbl>
          </a:graphicData>
        </a:graphic>
      </p:graphicFrame>
      <p:pic>
        <p:nvPicPr>
          <p:cNvPr id="20" name="Picture 12" descr="税理士への道のり｜税理士という仕事。｜税理士会">
            <a:extLst>
              <a:ext uri="{FF2B5EF4-FFF2-40B4-BE49-F238E27FC236}">
                <a16:creationId xmlns:a16="http://schemas.microsoft.com/office/drawing/2014/main" id="{C77347EE-CCE1-7854-4A9C-532E68743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752" y="2708920"/>
            <a:ext cx="3012988" cy="3529500"/>
          </a:xfrm>
          <a:prstGeom prst="rect">
            <a:avLst/>
          </a:prstGeom>
          <a:noFill/>
          <a:extLst>
            <a:ext uri="{909E8E84-426E-40DD-AFC4-6F175D3DCCD1}">
              <a14:hiddenFill xmlns:a14="http://schemas.microsoft.com/office/drawing/2010/main">
                <a:solidFill>
                  <a:srgbClr val="FFFFFF"/>
                </a:solidFill>
              </a14:hiddenFill>
            </a:ext>
          </a:extLst>
        </p:spPr>
      </p:pic>
      <p:sp>
        <p:nvSpPr>
          <p:cNvPr id="21" name="四角形: 角を丸くする 20">
            <a:extLst>
              <a:ext uri="{FF2B5EF4-FFF2-40B4-BE49-F238E27FC236}">
                <a16:creationId xmlns:a16="http://schemas.microsoft.com/office/drawing/2014/main" id="{FC6816E7-C8E0-CFE4-6D3A-49E614116BF1}"/>
              </a:ext>
            </a:extLst>
          </p:cNvPr>
          <p:cNvSpPr/>
          <p:nvPr/>
        </p:nvSpPr>
        <p:spPr>
          <a:xfrm>
            <a:off x="1559496" y="1006927"/>
            <a:ext cx="9072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 name="テキスト プレースホルダー 5">
            <a:extLst>
              <a:ext uri="{FF2B5EF4-FFF2-40B4-BE49-F238E27FC236}">
                <a16:creationId xmlns:a16="http://schemas.microsoft.com/office/drawing/2014/main" id="{7AA263D4-BEFF-1AC9-D5D0-F234E42ECD7A}"/>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図書館</a:t>
            </a:r>
            <a:r>
              <a:rPr lang="ja-JP" altLang="en-US" sz="5400" b="1" spc="600">
                <a:latin typeface="メイリオ" panose="020B0604030504040204" pitchFamily="50" charset="-128"/>
                <a:ea typeface="メイリオ" panose="020B0604030504040204" pitchFamily="50" charset="-128"/>
              </a:rPr>
              <a:t>を</a:t>
            </a:r>
            <a:r>
              <a:rPr lang="ja-JP" altLang="en-US" sz="7200" b="1" spc="600">
                <a:latin typeface="メイリオ" panose="020B0604030504040204" pitchFamily="50" charset="-128"/>
                <a:ea typeface="メイリオ" panose="020B0604030504040204" pitchFamily="50" charset="-128"/>
              </a:rPr>
              <a:t>建</a:t>
            </a:r>
            <a:r>
              <a:rPr lang="ja-JP" altLang="en-US" sz="5400" b="1" spc="600">
                <a:latin typeface="メイリオ" panose="020B0604030504040204" pitchFamily="50" charset="-128"/>
                <a:ea typeface="メイリオ" panose="020B0604030504040204" pitchFamily="50" charset="-128"/>
              </a:rPr>
              <a:t>てよう！</a:t>
            </a:r>
            <a:endParaRPr lang="ja-JP" altLang="en-US" sz="7200" b="1" spc="60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B3493BF1-1010-EDE7-44DC-E0EBD68E8C2A}"/>
              </a:ext>
            </a:extLst>
          </p:cNvPr>
          <p:cNvGrpSpPr/>
          <p:nvPr/>
        </p:nvGrpSpPr>
        <p:grpSpPr>
          <a:xfrm>
            <a:off x="3215680" y="2348880"/>
            <a:ext cx="492177" cy="509815"/>
            <a:chOff x="5168282" y="2709502"/>
            <a:chExt cx="492177" cy="509815"/>
          </a:xfrm>
        </p:grpSpPr>
        <p:pic>
          <p:nvPicPr>
            <p:cNvPr id="29" name="図 28">
              <a:extLst>
                <a:ext uri="{FF2B5EF4-FFF2-40B4-BE49-F238E27FC236}">
                  <a16:creationId xmlns:a16="http://schemas.microsoft.com/office/drawing/2014/main" id="{26BD1CC3-8CDD-F4A8-6A8C-3FD1151A64A1}"/>
                </a:ext>
              </a:extLst>
            </p:cNvPr>
            <p:cNvPicPr>
              <a:picLocks noChangeAspect="1"/>
            </p:cNvPicPr>
            <p:nvPr/>
          </p:nvPicPr>
          <p:blipFill rotWithShape="1">
            <a:blip r:embed="rId5">
              <a:extLst>
                <a:ext uri="{28A0092B-C50C-407E-A947-70E740481C1C}">
                  <a14:useLocalDpi xmlns:a14="http://schemas.microsoft.com/office/drawing/2010/main" val="0"/>
                </a:ext>
              </a:extLst>
            </a:blip>
            <a:srcRect l="73034" r="21869" b="88331"/>
            <a:stretch/>
          </p:blipFill>
          <p:spPr>
            <a:xfrm>
              <a:off x="5264459" y="2709502"/>
              <a:ext cx="396000" cy="394847"/>
            </a:xfrm>
            <a:prstGeom prst="rect">
              <a:avLst/>
            </a:prstGeom>
          </p:spPr>
        </p:pic>
        <p:pic>
          <p:nvPicPr>
            <p:cNvPr id="30" name="図 29">
              <a:extLst>
                <a:ext uri="{FF2B5EF4-FFF2-40B4-BE49-F238E27FC236}">
                  <a16:creationId xmlns:a16="http://schemas.microsoft.com/office/drawing/2014/main" id="{2C337699-307F-9949-E19F-74598E75CDE0}"/>
                </a:ext>
              </a:extLst>
            </p:cNvPr>
            <p:cNvPicPr>
              <a:picLocks noChangeAspect="1"/>
            </p:cNvPicPr>
            <p:nvPr/>
          </p:nvPicPr>
          <p:blipFill rotWithShape="1">
            <a:blip r:embed="rId5">
              <a:extLst>
                <a:ext uri="{28A0092B-C50C-407E-A947-70E740481C1C}">
                  <a14:useLocalDpi xmlns:a14="http://schemas.microsoft.com/office/drawing/2010/main" val="0"/>
                </a:ext>
              </a:extLst>
            </a:blip>
            <a:srcRect l="73034" r="21869" b="88331"/>
            <a:stretch/>
          </p:blipFill>
          <p:spPr>
            <a:xfrm>
              <a:off x="5168282" y="3003945"/>
              <a:ext cx="216000" cy="215372"/>
            </a:xfrm>
            <a:prstGeom prst="rect">
              <a:avLst/>
            </a:prstGeom>
          </p:spPr>
        </p:pic>
      </p:grpSp>
      <p:grpSp>
        <p:nvGrpSpPr>
          <p:cNvPr id="31" name="グループ化 30">
            <a:extLst>
              <a:ext uri="{FF2B5EF4-FFF2-40B4-BE49-F238E27FC236}">
                <a16:creationId xmlns:a16="http://schemas.microsoft.com/office/drawing/2014/main" id="{E97F2503-AFF2-6644-399E-2B4B27064BF2}"/>
              </a:ext>
            </a:extLst>
          </p:cNvPr>
          <p:cNvGrpSpPr/>
          <p:nvPr/>
        </p:nvGrpSpPr>
        <p:grpSpPr>
          <a:xfrm flipH="1">
            <a:off x="479376" y="1988840"/>
            <a:ext cx="944488" cy="878239"/>
            <a:chOff x="5168282" y="2709502"/>
            <a:chExt cx="492177" cy="509815"/>
          </a:xfrm>
        </p:grpSpPr>
        <p:pic>
          <p:nvPicPr>
            <p:cNvPr id="32" name="図 31">
              <a:extLst>
                <a:ext uri="{FF2B5EF4-FFF2-40B4-BE49-F238E27FC236}">
                  <a16:creationId xmlns:a16="http://schemas.microsoft.com/office/drawing/2014/main" id="{FA7E7554-E9E4-4A65-FF73-E6337C601FC1}"/>
                </a:ext>
              </a:extLst>
            </p:cNvPr>
            <p:cNvPicPr>
              <a:picLocks noChangeAspect="1"/>
            </p:cNvPicPr>
            <p:nvPr/>
          </p:nvPicPr>
          <p:blipFill rotWithShape="1">
            <a:blip r:embed="rId5">
              <a:extLst>
                <a:ext uri="{28A0092B-C50C-407E-A947-70E740481C1C}">
                  <a14:useLocalDpi xmlns:a14="http://schemas.microsoft.com/office/drawing/2010/main" val="0"/>
                </a:ext>
              </a:extLst>
            </a:blip>
            <a:srcRect l="73034" r="21869" b="88331"/>
            <a:stretch/>
          </p:blipFill>
          <p:spPr>
            <a:xfrm>
              <a:off x="5264459" y="2709502"/>
              <a:ext cx="396000" cy="394847"/>
            </a:xfrm>
            <a:prstGeom prst="rect">
              <a:avLst/>
            </a:prstGeom>
          </p:spPr>
        </p:pic>
        <p:pic>
          <p:nvPicPr>
            <p:cNvPr id="33" name="図 32">
              <a:extLst>
                <a:ext uri="{FF2B5EF4-FFF2-40B4-BE49-F238E27FC236}">
                  <a16:creationId xmlns:a16="http://schemas.microsoft.com/office/drawing/2014/main" id="{462C3E96-7364-F83C-5014-A26113D7A253}"/>
                </a:ext>
              </a:extLst>
            </p:cNvPr>
            <p:cNvPicPr>
              <a:picLocks noChangeAspect="1"/>
            </p:cNvPicPr>
            <p:nvPr/>
          </p:nvPicPr>
          <p:blipFill rotWithShape="1">
            <a:blip r:embed="rId5">
              <a:extLst>
                <a:ext uri="{28A0092B-C50C-407E-A947-70E740481C1C}">
                  <a14:useLocalDpi xmlns:a14="http://schemas.microsoft.com/office/drawing/2010/main" val="0"/>
                </a:ext>
              </a:extLst>
            </a:blip>
            <a:srcRect l="73034" r="21869" b="88331"/>
            <a:stretch/>
          </p:blipFill>
          <p:spPr>
            <a:xfrm>
              <a:off x="5168282" y="3003945"/>
              <a:ext cx="216000" cy="215372"/>
            </a:xfrm>
            <a:prstGeom prst="rect">
              <a:avLst/>
            </a:prstGeom>
          </p:spPr>
        </p:pic>
      </p:grpSp>
      <p:sp>
        <p:nvSpPr>
          <p:cNvPr id="2" name="テキスト ボックス 1">
            <a:extLst>
              <a:ext uri="{FF2B5EF4-FFF2-40B4-BE49-F238E27FC236}">
                <a16:creationId xmlns:a16="http://schemas.microsoft.com/office/drawing/2014/main" id="{A487D8ED-C958-2DC4-10CA-D4931DBE62FF}"/>
              </a:ext>
            </a:extLst>
          </p:cNvPr>
          <p:cNvSpPr txBox="1"/>
          <p:nvPr/>
        </p:nvSpPr>
        <p:spPr>
          <a:xfrm>
            <a:off x="1991544" y="5517232"/>
            <a:ext cx="3067187" cy="584775"/>
          </a:xfrm>
          <a:prstGeom prst="rect">
            <a:avLst/>
          </a:prstGeom>
          <a:noFill/>
        </p:spPr>
        <p:txBody>
          <a:bodyPr wrap="square">
            <a:spAutoFit/>
          </a:bodyPr>
          <a:lstStyle/>
          <a:p>
            <a:pPr algn="l" fontAlgn="base"/>
            <a:r>
              <a:rPr lang="en-US" altLang="ja-JP" sz="1600" b="1" i="0" dirty="0">
                <a:solidFill>
                  <a:srgbClr val="333333"/>
                </a:solidFill>
                <a:effectLst/>
                <a:latin typeface="BIZ UDPゴシック" panose="020B0400000000000000" pitchFamily="50" charset="-128"/>
                <a:ea typeface="BIZ UDPゴシック" panose="020B0400000000000000" pitchFamily="50" charset="-128"/>
              </a:rPr>
              <a:t>©</a:t>
            </a:r>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税理士会広報キャラクター</a:t>
            </a:r>
            <a:r>
              <a:rPr lang="ja-JP" altLang="en-US" sz="1600" b="1" dirty="0">
                <a:solidFill>
                  <a:srgbClr val="333333"/>
                </a:solidFill>
                <a:latin typeface="BIZ UDPゴシック" panose="020B0400000000000000" pitchFamily="50" charset="-128"/>
                <a:ea typeface="BIZ UDPゴシック" panose="020B0400000000000000" pitchFamily="50" charset="-128"/>
              </a:rPr>
              <a:t> </a:t>
            </a:r>
            <a:endParaRPr lang="en-US" altLang="ja-JP" sz="1600" b="1" i="0" dirty="0">
              <a:solidFill>
                <a:srgbClr val="333333"/>
              </a:solidFill>
              <a:effectLst/>
              <a:latin typeface="BIZ UDPゴシック" panose="020B0400000000000000" pitchFamily="50" charset="-128"/>
              <a:ea typeface="BIZ UDPゴシック" panose="020B0400000000000000" pitchFamily="50" charset="-128"/>
            </a:endParaRPr>
          </a:p>
          <a:p>
            <a:pPr algn="l" fontAlgn="base"/>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   にちぜいくん</a:t>
            </a:r>
          </a:p>
        </p:txBody>
      </p:sp>
    </p:spTree>
    <p:extLst>
      <p:ext uri="{BB962C8B-B14F-4D97-AF65-F5344CB8AC3E}">
        <p14:creationId xmlns:p14="http://schemas.microsoft.com/office/powerpoint/2010/main" val="3431830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par>
                          <p:cTn id="28" fill="hold">
                            <p:stCondLst>
                              <p:cond delay="3000"/>
                            </p:stCondLst>
                            <p:childTnLst>
                              <p:par>
                                <p:cTn id="29" presetID="1" presetClass="entr" presetSubtype="0" fill="hold" nodeType="afterEffect">
                                  <p:stCondLst>
                                    <p:cond delay="75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375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graphicFrame>
        <p:nvGraphicFramePr>
          <p:cNvPr id="8" name="表 4">
            <a:extLst>
              <a:ext uri="{FF2B5EF4-FFF2-40B4-BE49-F238E27FC236}">
                <a16:creationId xmlns:a16="http://schemas.microsoft.com/office/drawing/2014/main" id="{9DCFA30F-236B-D5A4-A4A4-BA1624BEA4A7}"/>
              </a:ext>
            </a:extLst>
          </p:cNvPr>
          <p:cNvGraphicFramePr>
            <a:graphicFrameLocks noGrp="1"/>
          </p:cNvGraphicFramePr>
          <p:nvPr>
            <p:extLst>
              <p:ext uri="{D42A27DB-BD31-4B8C-83A1-F6EECF244321}">
                <p14:modId xmlns:p14="http://schemas.microsoft.com/office/powerpoint/2010/main" val="3585867850"/>
              </p:ext>
            </p:extLst>
          </p:nvPr>
        </p:nvGraphicFramePr>
        <p:xfrm>
          <a:off x="380999" y="1180743"/>
          <a:ext cx="11622315" cy="5076452"/>
        </p:xfrm>
        <a:graphic>
          <a:graphicData uri="http://schemas.openxmlformats.org/drawingml/2006/table">
            <a:tbl>
              <a:tblPr firstRow="1" bandRow="1">
                <a:tableStyleId>{5C22544A-7EE6-4342-B048-85BDC9FD1C3A}</a:tableStyleId>
              </a:tblPr>
              <a:tblGrid>
                <a:gridCol w="1847969">
                  <a:extLst>
                    <a:ext uri="{9D8B030D-6E8A-4147-A177-3AD203B41FA5}">
                      <a16:colId xmlns:a16="http://schemas.microsoft.com/office/drawing/2014/main" val="1849530882"/>
                    </a:ext>
                  </a:extLst>
                </a:gridCol>
                <a:gridCol w="760507">
                  <a:extLst>
                    <a:ext uri="{9D8B030D-6E8A-4147-A177-3AD203B41FA5}">
                      <a16:colId xmlns:a16="http://schemas.microsoft.com/office/drawing/2014/main" val="2801781033"/>
                    </a:ext>
                  </a:extLst>
                </a:gridCol>
                <a:gridCol w="1542415">
                  <a:extLst>
                    <a:ext uri="{9D8B030D-6E8A-4147-A177-3AD203B41FA5}">
                      <a16:colId xmlns:a16="http://schemas.microsoft.com/office/drawing/2014/main" val="4144930349"/>
                    </a:ext>
                  </a:extLst>
                </a:gridCol>
                <a:gridCol w="5313000">
                  <a:extLst>
                    <a:ext uri="{9D8B030D-6E8A-4147-A177-3AD203B41FA5}">
                      <a16:colId xmlns:a16="http://schemas.microsoft.com/office/drawing/2014/main" val="112935016"/>
                    </a:ext>
                  </a:extLst>
                </a:gridCol>
                <a:gridCol w="2158424">
                  <a:extLst>
                    <a:ext uri="{9D8B030D-6E8A-4147-A177-3AD203B41FA5}">
                      <a16:colId xmlns:a16="http://schemas.microsoft.com/office/drawing/2014/main" val="2058299435"/>
                    </a:ext>
                  </a:extLst>
                </a:gridCol>
              </a:tblGrid>
              <a:tr h="268019">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endParaRPr kumimoji="1" lang="ja-JP" altLang="en-US" sz="12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0731265"/>
                  </a:ext>
                </a:extLst>
              </a:tr>
              <a:tr h="552393">
                <a:tc>
                  <a:txBody>
                    <a:bodyPr/>
                    <a:lstStyle/>
                    <a:p>
                      <a:pPr algn="ctr" fontAlgn="ctr"/>
                      <a:endParaRPr kumimoji="1" lang="ja-JP" altLang="en-US"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kumimoji="1" lang="ja-JP" altLang="en-US"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年収</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家族などの生活や収入環境</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いくら集める？</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1250277"/>
                  </a:ext>
                </a:extLst>
              </a:tr>
              <a:tr h="72111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Ａさん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60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2,000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800" b="1" i="0" baseline="0">
                          <a:solidFill>
                            <a:schemeClr val="tx1"/>
                          </a:solidFill>
                          <a:latin typeface="BIZ UDPゴシック" panose="020B0400000000000000" pitchFamily="50" charset="-128"/>
                          <a:ea typeface="BIZ UDPゴシック" panose="020B0400000000000000" pitchFamily="50" charset="-128"/>
                        </a:rPr>
                        <a:t>社員２００人の会社社長</a:t>
                      </a:r>
                      <a:endParaRPr kumimoji="1" lang="en-US" altLang="ja-JP" sz="1800" b="1" i="0" baseline="0" dirty="0">
                        <a:solidFill>
                          <a:schemeClr val="tx1"/>
                        </a:solidFill>
                        <a:latin typeface="BIZ UDPゴシック" panose="020B0400000000000000" pitchFamily="50" charset="-128"/>
                        <a:ea typeface="BIZ UDPゴシック" panose="020B0400000000000000" pitchFamily="50" charset="-128"/>
                      </a:endParaRP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3406992"/>
                  </a:ext>
                </a:extLst>
              </a:tr>
              <a:tr h="72111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Ｂさん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25</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世界旅行の実況が人気のユーチューバー</a:t>
                      </a:r>
                      <a:endParaRPr kumimoji="1" lang="ja-JP" altLang="en-US" sz="1800" b="1" i="0" spc="-150" baseline="0" dirty="0">
                        <a:solidFill>
                          <a:schemeClr val="tx1"/>
                        </a:solidFill>
                        <a:latin typeface="BIZ UDPゴシック" panose="020B0400000000000000" pitchFamily="50" charset="-128"/>
                        <a:ea typeface="BIZ UDPゴシック" panose="020B0400000000000000" pitchFamily="50" charset="-128"/>
                      </a:endParaRP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6886603"/>
                  </a:ext>
                </a:extLst>
              </a:tr>
              <a:tr h="838339">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Ｃさん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45</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500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夢のマイホームを建て、教育に　　　　　　　　　　　　　　　　　　　　　　　お金のかかる小・中・高校の　　　　　　　　　　　　　　　　　　　　　 子ども三人抱える会社員</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04431867"/>
                  </a:ext>
                </a:extLst>
              </a:tr>
              <a:tr h="72111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Ｄさん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20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100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800" b="1" i="0" baseline="0">
                          <a:solidFill>
                            <a:schemeClr val="tx1"/>
                          </a:solidFill>
                          <a:latin typeface="BIZ UDPゴシック" panose="020B0400000000000000" pitchFamily="50" charset="-128"/>
                          <a:ea typeface="BIZ UDPゴシック" panose="020B0400000000000000" pitchFamily="50" charset="-128"/>
                        </a:rPr>
                        <a:t>お笑い芸人を目指して　　　　　　　　　　　　　　　　　　　　アルバイトをしている若者</a:t>
                      </a:r>
                      <a:endParaRPr kumimoji="1" lang="ja-JP" altLang="en-US" sz="1800" b="1" i="0" baseline="0" dirty="0">
                        <a:solidFill>
                          <a:schemeClr val="tx1"/>
                        </a:solidFill>
                        <a:latin typeface="BIZ UDPゴシック" panose="020B0400000000000000" pitchFamily="50" charset="-128"/>
                        <a:ea typeface="BIZ UDPゴシック" panose="020B0400000000000000" pitchFamily="50" charset="-128"/>
                      </a:endParaRP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908389"/>
                  </a:ext>
                </a:extLst>
              </a:tr>
              <a:tr h="72111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Ｅさん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85</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10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ひとり暮らしの高齢者</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03659558"/>
                  </a:ext>
                </a:extLst>
              </a:tr>
              <a:tr h="386580">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en-US" altLang="ja-JP"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合計</a:t>
                      </a:r>
                    </a:p>
                  </a:txBody>
                  <a:tcPr marL="36000" marR="360000" marT="36000" marB="3600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24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2400" b="1" i="0" baseline="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24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6422879"/>
                  </a:ext>
                </a:extLst>
              </a:tr>
            </a:tbl>
          </a:graphicData>
        </a:graphic>
      </p:graphicFrame>
      <p:sp>
        <p:nvSpPr>
          <p:cNvPr id="15" name="四角形: 角を丸くする 14">
            <a:extLst>
              <a:ext uri="{FF2B5EF4-FFF2-40B4-BE49-F238E27FC236}">
                <a16:creationId xmlns:a16="http://schemas.microsoft.com/office/drawing/2014/main" id="{FA2AF33D-2B19-98FD-304B-6E1A769A0849}"/>
              </a:ext>
            </a:extLst>
          </p:cNvPr>
          <p:cNvSpPr/>
          <p:nvPr/>
        </p:nvSpPr>
        <p:spPr>
          <a:xfrm>
            <a:off x="1559496" y="1006927"/>
            <a:ext cx="9072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テキスト プレースホルダー 5">
            <a:extLst>
              <a:ext uri="{FF2B5EF4-FFF2-40B4-BE49-F238E27FC236}">
                <a16:creationId xmlns:a16="http://schemas.microsoft.com/office/drawing/2014/main" id="{2C460FFE-2737-7D91-7621-531206F6DE2C}"/>
              </a:ext>
            </a:extLst>
          </p:cNvPr>
          <p:cNvSpPr txBox="1">
            <a:spLocks/>
          </p:cNvSpPr>
          <p:nvPr/>
        </p:nvSpPr>
        <p:spPr>
          <a:xfrm>
            <a:off x="1055440" y="332776"/>
            <a:ext cx="1113656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図書館</a:t>
            </a:r>
            <a:r>
              <a:rPr lang="ja-JP" altLang="en-US" sz="5400" b="1" spc="600">
                <a:latin typeface="メイリオ" panose="020B0604030504040204" pitchFamily="50" charset="-128"/>
                <a:ea typeface="メイリオ" panose="020B0604030504040204" pitchFamily="50" charset="-128"/>
              </a:rPr>
              <a:t>を</a:t>
            </a:r>
            <a:r>
              <a:rPr lang="ja-JP" altLang="en-US" sz="7200" b="1" spc="600">
                <a:latin typeface="メイリオ" panose="020B0604030504040204" pitchFamily="50" charset="-128"/>
                <a:ea typeface="メイリオ" panose="020B0604030504040204" pitchFamily="50" charset="-128"/>
              </a:rPr>
              <a:t>建</a:t>
            </a:r>
            <a:r>
              <a:rPr lang="ja-JP" altLang="en-US" sz="5400" b="1" spc="600">
                <a:latin typeface="メイリオ" panose="020B0604030504040204" pitchFamily="50" charset="-128"/>
                <a:ea typeface="メイリオ" panose="020B0604030504040204" pitchFamily="50" charset="-128"/>
              </a:rPr>
              <a:t>てよう！</a:t>
            </a:r>
            <a:endParaRPr lang="ja-JP" altLang="en-US" sz="7200" b="1" spc="60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9DF2BC2B-CB81-4E44-6B05-9B6073E46889}"/>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59B0FA1-C121-CF83-9E50-BA3C0FC8F75D}"/>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9" name="スライド番号プレースホルダー 1">
            <a:extLst>
              <a:ext uri="{FF2B5EF4-FFF2-40B4-BE49-F238E27FC236}">
                <a16:creationId xmlns:a16="http://schemas.microsoft.com/office/drawing/2014/main" id="{6EB33164-D9B8-95FE-5220-EDAADEB0C824}"/>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20" name="Picture 2" descr="図書館のイラスト「レンガ造りの図書館」">
            <a:extLst>
              <a:ext uri="{FF2B5EF4-FFF2-40B4-BE49-F238E27FC236}">
                <a16:creationId xmlns:a16="http://schemas.microsoft.com/office/drawing/2014/main" id="{9AB77A0F-85B4-B952-E0CC-9D21AE81BF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2" y="116632"/>
            <a:ext cx="1584176" cy="12039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556113D9-D96E-AAEF-F494-F0C0671AD2DE}"/>
              </a:ext>
            </a:extLst>
          </p:cNvPr>
          <p:cNvGrpSpPr/>
          <p:nvPr/>
        </p:nvGrpSpPr>
        <p:grpSpPr>
          <a:xfrm>
            <a:off x="481482" y="2060848"/>
            <a:ext cx="717974" cy="3744416"/>
            <a:chOff x="481482" y="2060848"/>
            <a:chExt cx="717974" cy="3744416"/>
          </a:xfrm>
        </p:grpSpPr>
        <p:pic>
          <p:nvPicPr>
            <p:cNvPr id="3" name="図 2">
              <a:extLst>
                <a:ext uri="{FF2B5EF4-FFF2-40B4-BE49-F238E27FC236}">
                  <a16:creationId xmlns:a16="http://schemas.microsoft.com/office/drawing/2014/main" id="{C5A2B681-CB48-8789-3D8C-439D6937A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82" y="2060848"/>
              <a:ext cx="512974" cy="655200"/>
            </a:xfrm>
            <a:prstGeom prst="rect">
              <a:avLst/>
            </a:prstGeom>
          </p:spPr>
        </p:pic>
        <p:pic>
          <p:nvPicPr>
            <p:cNvPr id="27" name="図 26">
              <a:extLst>
                <a:ext uri="{FF2B5EF4-FFF2-40B4-BE49-F238E27FC236}">
                  <a16:creationId xmlns:a16="http://schemas.microsoft.com/office/drawing/2014/main" id="{F0501399-FA45-FF63-B3B9-AFB7EEF8A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56" y="3517667"/>
              <a:ext cx="648000" cy="703421"/>
            </a:xfrm>
            <a:prstGeom prst="rect">
              <a:avLst/>
            </a:prstGeom>
          </p:spPr>
        </p:pic>
        <p:pic>
          <p:nvPicPr>
            <p:cNvPr id="29" name="図 28">
              <a:extLst>
                <a:ext uri="{FF2B5EF4-FFF2-40B4-BE49-F238E27FC236}">
                  <a16:creationId xmlns:a16="http://schemas.microsoft.com/office/drawing/2014/main" id="{9CF9B8FA-B988-77CE-7634-34EA05E362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482" y="5013264"/>
              <a:ext cx="717974" cy="792000"/>
            </a:xfrm>
            <a:prstGeom prst="rect">
              <a:avLst/>
            </a:prstGeom>
          </p:spPr>
        </p:pic>
        <p:pic>
          <p:nvPicPr>
            <p:cNvPr id="31" name="図 30">
              <a:extLst>
                <a:ext uri="{FF2B5EF4-FFF2-40B4-BE49-F238E27FC236}">
                  <a16:creationId xmlns:a16="http://schemas.microsoft.com/office/drawing/2014/main" id="{77DE9194-1709-CC58-661A-D7B425992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319" y="4428000"/>
              <a:ext cx="476951" cy="648000"/>
            </a:xfrm>
            <a:prstGeom prst="rect">
              <a:avLst/>
            </a:prstGeom>
          </p:spPr>
        </p:pic>
        <p:pic>
          <p:nvPicPr>
            <p:cNvPr id="2" name="図 1">
              <a:extLst>
                <a:ext uri="{FF2B5EF4-FFF2-40B4-BE49-F238E27FC236}">
                  <a16:creationId xmlns:a16="http://schemas.microsoft.com/office/drawing/2014/main" id="{72AF7A8F-E16D-F401-826E-EC7E9BDD20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000" y="2778067"/>
              <a:ext cx="612000" cy="650933"/>
            </a:xfrm>
            <a:prstGeom prst="rect">
              <a:avLst/>
            </a:prstGeom>
          </p:spPr>
        </p:pic>
      </p:grpSp>
    </p:spTree>
    <p:extLst>
      <p:ext uri="{BB962C8B-B14F-4D97-AF65-F5344CB8AC3E}">
        <p14:creationId xmlns:p14="http://schemas.microsoft.com/office/powerpoint/2010/main" val="41001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6E44FBBE-6238-E44C-3292-4FA203AD0475}"/>
              </a:ext>
            </a:extLst>
          </p:cNvPr>
          <p:cNvGraphicFramePr>
            <a:graphicFrameLocks noGrp="1"/>
          </p:cNvGraphicFramePr>
          <p:nvPr>
            <p:extLst>
              <p:ext uri="{D42A27DB-BD31-4B8C-83A1-F6EECF244321}">
                <p14:modId xmlns:p14="http://schemas.microsoft.com/office/powerpoint/2010/main" val="1765969243"/>
              </p:ext>
            </p:extLst>
          </p:nvPr>
        </p:nvGraphicFramePr>
        <p:xfrm>
          <a:off x="260350" y="1338791"/>
          <a:ext cx="11590332" cy="5019600"/>
        </p:xfrm>
        <a:graphic>
          <a:graphicData uri="http://schemas.openxmlformats.org/drawingml/2006/table">
            <a:tbl>
              <a:tblPr firstRow="1" bandRow="1">
                <a:tableStyleId>{5C22544A-7EE6-4342-B048-85BDC9FD1C3A}</a:tableStyleId>
              </a:tblPr>
              <a:tblGrid>
                <a:gridCol w="1635125">
                  <a:extLst>
                    <a:ext uri="{9D8B030D-6E8A-4147-A177-3AD203B41FA5}">
                      <a16:colId xmlns:a16="http://schemas.microsoft.com/office/drawing/2014/main" val="883787390"/>
                    </a:ext>
                  </a:extLst>
                </a:gridCol>
                <a:gridCol w="800100">
                  <a:extLst>
                    <a:ext uri="{9D8B030D-6E8A-4147-A177-3AD203B41FA5}">
                      <a16:colId xmlns:a16="http://schemas.microsoft.com/office/drawing/2014/main" val="2556214172"/>
                    </a:ext>
                  </a:extLst>
                </a:gridCol>
                <a:gridCol w="1428219">
                  <a:extLst>
                    <a:ext uri="{9D8B030D-6E8A-4147-A177-3AD203B41FA5}">
                      <a16:colId xmlns:a16="http://schemas.microsoft.com/office/drawing/2014/main" val="2398480899"/>
                    </a:ext>
                  </a:extLst>
                </a:gridCol>
                <a:gridCol w="965861">
                  <a:extLst>
                    <a:ext uri="{9D8B030D-6E8A-4147-A177-3AD203B41FA5}">
                      <a16:colId xmlns:a16="http://schemas.microsoft.com/office/drawing/2014/main" val="2446816770"/>
                    </a:ext>
                  </a:extLst>
                </a:gridCol>
                <a:gridCol w="965861">
                  <a:extLst>
                    <a:ext uri="{9D8B030D-6E8A-4147-A177-3AD203B41FA5}">
                      <a16:colId xmlns:a16="http://schemas.microsoft.com/office/drawing/2014/main" val="3044187627"/>
                    </a:ext>
                  </a:extLst>
                </a:gridCol>
                <a:gridCol w="965861">
                  <a:extLst>
                    <a:ext uri="{9D8B030D-6E8A-4147-A177-3AD203B41FA5}">
                      <a16:colId xmlns:a16="http://schemas.microsoft.com/office/drawing/2014/main" val="2997165916"/>
                    </a:ext>
                  </a:extLst>
                </a:gridCol>
                <a:gridCol w="965861">
                  <a:extLst>
                    <a:ext uri="{9D8B030D-6E8A-4147-A177-3AD203B41FA5}">
                      <a16:colId xmlns:a16="http://schemas.microsoft.com/office/drawing/2014/main" val="1502084304"/>
                    </a:ext>
                  </a:extLst>
                </a:gridCol>
                <a:gridCol w="965861">
                  <a:extLst>
                    <a:ext uri="{9D8B030D-6E8A-4147-A177-3AD203B41FA5}">
                      <a16:colId xmlns:a16="http://schemas.microsoft.com/office/drawing/2014/main" val="2334041616"/>
                    </a:ext>
                  </a:extLst>
                </a:gridCol>
                <a:gridCol w="965861">
                  <a:extLst>
                    <a:ext uri="{9D8B030D-6E8A-4147-A177-3AD203B41FA5}">
                      <a16:colId xmlns:a16="http://schemas.microsoft.com/office/drawing/2014/main" val="599236429"/>
                    </a:ext>
                  </a:extLst>
                </a:gridCol>
                <a:gridCol w="1253865">
                  <a:extLst>
                    <a:ext uri="{9D8B030D-6E8A-4147-A177-3AD203B41FA5}">
                      <a16:colId xmlns:a16="http://schemas.microsoft.com/office/drawing/2014/main" val="1476320951"/>
                    </a:ext>
                  </a:extLst>
                </a:gridCol>
                <a:gridCol w="677857">
                  <a:extLst>
                    <a:ext uri="{9D8B030D-6E8A-4147-A177-3AD203B41FA5}">
                      <a16:colId xmlns:a16="http://schemas.microsoft.com/office/drawing/2014/main" val="2354713315"/>
                    </a:ext>
                  </a:extLst>
                </a:gridCol>
              </a:tblGrid>
              <a:tr h="370840">
                <a:tc rowSpan="2" gridSpan="2">
                  <a:txBody>
                    <a:bodyPr/>
                    <a:lstStyle/>
                    <a:p>
                      <a:endParaRPr kumimoji="1" lang="ja-JP" altLang="en-US" dirty="0"/>
                    </a:p>
                  </a:txBody>
                  <a:tcPr marT="36000" marB="36000">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rowSpan="2" hMerge="1">
                  <a:txBody>
                    <a:bodyPr/>
                    <a:lstStyle/>
                    <a:p>
                      <a:endParaRPr kumimoji="1" lang="ja-JP" alt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年収</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集める金額</a:t>
                      </a:r>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合意！</a:t>
                      </a:r>
                      <a:endParaRPr kumimoji="1" lang="en-US" altLang="ja-JP" sz="2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最終の決め方</a:t>
                      </a:r>
                      <a:endParaRPr kumimoji="1" lang="ja-JP" altLang="en-US" sz="2400" b="1" i="0" baseline="0" dirty="0">
                        <a:solidFill>
                          <a:schemeClr val="tx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tc rowSpan="2" hMerge="1">
                  <a:txBody>
                    <a:bodyPr/>
                    <a:lstStyle/>
                    <a:p>
                      <a:endParaRPr kumimoji="1" lang="ja-JP" altLang="en-US" dirty="0"/>
                    </a:p>
                  </a:txBody>
                  <a:tcPr/>
                </a:tc>
                <a:extLst>
                  <a:ext uri="{0D108BD9-81ED-4DB2-BD59-A6C34878D82A}">
                    <a16:rowId xmlns:a16="http://schemas.microsoft.com/office/drawing/2014/main" val="2958865205"/>
                  </a:ext>
                </a:extLst>
              </a:tr>
              <a:tr h="370840">
                <a:tc gridSpan="2" vMerge="1">
                  <a:txBody>
                    <a:bodyPr/>
                    <a:lstStyle/>
                    <a:p>
                      <a:endParaRPr kumimoji="1" lang="ja-JP" altLang="en-US"/>
                    </a:p>
                  </a:txBody>
                  <a:tcPr/>
                </a:tc>
                <a:tc hMerge="1" vMerge="1">
                  <a:txBody>
                    <a:bodyPr/>
                    <a:lstStyle/>
                    <a:p>
                      <a:endParaRPr kumimoji="1" lang="ja-JP" altLang="en-US" dirty="0"/>
                    </a:p>
                  </a:txBody>
                  <a:tcPr/>
                </a:tc>
                <a:tc vMerge="1">
                  <a:txBody>
                    <a:bodyPr/>
                    <a:lstStyle/>
                    <a:p>
                      <a:endParaRPr kumimoji="1" lang="ja-JP" altLang="en-US" dirty="0"/>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30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１班</a:t>
                      </a:r>
                      <a:endParaRPr kumimoji="1"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班</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班</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班</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班</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班</a:t>
                      </a: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dirty="0"/>
                    </a:p>
                  </a:txBody>
                  <a:tcPr/>
                </a:tc>
                <a:extLst>
                  <a:ext uri="{0D108BD9-81ED-4DB2-BD59-A6C34878D82A}">
                    <a16:rowId xmlns:a16="http://schemas.microsoft.com/office/drawing/2014/main" val="936892513"/>
                  </a:ext>
                </a:extLst>
              </a:tr>
              <a:tr h="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Ａさん</a:t>
                      </a:r>
                    </a:p>
                  </a:txBody>
                  <a:tcPr marL="180000" marR="7200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60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900" b="1" i="0" baseline="0" dirty="0">
                          <a:solidFill>
                            <a:schemeClr val="tx1"/>
                          </a:solidFill>
                          <a:latin typeface="BIZ UDPゴシック" panose="020B0400000000000000" pitchFamily="50" charset="-128"/>
                          <a:ea typeface="BIZ UDPゴシック" panose="020B0400000000000000" pitchFamily="50" charset="-128"/>
                        </a:rPr>
                        <a:t>2,000</a:t>
                      </a:r>
                      <a:r>
                        <a:rPr kumimoji="1" lang="ja-JP" altLang="en-US" sz="19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dirty="0">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rgbClr val="FFF2CC"/>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72000" marT="180000" marB="216000">
                    <a:lnL w="12700" cap="flat" cmpd="sng" algn="ctr">
                      <a:solidFill>
                        <a:srgbClr val="FFF2CC"/>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extLst>
                  <a:ext uri="{0D108BD9-81ED-4DB2-BD59-A6C34878D82A}">
                    <a16:rowId xmlns:a16="http://schemas.microsoft.com/office/drawing/2014/main" val="2975391526"/>
                  </a:ext>
                </a:extLst>
              </a:tr>
              <a:tr h="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Ｂさん</a:t>
                      </a:r>
                    </a:p>
                  </a:txBody>
                  <a:tcPr marL="180000" marR="7200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25</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9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19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dirty="0">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rgbClr val="FFF2CC"/>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72000" marT="180000" marB="216000">
                    <a:lnL w="12700" cap="flat" cmpd="sng" algn="ctr">
                      <a:solidFill>
                        <a:srgbClr val="FFF2CC"/>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extLst>
                  <a:ext uri="{0D108BD9-81ED-4DB2-BD59-A6C34878D82A}">
                    <a16:rowId xmlns:a16="http://schemas.microsoft.com/office/drawing/2014/main" val="392850159"/>
                  </a:ext>
                </a:extLst>
              </a:tr>
              <a:tr h="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Ｃさん</a:t>
                      </a:r>
                    </a:p>
                  </a:txBody>
                  <a:tcPr marL="180000" marR="7200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45</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900" b="1" i="0" baseline="0" dirty="0">
                          <a:solidFill>
                            <a:schemeClr val="tx1"/>
                          </a:solidFill>
                          <a:latin typeface="BIZ UDPゴシック" panose="020B0400000000000000" pitchFamily="50" charset="-128"/>
                          <a:ea typeface="BIZ UDPゴシック" panose="020B0400000000000000" pitchFamily="50" charset="-128"/>
                        </a:rPr>
                        <a:t>500</a:t>
                      </a:r>
                      <a:r>
                        <a:rPr kumimoji="1" lang="ja-JP" altLang="en-US" sz="19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dirty="0">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rgbClr val="FFF2CC"/>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72000" marT="180000" marB="216000">
                    <a:lnL w="12700" cap="flat" cmpd="sng" algn="ctr">
                      <a:solidFill>
                        <a:srgbClr val="FFF2CC"/>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extLst>
                  <a:ext uri="{0D108BD9-81ED-4DB2-BD59-A6C34878D82A}">
                    <a16:rowId xmlns:a16="http://schemas.microsoft.com/office/drawing/2014/main" val="2042491115"/>
                  </a:ext>
                </a:extLst>
              </a:tr>
              <a:tr h="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Ｄさん</a:t>
                      </a:r>
                    </a:p>
                  </a:txBody>
                  <a:tcPr marL="180000" marR="7200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20</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900" b="1" i="0" baseline="0" dirty="0">
                          <a:solidFill>
                            <a:schemeClr val="tx1"/>
                          </a:solidFill>
                          <a:latin typeface="BIZ UDPゴシック" panose="020B0400000000000000" pitchFamily="50" charset="-128"/>
                          <a:ea typeface="BIZ UDPゴシック" panose="020B0400000000000000" pitchFamily="50" charset="-128"/>
                        </a:rPr>
                        <a:t>100</a:t>
                      </a:r>
                      <a:r>
                        <a:rPr kumimoji="1" lang="ja-JP" altLang="en-US" sz="19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dirty="0">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rgbClr val="FFF2CC"/>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72000" marT="180000" marB="216000">
                    <a:lnL w="12700" cap="flat" cmpd="sng" algn="ctr">
                      <a:solidFill>
                        <a:srgbClr val="FFF2CC"/>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extLst>
                  <a:ext uri="{0D108BD9-81ED-4DB2-BD59-A6C34878D82A}">
                    <a16:rowId xmlns:a16="http://schemas.microsoft.com/office/drawing/2014/main" val="155258208"/>
                  </a:ext>
                </a:extLst>
              </a:tr>
              <a:tr h="0">
                <a:tc>
                  <a:txBody>
                    <a:bodyPr/>
                    <a:lstStyle/>
                    <a:p>
                      <a:pPr algn="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Ｅさん</a:t>
                      </a:r>
                    </a:p>
                  </a:txBody>
                  <a:tcPr marL="180000" marR="7200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2000" b="1" i="0" baseline="0" dirty="0">
                          <a:solidFill>
                            <a:schemeClr val="tx1"/>
                          </a:solidFill>
                          <a:latin typeface="BIZ UDPゴシック" panose="020B0400000000000000" pitchFamily="50" charset="-128"/>
                          <a:ea typeface="BIZ UDPゴシック" panose="020B0400000000000000" pitchFamily="50" charset="-128"/>
                        </a:rPr>
                        <a:t>85</a:t>
                      </a: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900" b="1" i="0" baseline="0" dirty="0">
                          <a:solidFill>
                            <a:schemeClr val="tx1"/>
                          </a:solidFill>
                          <a:latin typeface="BIZ UDPゴシック" panose="020B0400000000000000" pitchFamily="50" charset="-128"/>
                          <a:ea typeface="BIZ UDPゴシック" panose="020B0400000000000000" pitchFamily="50" charset="-128"/>
                        </a:rPr>
                        <a:t>10</a:t>
                      </a:r>
                      <a:r>
                        <a:rPr kumimoji="1" lang="ja-JP" altLang="en-US" sz="19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marT="180000" marB="21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tc>
                  <a:txBody>
                    <a:bodyPr/>
                    <a:lstStyle/>
                    <a:p>
                      <a:pPr algn="r"/>
                      <a:endParaRPr kumimoji="1" lang="ja-JP" altLang="en-US" dirty="0">
                        <a:latin typeface="BIZ UDPゴシック" panose="020B0400000000000000" pitchFamily="50" charset="-128"/>
                        <a:ea typeface="BIZ UDPゴシック" panose="020B0400000000000000" pitchFamily="50" charset="-128"/>
                      </a:endParaRPr>
                    </a:p>
                  </a:txBody>
                  <a:tcPr marT="180000" marB="216000">
                    <a:lnL w="12700" cap="flat" cmpd="sng" algn="ctr">
                      <a:solidFill>
                        <a:schemeClr val="bg1">
                          <a:lumMod val="75000"/>
                        </a:schemeClr>
                      </a:solidFill>
                      <a:prstDash val="solid"/>
                      <a:round/>
                      <a:headEnd type="none" w="med" len="med"/>
                      <a:tailEnd type="none" w="med" len="med"/>
                    </a:lnL>
                    <a:lnR w="12700" cap="flat" cmpd="sng" algn="ctr">
                      <a:solidFill>
                        <a:srgbClr val="FFF2CC"/>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72000" marT="180000" marB="216000">
                    <a:lnL w="12700" cap="flat" cmpd="sng" algn="ctr">
                      <a:solidFill>
                        <a:srgbClr val="FFF2CC"/>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2CC"/>
                    </a:solidFill>
                  </a:tcPr>
                </a:tc>
                <a:extLst>
                  <a:ext uri="{0D108BD9-81ED-4DB2-BD59-A6C34878D82A}">
                    <a16:rowId xmlns:a16="http://schemas.microsoft.com/office/drawing/2014/main" val="43983271"/>
                  </a:ext>
                </a:extLst>
              </a:tr>
              <a:tr h="370840">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400" b="1" i="0" baseline="0">
                          <a:solidFill>
                            <a:schemeClr val="tx1"/>
                          </a:solidFill>
                          <a:latin typeface="BIZ UDPゴシック" panose="020B0400000000000000" pitchFamily="50" charset="-128"/>
                          <a:ea typeface="BIZ UDPゴシック" panose="020B0400000000000000" pitchFamily="50" charset="-128"/>
                        </a:rPr>
                        <a:t>合計</a:t>
                      </a:r>
                      <a:endParaRPr kumimoji="1" lang="en-US" altLang="ja-JP" sz="2400" b="1" i="0" baseline="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8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万円になるように</a:t>
                      </a:r>
                      <a:r>
                        <a:rPr kumimoji="1" lang="en-US" altLang="ja-JP" sz="1800" b="1" i="0" baseline="0" dirty="0">
                          <a:solidFill>
                            <a:schemeClr val="tx1"/>
                          </a:solidFill>
                          <a:latin typeface="BIZ UDPゴシック" panose="020B0400000000000000" pitchFamily="50" charset="-128"/>
                          <a:ea typeface="BIZ UDPゴシック" panose="020B0400000000000000" pitchFamily="50" charset="-128"/>
                        </a:rPr>
                        <a:t>)</a:t>
                      </a:r>
                      <a:endParaRPr kumimoji="1" lang="ja-JP" altLang="en-US" dirty="0"/>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hMerge="1">
                  <a:txBody>
                    <a:bodyPr/>
                    <a:lstStyle/>
                    <a:p>
                      <a:endParaRPr kumimoji="1" lang="ja-JP" altLang="en-US" dirty="0"/>
                    </a:p>
                  </a:txBody>
                  <a:tcPr marT="180000"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marT="180000"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a:txBody>
                    <a:bodyPr/>
                    <a:lstStyle/>
                    <a:p>
                      <a:pPr algn="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a:txBody>
                  <a:tcPr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baseline="0">
                          <a:solidFill>
                            <a:schemeClr val="tx1"/>
                          </a:solidFill>
                          <a:latin typeface="BIZ UDPゴシック" panose="020B0400000000000000" pitchFamily="50" charset="-128"/>
                          <a:ea typeface="BIZ UDPゴシック" panose="020B0400000000000000" pitchFamily="50" charset="-128"/>
                        </a:rPr>
                        <a:t>万円</a:t>
                      </a:r>
                      <a:endParaRPr kumimoji="1" lang="en-US" altLang="ja-JP" sz="2000" b="1" i="0" baseline="0" dirty="0">
                        <a:solidFill>
                          <a:schemeClr val="tx1"/>
                        </a:solidFill>
                        <a:latin typeface="BIZ UDPゴシック" panose="020B0400000000000000" pitchFamily="50" charset="-128"/>
                        <a:ea typeface="BIZ UDPゴシック" panose="020B0400000000000000" pitchFamily="50" charset="-128"/>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tc h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EEBF7"/>
                    </a:solidFill>
                  </a:tcPr>
                </a:tc>
                <a:extLst>
                  <a:ext uri="{0D108BD9-81ED-4DB2-BD59-A6C34878D82A}">
                    <a16:rowId xmlns:a16="http://schemas.microsoft.com/office/drawing/2014/main" val="1612106667"/>
                  </a:ext>
                </a:extLst>
              </a:tr>
            </a:tbl>
          </a:graphicData>
        </a:graphic>
      </p:graphicFrame>
      <p:pic>
        <p:nvPicPr>
          <p:cNvPr id="7" name="図 6">
            <a:extLst>
              <a:ext uri="{FF2B5EF4-FFF2-40B4-BE49-F238E27FC236}">
                <a16:creationId xmlns:a16="http://schemas.microsoft.com/office/drawing/2014/main" id="{EE9E3E1D-0B96-C296-FB4B-7DA16F570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6" y="2160000"/>
            <a:ext cx="512974" cy="655200"/>
          </a:xfrm>
          <a:prstGeom prst="rect">
            <a:avLst/>
          </a:prstGeom>
        </p:spPr>
      </p:pic>
      <p:pic>
        <p:nvPicPr>
          <p:cNvPr id="8" name="図 7">
            <a:extLst>
              <a:ext uri="{FF2B5EF4-FFF2-40B4-BE49-F238E27FC236}">
                <a16:creationId xmlns:a16="http://schemas.microsoft.com/office/drawing/2014/main" id="{5B8CB37F-4611-A016-56CD-FEAFDC11F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66" y="3573016"/>
            <a:ext cx="576000" cy="625263"/>
          </a:xfrm>
          <a:prstGeom prst="rect">
            <a:avLst/>
          </a:prstGeom>
        </p:spPr>
      </p:pic>
      <p:pic>
        <p:nvPicPr>
          <p:cNvPr id="10" name="図 9">
            <a:extLst>
              <a:ext uri="{FF2B5EF4-FFF2-40B4-BE49-F238E27FC236}">
                <a16:creationId xmlns:a16="http://schemas.microsoft.com/office/drawing/2014/main" id="{AE574C35-5932-8AED-1681-AE48669735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66" y="4869160"/>
            <a:ext cx="717974" cy="792000"/>
          </a:xfrm>
          <a:prstGeom prst="rect">
            <a:avLst/>
          </a:prstGeom>
        </p:spPr>
      </p:pic>
      <p:pic>
        <p:nvPicPr>
          <p:cNvPr id="11" name="図 10">
            <a:extLst>
              <a:ext uri="{FF2B5EF4-FFF2-40B4-BE49-F238E27FC236}">
                <a16:creationId xmlns:a16="http://schemas.microsoft.com/office/drawing/2014/main" id="{528862B9-436B-022E-6A2C-238443B35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03" y="4293168"/>
            <a:ext cx="476951" cy="648000"/>
          </a:xfrm>
          <a:prstGeom prst="rect">
            <a:avLst/>
          </a:prstGeom>
        </p:spPr>
      </p:pic>
      <p:sp>
        <p:nvSpPr>
          <p:cNvPr id="14" name="正方形/長方形 13">
            <a:extLst>
              <a:ext uri="{FF2B5EF4-FFF2-40B4-BE49-F238E27FC236}">
                <a16:creationId xmlns:a16="http://schemas.microsoft.com/office/drawing/2014/main" id="{1B22D4CF-1665-46A0-EF7B-CD7658EA2EE0}"/>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C05F9DB-EE8D-FA7B-8C15-41374B74E50F}"/>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F9629519-A16B-4F01-C63F-356FBFD0BB1C}"/>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22E09D1-66B2-1672-08FA-C308ECE55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00" y="2888365"/>
            <a:ext cx="576000" cy="612643"/>
          </a:xfrm>
          <a:prstGeom prst="rect">
            <a:avLst/>
          </a:prstGeom>
        </p:spPr>
      </p:pic>
      <p:sp>
        <p:nvSpPr>
          <p:cNvPr id="3" name="四角形: 角を丸くする 2">
            <a:extLst>
              <a:ext uri="{FF2B5EF4-FFF2-40B4-BE49-F238E27FC236}">
                <a16:creationId xmlns:a16="http://schemas.microsoft.com/office/drawing/2014/main" id="{85853C84-440B-A93D-7BAE-CBCFCC454C1A}"/>
              </a:ext>
            </a:extLst>
          </p:cNvPr>
          <p:cNvSpPr/>
          <p:nvPr/>
        </p:nvSpPr>
        <p:spPr>
          <a:xfrm>
            <a:off x="1559496" y="1006927"/>
            <a:ext cx="9072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 name="テキスト プレースホルダー 5">
            <a:extLst>
              <a:ext uri="{FF2B5EF4-FFF2-40B4-BE49-F238E27FC236}">
                <a16:creationId xmlns:a16="http://schemas.microsoft.com/office/drawing/2014/main" id="{D459A31A-C0C1-425C-F68B-1CBB2D201EAF}"/>
              </a:ext>
            </a:extLst>
          </p:cNvPr>
          <p:cNvSpPr txBox="1">
            <a:spLocks/>
          </p:cNvSpPr>
          <p:nvPr/>
        </p:nvSpPr>
        <p:spPr>
          <a:xfrm>
            <a:off x="1055440" y="332776"/>
            <a:ext cx="1113656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図書館</a:t>
            </a:r>
            <a:r>
              <a:rPr lang="ja-JP" altLang="en-US" sz="5400" b="1" spc="600">
                <a:latin typeface="メイリオ" panose="020B0604030504040204" pitchFamily="50" charset="-128"/>
                <a:ea typeface="メイリオ" panose="020B0604030504040204" pitchFamily="50" charset="-128"/>
              </a:rPr>
              <a:t>を</a:t>
            </a:r>
            <a:r>
              <a:rPr lang="ja-JP" altLang="en-US" sz="7200" b="1" spc="600">
                <a:latin typeface="メイリオ" panose="020B0604030504040204" pitchFamily="50" charset="-128"/>
                <a:ea typeface="メイリオ" panose="020B0604030504040204" pitchFamily="50" charset="-128"/>
              </a:rPr>
              <a:t>建</a:t>
            </a:r>
            <a:r>
              <a:rPr lang="ja-JP" altLang="en-US" sz="5400" b="1" spc="600">
                <a:latin typeface="メイリオ" panose="020B0604030504040204" pitchFamily="50" charset="-128"/>
                <a:ea typeface="メイリオ" panose="020B0604030504040204" pitchFamily="50" charset="-128"/>
              </a:rPr>
              <a:t>てよう！</a:t>
            </a:r>
            <a:endParaRPr lang="ja-JP" altLang="en-US" sz="7200" b="1" spc="600">
              <a:latin typeface="メイリオ" panose="020B0604030504040204" pitchFamily="50" charset="-128"/>
              <a:ea typeface="メイリオ" panose="020B0604030504040204" pitchFamily="50" charset="-128"/>
            </a:endParaRPr>
          </a:p>
        </p:txBody>
      </p:sp>
      <p:pic>
        <p:nvPicPr>
          <p:cNvPr id="6" name="Picture 2" descr="図書館のイラスト「レンガ造りの図書館」">
            <a:extLst>
              <a:ext uri="{FF2B5EF4-FFF2-40B4-BE49-F238E27FC236}">
                <a16:creationId xmlns:a16="http://schemas.microsoft.com/office/drawing/2014/main" id="{752AD5D9-1361-5D99-B99C-ACDF8536D6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352" y="116632"/>
            <a:ext cx="1584176" cy="120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4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sp>
        <p:nvSpPr>
          <p:cNvPr id="46" name="四角形: 角を丸くする 45">
            <a:extLst>
              <a:ext uri="{FF2B5EF4-FFF2-40B4-BE49-F238E27FC236}">
                <a16:creationId xmlns:a16="http://schemas.microsoft.com/office/drawing/2014/main" id="{CF4CFCD5-97DF-D8E5-5F17-67D88DF8E5FF}"/>
              </a:ext>
            </a:extLst>
          </p:cNvPr>
          <p:cNvSpPr/>
          <p:nvPr/>
        </p:nvSpPr>
        <p:spPr>
          <a:xfrm>
            <a:off x="1559496" y="1006927"/>
            <a:ext cx="9072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DB1A8299-5AAD-A549-DC03-D23C9C4BE5A9}"/>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EDE6712B-C810-F59E-B8FA-39263C504E8B}"/>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49" name="スライド番号プレースホルダー 1">
            <a:extLst>
              <a:ext uri="{FF2B5EF4-FFF2-40B4-BE49-F238E27FC236}">
                <a16:creationId xmlns:a16="http://schemas.microsoft.com/office/drawing/2014/main" id="{D6EED28B-9D7C-ECAF-5CF8-DDC168420A18}"/>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4</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53" name="円弧 52">
            <a:extLst>
              <a:ext uri="{FF2B5EF4-FFF2-40B4-BE49-F238E27FC236}">
                <a16:creationId xmlns:a16="http://schemas.microsoft.com/office/drawing/2014/main" id="{25A46B29-C03F-B7E4-C43F-A70232C1A48C}"/>
              </a:ext>
            </a:extLst>
          </p:cNvPr>
          <p:cNvSpPr/>
          <p:nvPr/>
        </p:nvSpPr>
        <p:spPr>
          <a:xfrm rot="18988057" flipH="1" flipV="1">
            <a:off x="3952492" y="1741844"/>
            <a:ext cx="3651725" cy="4032665"/>
          </a:xfrm>
          <a:prstGeom prst="arc">
            <a:avLst>
              <a:gd name="adj1" fmla="val 16039492"/>
              <a:gd name="adj2" fmla="val 21484044"/>
            </a:avLst>
          </a:prstGeom>
          <a:ln w="190500" cap="sq">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円弧 53">
            <a:extLst>
              <a:ext uri="{FF2B5EF4-FFF2-40B4-BE49-F238E27FC236}">
                <a16:creationId xmlns:a16="http://schemas.microsoft.com/office/drawing/2014/main" id="{948234CF-C808-8B6C-BECC-615C374CFAD1}"/>
              </a:ext>
            </a:extLst>
          </p:cNvPr>
          <p:cNvSpPr/>
          <p:nvPr/>
        </p:nvSpPr>
        <p:spPr>
          <a:xfrm rot="15562973">
            <a:off x="4290700" y="1933757"/>
            <a:ext cx="2821460" cy="3312763"/>
          </a:xfrm>
          <a:prstGeom prst="arc">
            <a:avLst>
              <a:gd name="adj1" fmla="val 16802055"/>
              <a:gd name="adj2" fmla="val 21484044"/>
            </a:avLst>
          </a:prstGeom>
          <a:ln w="190500" cap="sq">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a:extLst>
              <a:ext uri="{FF2B5EF4-FFF2-40B4-BE49-F238E27FC236}">
                <a16:creationId xmlns:a16="http://schemas.microsoft.com/office/drawing/2014/main" id="{0B331CF1-B5EC-30CE-2461-70E774F80A1C}"/>
              </a:ext>
            </a:extLst>
          </p:cNvPr>
          <p:cNvSpPr/>
          <p:nvPr/>
        </p:nvSpPr>
        <p:spPr>
          <a:xfrm rot="21341943">
            <a:off x="5266271" y="2251926"/>
            <a:ext cx="2821460" cy="3312763"/>
          </a:xfrm>
          <a:prstGeom prst="arc">
            <a:avLst>
              <a:gd name="adj1" fmla="val 16802055"/>
              <a:gd name="adj2" fmla="val 21484044"/>
            </a:avLst>
          </a:prstGeom>
          <a:ln w="190500" cap="sq">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A5C052C8-BD7E-82E9-8C10-461C0856C712}"/>
              </a:ext>
            </a:extLst>
          </p:cNvPr>
          <p:cNvSpPr/>
          <p:nvPr/>
        </p:nvSpPr>
        <p:spPr>
          <a:xfrm>
            <a:off x="5014807" y="2240090"/>
            <a:ext cx="216238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C96882-098C-388A-49E7-7295C6C2941B}"/>
              </a:ext>
            </a:extLst>
          </p:cNvPr>
          <p:cNvSpPr/>
          <p:nvPr/>
        </p:nvSpPr>
        <p:spPr>
          <a:xfrm>
            <a:off x="2544541" y="3931930"/>
            <a:ext cx="216238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1366B94A-6F75-312A-BA4C-E7F24F5E2E21}"/>
              </a:ext>
            </a:extLst>
          </p:cNvPr>
          <p:cNvSpPr txBox="1"/>
          <p:nvPr/>
        </p:nvSpPr>
        <p:spPr>
          <a:xfrm>
            <a:off x="80752" y="3989987"/>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国民</a:t>
            </a:r>
            <a:endParaRPr kumimoji="1" lang="en-US" altLang="ja-JP" sz="32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rgbClr val="FF0000"/>
                </a:solidFill>
                <a:latin typeface="BIZ UDPゴシック" panose="020B0400000000000000" pitchFamily="50" charset="-128"/>
                <a:ea typeface="BIZ UDPゴシック" panose="020B0400000000000000" pitchFamily="50" charset="-128"/>
              </a:rPr>
              <a:t>わたしたち</a:t>
            </a:r>
            <a:endParaRPr kumimoji="1" lang="ja-JP" altLang="en-US" sz="20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grpSp>
        <p:nvGrpSpPr>
          <p:cNvPr id="59" name="グループ化 58">
            <a:extLst>
              <a:ext uri="{FF2B5EF4-FFF2-40B4-BE49-F238E27FC236}">
                <a16:creationId xmlns:a16="http://schemas.microsoft.com/office/drawing/2014/main" id="{5F9C61EF-AC33-6F7F-32E0-05885A807E8C}"/>
              </a:ext>
            </a:extLst>
          </p:cNvPr>
          <p:cNvGrpSpPr/>
          <p:nvPr/>
        </p:nvGrpSpPr>
        <p:grpSpPr>
          <a:xfrm>
            <a:off x="5014807" y="1204685"/>
            <a:ext cx="2162386" cy="2040540"/>
            <a:chOff x="5014807" y="1204685"/>
            <a:chExt cx="2162386" cy="2040540"/>
          </a:xfrm>
        </p:grpSpPr>
        <p:pic>
          <p:nvPicPr>
            <p:cNvPr id="60" name="図 59">
              <a:extLst>
                <a:ext uri="{FF2B5EF4-FFF2-40B4-BE49-F238E27FC236}">
                  <a16:creationId xmlns:a16="http://schemas.microsoft.com/office/drawing/2014/main" id="{A25C9361-3D8D-9A11-14AD-1B082F8C8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00" y="1204685"/>
              <a:ext cx="1800000" cy="1350000"/>
            </a:xfrm>
            <a:prstGeom prst="rect">
              <a:avLst/>
            </a:prstGeom>
          </p:spPr>
        </p:pic>
        <p:sp>
          <p:nvSpPr>
            <p:cNvPr id="61" name="テキスト ボックス 60">
              <a:extLst>
                <a:ext uri="{FF2B5EF4-FFF2-40B4-BE49-F238E27FC236}">
                  <a16:creationId xmlns:a16="http://schemas.microsoft.com/office/drawing/2014/main" id="{29B2CCBF-DFEC-52EC-21CC-7E757D589ECD}"/>
                </a:ext>
              </a:extLst>
            </p:cNvPr>
            <p:cNvSpPr txBox="1"/>
            <p:nvPr/>
          </p:nvSpPr>
          <p:spPr>
            <a:xfrm>
              <a:off x="5014807" y="2385232"/>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国会</a:t>
              </a:r>
              <a:endParaRPr kumimoji="1" lang="en-US" altLang="ja-JP" sz="3200" b="0"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chemeClr val="accent1"/>
                  </a:solidFill>
                  <a:latin typeface="BIZ UDPゴシック" panose="020B0400000000000000" pitchFamily="50" charset="-128"/>
                  <a:ea typeface="BIZ UDPゴシック" panose="020B0400000000000000" pitchFamily="50" charset="-128"/>
                </a:rPr>
                <a:t>国会議員</a:t>
              </a:r>
              <a:endParaRPr kumimoji="1" lang="ja-JP" altLang="en-US" sz="2000" b="1"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grpSp>
      <p:grpSp>
        <p:nvGrpSpPr>
          <p:cNvPr id="62" name="グループ化 61">
            <a:extLst>
              <a:ext uri="{FF2B5EF4-FFF2-40B4-BE49-F238E27FC236}">
                <a16:creationId xmlns:a16="http://schemas.microsoft.com/office/drawing/2014/main" id="{0815C8CF-6DCF-FA97-C8B4-79A80E943446}"/>
              </a:ext>
            </a:extLst>
          </p:cNvPr>
          <p:cNvGrpSpPr/>
          <p:nvPr/>
        </p:nvGrpSpPr>
        <p:grpSpPr>
          <a:xfrm>
            <a:off x="1030514" y="1172029"/>
            <a:ext cx="3222171" cy="2684762"/>
            <a:chOff x="1030514" y="1172029"/>
            <a:chExt cx="3222171" cy="2684762"/>
          </a:xfrm>
        </p:grpSpPr>
        <p:sp>
          <p:nvSpPr>
            <p:cNvPr id="63" name="テキスト ボックス 62">
              <a:extLst>
                <a:ext uri="{FF2B5EF4-FFF2-40B4-BE49-F238E27FC236}">
                  <a16:creationId xmlns:a16="http://schemas.microsoft.com/office/drawing/2014/main" id="{B79F9348-9EE5-0D09-E698-C831F297A0F2}"/>
                </a:ext>
              </a:extLst>
            </p:cNvPr>
            <p:cNvSpPr txBox="1"/>
            <p:nvPr/>
          </p:nvSpPr>
          <p:spPr>
            <a:xfrm>
              <a:off x="1434456" y="2956791"/>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sz="2400" b="1" dirty="0">
                  <a:solidFill>
                    <a:srgbClr val="FF0000"/>
                  </a:solidFill>
                  <a:latin typeface="BIZ UDPゴシック" panose="020B0400000000000000" pitchFamily="50" charset="-128"/>
                  <a:ea typeface="BIZ UDPゴシック" panose="020B0400000000000000" pitchFamily="50" charset="-128"/>
                </a:rPr>
                <a:t>選挙</a:t>
              </a:r>
              <a:endPar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64" name="図 63">
              <a:extLst>
                <a:ext uri="{FF2B5EF4-FFF2-40B4-BE49-F238E27FC236}">
                  <a16:creationId xmlns:a16="http://schemas.microsoft.com/office/drawing/2014/main" id="{170725F1-AAA2-F6D6-B680-7BD9F5CCB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514" y="1172029"/>
              <a:ext cx="3222171" cy="2416628"/>
            </a:xfrm>
            <a:prstGeom prst="rect">
              <a:avLst/>
            </a:prstGeom>
          </p:spPr>
        </p:pic>
      </p:grpSp>
      <p:grpSp>
        <p:nvGrpSpPr>
          <p:cNvPr id="65" name="グループ化 64">
            <a:extLst>
              <a:ext uri="{FF2B5EF4-FFF2-40B4-BE49-F238E27FC236}">
                <a16:creationId xmlns:a16="http://schemas.microsoft.com/office/drawing/2014/main" id="{0920D78D-D309-6E49-2908-5C50EF37A095}"/>
              </a:ext>
            </a:extLst>
          </p:cNvPr>
          <p:cNvGrpSpPr/>
          <p:nvPr/>
        </p:nvGrpSpPr>
        <p:grpSpPr>
          <a:xfrm>
            <a:off x="7054013" y="3730170"/>
            <a:ext cx="3249283" cy="1324375"/>
            <a:chOff x="7054013" y="3730170"/>
            <a:chExt cx="3249283" cy="1324375"/>
          </a:xfrm>
        </p:grpSpPr>
        <p:sp>
          <p:nvSpPr>
            <p:cNvPr id="66" name="テキスト ボックス 65">
              <a:extLst>
                <a:ext uri="{FF2B5EF4-FFF2-40B4-BE49-F238E27FC236}">
                  <a16:creationId xmlns:a16="http://schemas.microsoft.com/office/drawing/2014/main" id="{5A583437-0A1C-9368-580D-5E90D81B72A5}"/>
                </a:ext>
              </a:extLst>
            </p:cNvPr>
            <p:cNvSpPr txBox="1"/>
            <p:nvPr/>
          </p:nvSpPr>
          <p:spPr>
            <a:xfrm>
              <a:off x="8140910" y="4060900"/>
              <a:ext cx="2162386" cy="844929"/>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法律</a:t>
              </a:r>
              <a:endParaRPr kumimoji="1" lang="en-US" altLang="ja-JP" sz="40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rgbClr val="00B050"/>
                  </a:solidFill>
                  <a:latin typeface="BIZ UDPゴシック" panose="020B0400000000000000" pitchFamily="50" charset="-128"/>
                  <a:ea typeface="BIZ UDPゴシック" panose="020B0400000000000000" pitchFamily="50" charset="-128"/>
                </a:rPr>
                <a:t>税法</a:t>
              </a:r>
              <a:endParaRPr kumimoji="1" lang="ja-JP" altLang="en-US" sz="20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p:txBody>
        </p:sp>
        <p:pic>
          <p:nvPicPr>
            <p:cNvPr id="67" name="図 66">
              <a:extLst>
                <a:ext uri="{FF2B5EF4-FFF2-40B4-BE49-F238E27FC236}">
                  <a16:creationId xmlns:a16="http://schemas.microsoft.com/office/drawing/2014/main" id="{04B18694-5C62-3CCF-EE50-40095130C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013" y="3730170"/>
              <a:ext cx="1765833" cy="1324375"/>
            </a:xfrm>
            <a:prstGeom prst="rect">
              <a:avLst/>
            </a:prstGeom>
          </p:spPr>
        </p:pic>
      </p:grpSp>
      <p:grpSp>
        <p:nvGrpSpPr>
          <p:cNvPr id="68" name="グループ化 67">
            <a:extLst>
              <a:ext uri="{FF2B5EF4-FFF2-40B4-BE49-F238E27FC236}">
                <a16:creationId xmlns:a16="http://schemas.microsoft.com/office/drawing/2014/main" id="{9562AC40-FAE8-11E6-14A6-DCC8CC52FA65}"/>
              </a:ext>
            </a:extLst>
          </p:cNvPr>
          <p:cNvGrpSpPr/>
          <p:nvPr/>
        </p:nvGrpSpPr>
        <p:grpSpPr>
          <a:xfrm>
            <a:off x="8357910" y="1246188"/>
            <a:ext cx="2556834" cy="3027750"/>
            <a:chOff x="8357910" y="1246188"/>
            <a:chExt cx="2556834" cy="3027750"/>
          </a:xfrm>
        </p:grpSpPr>
        <p:sp>
          <p:nvSpPr>
            <p:cNvPr id="69" name="テキスト ボックス 68">
              <a:extLst>
                <a:ext uri="{FF2B5EF4-FFF2-40B4-BE49-F238E27FC236}">
                  <a16:creationId xmlns:a16="http://schemas.microsoft.com/office/drawing/2014/main" id="{75D6D713-C858-9B83-8C56-34EC118A5B74}"/>
                </a:ext>
              </a:extLst>
            </p:cNvPr>
            <p:cNvSpPr txBox="1"/>
            <p:nvPr/>
          </p:nvSpPr>
          <p:spPr>
            <a:xfrm>
              <a:off x="8357910" y="2293938"/>
              <a:ext cx="2556834" cy="1980000"/>
            </a:xfrm>
            <a:prstGeom prst="rect">
              <a:avLst/>
            </a:prstGeom>
            <a:noFill/>
            <a:ln w="3175">
              <a:noFill/>
            </a:ln>
          </p:spPr>
          <p:txBody>
            <a:bodyPr wrap="square" tIns="0" bIns="0" rtlCol="0" anchor="ctr">
              <a:noAutofit/>
            </a:bodyPr>
            <a:lstStyle/>
            <a:p>
              <a:pPr lvl="0" algn="ctr" defTabSz="457200" eaLnBrk="1" fontAlgn="ctr" hangingPunct="1">
                <a:lnSpc>
                  <a:spcPts val="5000"/>
                </a:lnSpc>
                <a:spcBef>
                  <a:spcPts val="0"/>
                </a:spcBef>
                <a:spcAft>
                  <a:spcPts val="0"/>
                </a:spcAft>
                <a:defRPr/>
              </a:pPr>
              <a:r>
                <a:rPr kumimoji="1" lang="ja-JP" altLang="en-US" sz="2400" b="1" i="0" u="none" strike="noStrike" kern="1200" cap="none" spc="-10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立法・</a:t>
              </a:r>
              <a:r>
                <a:rPr lang="ja-JP" altLang="en-US" sz="2400" b="1" spc="-100" dirty="0">
                  <a:solidFill>
                    <a:schemeClr val="accent1"/>
                  </a:solidFill>
                  <a:latin typeface="BIZ UDPゴシック" panose="020B0400000000000000" pitchFamily="50" charset="-128"/>
                  <a:ea typeface="BIZ UDPゴシック" panose="020B0400000000000000" pitchFamily="50" charset="-128"/>
                </a:rPr>
                <a:t>改正</a:t>
              </a:r>
              <a:endParaRPr kumimoji="1" lang="ja-JP" altLang="en-US" sz="2400" b="1" i="0" u="none" strike="noStrike" kern="1200" cap="none" spc="-10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pic>
          <p:nvPicPr>
            <p:cNvPr id="70" name="図 69">
              <a:extLst>
                <a:ext uri="{FF2B5EF4-FFF2-40B4-BE49-F238E27FC236}">
                  <a16:creationId xmlns:a16="http://schemas.microsoft.com/office/drawing/2014/main" id="{4B088408-6E49-11BB-7487-177FF8644011}"/>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flipH="1">
              <a:off x="8552542" y="1246188"/>
              <a:ext cx="1947376" cy="2087562"/>
            </a:xfrm>
            <a:prstGeom prst="rect">
              <a:avLst/>
            </a:prstGeom>
          </p:spPr>
        </p:pic>
      </p:grpSp>
      <p:grpSp>
        <p:nvGrpSpPr>
          <p:cNvPr id="71" name="グループ化 70">
            <a:extLst>
              <a:ext uri="{FF2B5EF4-FFF2-40B4-BE49-F238E27FC236}">
                <a16:creationId xmlns:a16="http://schemas.microsoft.com/office/drawing/2014/main" id="{7F2130EA-383C-5F47-1EAF-7B91E607939D}"/>
              </a:ext>
            </a:extLst>
          </p:cNvPr>
          <p:cNvGrpSpPr/>
          <p:nvPr/>
        </p:nvGrpSpPr>
        <p:grpSpPr>
          <a:xfrm>
            <a:off x="4702458" y="5067526"/>
            <a:ext cx="3454571" cy="1513113"/>
            <a:chOff x="4702458" y="5067526"/>
            <a:chExt cx="3454571" cy="1513113"/>
          </a:xfrm>
        </p:grpSpPr>
        <p:sp>
          <p:nvSpPr>
            <p:cNvPr id="72" name="テキスト ボックス 71">
              <a:extLst>
                <a:ext uri="{FF2B5EF4-FFF2-40B4-BE49-F238E27FC236}">
                  <a16:creationId xmlns:a16="http://schemas.microsoft.com/office/drawing/2014/main" id="{E328C913-27A6-282A-6D5D-0D462D6BB271}"/>
                </a:ext>
              </a:extLst>
            </p:cNvPr>
            <p:cNvSpPr txBox="1"/>
            <p:nvPr/>
          </p:nvSpPr>
          <p:spPr>
            <a:xfrm>
              <a:off x="4702458" y="5600710"/>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3200" b="1" i="0" u="none" strike="noStrike" kern="1200" cap="none" spc="30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課税</a:t>
              </a:r>
            </a:p>
          </p:txBody>
        </p:sp>
        <p:pic>
          <p:nvPicPr>
            <p:cNvPr id="73" name="図 72">
              <a:extLst>
                <a:ext uri="{FF2B5EF4-FFF2-40B4-BE49-F238E27FC236}">
                  <a16:creationId xmlns:a16="http://schemas.microsoft.com/office/drawing/2014/main" id="{94D974AF-A308-66A8-E13F-8D10DBFCE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9487" y="5067526"/>
              <a:ext cx="1567542" cy="1513113"/>
            </a:xfrm>
            <a:prstGeom prst="rect">
              <a:avLst/>
            </a:prstGeom>
          </p:spPr>
        </p:pic>
      </p:grpSp>
      <p:grpSp>
        <p:nvGrpSpPr>
          <p:cNvPr id="74" name="グループ化 73">
            <a:extLst>
              <a:ext uri="{FF2B5EF4-FFF2-40B4-BE49-F238E27FC236}">
                <a16:creationId xmlns:a16="http://schemas.microsoft.com/office/drawing/2014/main" id="{0E69629B-551C-9800-DB10-6C0DFCB17853}"/>
              </a:ext>
            </a:extLst>
          </p:cNvPr>
          <p:cNvGrpSpPr/>
          <p:nvPr/>
        </p:nvGrpSpPr>
        <p:grpSpPr>
          <a:xfrm>
            <a:off x="1919536" y="3645024"/>
            <a:ext cx="2446612" cy="1772816"/>
            <a:chOff x="1919536" y="3645024"/>
            <a:chExt cx="2446612" cy="1772816"/>
          </a:xfrm>
        </p:grpSpPr>
        <p:pic>
          <p:nvPicPr>
            <p:cNvPr id="75" name="図 74">
              <a:extLst>
                <a:ext uri="{FF2B5EF4-FFF2-40B4-BE49-F238E27FC236}">
                  <a16:creationId xmlns:a16="http://schemas.microsoft.com/office/drawing/2014/main" id="{C9042F0B-F753-C930-FC11-A72DCB60A0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1584" y="3645024"/>
              <a:ext cx="2014564" cy="1772816"/>
            </a:xfrm>
            <a:prstGeom prst="rect">
              <a:avLst/>
            </a:prstGeom>
          </p:spPr>
        </p:pic>
        <p:pic>
          <p:nvPicPr>
            <p:cNvPr id="76" name="図 75">
              <a:extLst>
                <a:ext uri="{FF2B5EF4-FFF2-40B4-BE49-F238E27FC236}">
                  <a16:creationId xmlns:a16="http://schemas.microsoft.com/office/drawing/2014/main" id="{90DC733C-A51F-9DD7-F8AB-AB82631998AF}"/>
                </a:ext>
              </a:extLst>
            </p:cNvPr>
            <p:cNvPicPr>
              <a:picLocks noChangeAspect="1"/>
            </p:cNvPicPr>
            <p:nvPr/>
          </p:nvPicPr>
          <p:blipFill rotWithShape="1">
            <a:blip r:embed="rId9">
              <a:extLst>
                <a:ext uri="{28A0092B-C50C-407E-A947-70E740481C1C}">
                  <a14:useLocalDpi xmlns:a14="http://schemas.microsoft.com/office/drawing/2010/main" val="0"/>
                </a:ext>
              </a:extLst>
            </a:blip>
            <a:srcRect t="1" r="50798" b="642"/>
            <a:stretch/>
          </p:blipFill>
          <p:spPr>
            <a:xfrm>
              <a:off x="1919536" y="3717032"/>
              <a:ext cx="543247" cy="1645543"/>
            </a:xfrm>
            <a:prstGeom prst="rect">
              <a:avLst/>
            </a:prstGeom>
          </p:spPr>
        </p:pic>
      </p:grpSp>
      <p:sp>
        <p:nvSpPr>
          <p:cNvPr id="50" name="テキスト プレースホルダー 5">
            <a:extLst>
              <a:ext uri="{FF2B5EF4-FFF2-40B4-BE49-F238E27FC236}">
                <a16:creationId xmlns:a16="http://schemas.microsoft.com/office/drawing/2014/main" id="{F70E1FC4-4855-A83A-9387-97DDA66953E5}"/>
              </a:ext>
            </a:extLst>
          </p:cNvPr>
          <p:cNvSpPr txBox="1">
            <a:spLocks/>
          </p:cNvSpPr>
          <p:nvPr/>
        </p:nvSpPr>
        <p:spPr>
          <a:xfrm>
            <a:off x="263352" y="332776"/>
            <a:ext cx="11928648"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税金</a:t>
            </a:r>
            <a:r>
              <a:rPr lang="ja-JP" altLang="en-US" sz="5400" b="1" spc="600">
                <a:latin typeface="メイリオ" panose="020B0604030504040204" pitchFamily="50" charset="-128"/>
                <a:ea typeface="メイリオ" panose="020B0604030504040204" pitchFamily="50" charset="-128"/>
              </a:rPr>
              <a:t>を</a:t>
            </a:r>
            <a:r>
              <a:rPr lang="ja-JP" altLang="en-US" sz="7200" b="1" spc="600">
                <a:latin typeface="メイリオ" panose="020B0604030504040204" pitchFamily="50" charset="-128"/>
                <a:ea typeface="メイリオ" panose="020B0604030504040204" pitchFamily="50" charset="-128"/>
              </a:rPr>
              <a:t>決</a:t>
            </a:r>
            <a:r>
              <a:rPr lang="ja-JP" altLang="en-US" sz="5400" b="1" spc="600">
                <a:latin typeface="メイリオ" panose="020B0604030504040204" pitchFamily="50" charset="-128"/>
                <a:ea typeface="メイリオ" panose="020B0604030504040204" pitchFamily="50" charset="-128"/>
              </a:rPr>
              <a:t>める</a:t>
            </a:r>
            <a:r>
              <a:rPr lang="ja-JP" altLang="en-US" sz="7200" b="1" spc="600">
                <a:latin typeface="メイリオ" panose="020B0604030504040204" pitchFamily="50" charset="-128"/>
                <a:ea typeface="メイリオ" panose="020B0604030504040204" pitchFamily="50" charset="-128"/>
              </a:rPr>
              <a:t>仕組み</a:t>
            </a:r>
          </a:p>
        </p:txBody>
      </p:sp>
    </p:spTree>
    <p:extLst>
      <p:ext uri="{BB962C8B-B14F-4D97-AF65-F5344CB8AC3E}">
        <p14:creationId xmlns:p14="http://schemas.microsoft.com/office/powerpoint/2010/main" val="37840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62"/>
                                        </p:tgtEl>
                                        <p:attrNameLst>
                                          <p:attrName>style.visibility</p:attrName>
                                        </p:attrNameLst>
                                      </p:cBhvr>
                                      <p:to>
                                        <p:strVal val="visible"/>
                                      </p:to>
                                    </p:se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down)">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up)">
                                      <p:cBhvr>
                                        <p:cTn id="34" dur="500"/>
                                        <p:tgtEl>
                                          <p:spTgt spid="55"/>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childTnLst>
                                </p:cTn>
                              </p:par>
                            </p:childTnLst>
                          </p:cTn>
                        </p:par>
                        <p:par>
                          <p:cTn id="42" fill="hold">
                            <p:stCondLst>
                              <p:cond delay="0"/>
                            </p:stCondLst>
                            <p:childTnLst>
                              <p:par>
                                <p:cTn id="43" presetID="22" presetClass="entr" presetSubtype="2" fill="hold" grpId="0" nodeType="afterEffect">
                                  <p:stCondLst>
                                    <p:cond delay="50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P spid="54" grpId="0" animBg="1"/>
      <p:bldP spid="55" grpId="0" animBg="1"/>
      <p:bldP spid="5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FF06FF39-C9C7-2578-81C2-D43565578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007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4808B470-6CD6-E6BE-EDB7-644E286DE486}"/>
              </a:ext>
            </a:extLst>
          </p:cNvPr>
          <p:cNvGraphicFramePr>
            <a:graphicFrameLocks noGrp="1"/>
          </p:cNvGraphicFramePr>
          <p:nvPr>
            <p:extLst>
              <p:ext uri="{D42A27DB-BD31-4B8C-83A1-F6EECF244321}">
                <p14:modId xmlns:p14="http://schemas.microsoft.com/office/powerpoint/2010/main" val="3762490384"/>
              </p:ext>
            </p:extLst>
          </p:nvPr>
        </p:nvGraphicFramePr>
        <p:xfrm>
          <a:off x="380999" y="1180743"/>
          <a:ext cx="11381680" cy="4980951"/>
        </p:xfrm>
        <a:graphic>
          <a:graphicData uri="http://schemas.openxmlformats.org/drawingml/2006/table">
            <a:tbl>
              <a:tblPr firstRow="1" bandRow="1">
                <a:tableStyleId>{5C22544A-7EE6-4342-B048-85BDC9FD1C3A}</a:tableStyleId>
              </a:tblPr>
              <a:tblGrid>
                <a:gridCol w="1538537">
                  <a:extLst>
                    <a:ext uri="{9D8B030D-6E8A-4147-A177-3AD203B41FA5}">
                      <a16:colId xmlns:a16="http://schemas.microsoft.com/office/drawing/2014/main" val="1849530882"/>
                    </a:ext>
                  </a:extLst>
                </a:gridCol>
                <a:gridCol w="670878">
                  <a:extLst>
                    <a:ext uri="{9D8B030D-6E8A-4147-A177-3AD203B41FA5}">
                      <a16:colId xmlns:a16="http://schemas.microsoft.com/office/drawing/2014/main" val="2801781033"/>
                    </a:ext>
                  </a:extLst>
                </a:gridCol>
                <a:gridCol w="1248728">
                  <a:extLst>
                    <a:ext uri="{9D8B030D-6E8A-4147-A177-3AD203B41FA5}">
                      <a16:colId xmlns:a16="http://schemas.microsoft.com/office/drawing/2014/main" val="4144930349"/>
                    </a:ext>
                  </a:extLst>
                </a:gridCol>
                <a:gridCol w="3625010">
                  <a:extLst>
                    <a:ext uri="{9D8B030D-6E8A-4147-A177-3AD203B41FA5}">
                      <a16:colId xmlns:a16="http://schemas.microsoft.com/office/drawing/2014/main" val="112935016"/>
                    </a:ext>
                  </a:extLst>
                </a:gridCol>
                <a:gridCol w="2639686">
                  <a:extLst>
                    <a:ext uri="{9D8B030D-6E8A-4147-A177-3AD203B41FA5}">
                      <a16:colId xmlns:a16="http://schemas.microsoft.com/office/drawing/2014/main" val="3442673850"/>
                    </a:ext>
                  </a:extLst>
                </a:gridCol>
                <a:gridCol w="1658841">
                  <a:extLst>
                    <a:ext uri="{9D8B030D-6E8A-4147-A177-3AD203B41FA5}">
                      <a16:colId xmlns:a16="http://schemas.microsoft.com/office/drawing/2014/main" val="2058299435"/>
                    </a:ext>
                  </a:extLst>
                </a:gridCol>
              </a:tblGrid>
              <a:tr h="268019">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endParaRPr kumimoji="1" lang="ja-JP" altLang="en-US" sz="12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80731265"/>
                  </a:ext>
                </a:extLst>
              </a:tr>
              <a:tr h="552393">
                <a:tc>
                  <a:txBody>
                    <a:bodyPr/>
                    <a:lstStyle/>
                    <a:p>
                      <a:pPr algn="ctr" fontAlgn="ctr"/>
                      <a:endParaRPr kumimoji="1" lang="ja-JP" altLang="en-US"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kumimoji="1" lang="ja-JP" altLang="en-US"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年収</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ja-JP" altLang="en-US" sz="2000" b="1" i="0" baseline="0" dirty="0">
                          <a:solidFill>
                            <a:schemeClr val="tx1"/>
                          </a:solidFill>
                          <a:latin typeface="BIZ UDPゴシック" panose="020B0400000000000000" pitchFamily="50" charset="-128"/>
                          <a:ea typeface="BIZ UDPゴシック" panose="020B0400000000000000" pitchFamily="50" charset="-128"/>
                        </a:rPr>
                        <a:t>家族などの生活や収入環境</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baseline="0">
                          <a:solidFill>
                            <a:schemeClr val="tx1"/>
                          </a:solidFill>
                          <a:latin typeface="BIZ UDPゴシック" panose="020B0400000000000000" pitchFamily="50" charset="-128"/>
                          <a:ea typeface="BIZ UDPゴシック" panose="020B0400000000000000" pitchFamily="50" charset="-128"/>
                        </a:rPr>
                        <a:t>貯金や借金など</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いくら集める？</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81250277"/>
                  </a:ext>
                </a:extLst>
              </a:tr>
              <a:tr h="721110">
                <a:tc>
                  <a:txBody>
                    <a:bodyPr/>
                    <a:lstStyle/>
                    <a:p>
                      <a:pPr algn="r"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Ａさん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60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2,000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600" b="1" i="0" baseline="0">
                          <a:solidFill>
                            <a:schemeClr val="tx1"/>
                          </a:solidFill>
                          <a:latin typeface="BIZ UDPゴシック" panose="020B0400000000000000" pitchFamily="50" charset="-128"/>
                          <a:ea typeface="BIZ UDPゴシック" panose="020B0400000000000000" pitchFamily="50" charset="-128"/>
                        </a:rPr>
                        <a:t>社員２００人の会社社長</a:t>
                      </a:r>
                      <a:endParaRPr kumimoji="1" lang="en-US" altLang="ja-JP" sz="1600" b="1" i="0" baseline="0" dirty="0">
                        <a:solidFill>
                          <a:schemeClr val="tx1"/>
                        </a:solidFill>
                        <a:latin typeface="BIZ UDPゴシック" panose="020B0400000000000000" pitchFamily="50" charset="-128"/>
                        <a:ea typeface="BIZ UDPゴシック" panose="020B0400000000000000" pitchFamily="50" charset="-128"/>
                      </a:endParaRP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貯金</a:t>
                      </a:r>
                      <a:r>
                        <a:rPr kumimoji="1" lang="en-US" altLang="ja-JP" sz="14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万円、借金１億円あり</a:t>
                      </a:r>
                      <a:endParaRPr kumimoji="1" lang="en-US" altLang="ja-JP" sz="1400" b="1" i="0" baseline="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3406992"/>
                  </a:ext>
                </a:extLst>
              </a:tr>
              <a:tr h="721110">
                <a:tc>
                  <a:txBody>
                    <a:bodyPr/>
                    <a:lstStyle/>
                    <a:p>
                      <a:pPr algn="r"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Ｂさん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25</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600" b="1" i="0" baseline="0">
                          <a:solidFill>
                            <a:schemeClr val="tx1"/>
                          </a:solidFill>
                          <a:latin typeface="BIZ UDPゴシック" panose="020B0400000000000000" pitchFamily="50" charset="-128"/>
                          <a:ea typeface="BIZ UDPゴシック" panose="020B0400000000000000" pitchFamily="50" charset="-128"/>
                        </a:rPr>
                        <a:t>世界旅行の実況が</a:t>
                      </a:r>
                      <a:endParaRPr kumimoji="1" lang="en-US" altLang="ja-JP" sz="1600" b="1" i="0" baseline="0">
                        <a:solidFill>
                          <a:schemeClr val="tx1"/>
                        </a:solidFill>
                        <a:latin typeface="BIZ UDPゴシック" panose="020B0400000000000000" pitchFamily="50" charset="-128"/>
                        <a:ea typeface="BIZ UDPゴシック" panose="020B0400000000000000" pitchFamily="50" charset="-128"/>
                      </a:endParaRPr>
                    </a:p>
                    <a:p>
                      <a:pPr algn="l" fontAlgn="ctr"/>
                      <a:r>
                        <a:rPr kumimoji="1" lang="ja-JP" altLang="en-US" sz="1600" b="1" i="0" baseline="0">
                          <a:solidFill>
                            <a:schemeClr val="tx1"/>
                          </a:solidFill>
                          <a:latin typeface="BIZ UDPゴシック" panose="020B0400000000000000" pitchFamily="50" charset="-128"/>
                          <a:ea typeface="BIZ UDPゴシック" panose="020B0400000000000000" pitchFamily="50" charset="-128"/>
                        </a:rPr>
                        <a:t>人気のユーチューバー</a:t>
                      </a:r>
                      <a:endParaRPr kumimoji="1" lang="ja-JP" altLang="en-US" sz="1600" b="1" i="0" spc="-150" baseline="0" dirty="0">
                        <a:solidFill>
                          <a:schemeClr val="tx1"/>
                        </a:solidFill>
                        <a:latin typeface="BIZ UDPゴシック" panose="020B0400000000000000" pitchFamily="50" charset="-128"/>
                        <a:ea typeface="BIZ UDPゴシック" panose="020B0400000000000000" pitchFamily="50" charset="-128"/>
                      </a:endParaRP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世界中に生活拠点</a:t>
                      </a:r>
                      <a:r>
                        <a:rPr kumimoji="1" lang="ja-JP" altLang="en-US" sz="1400" b="1" i="0" baseline="0">
                          <a:solidFill>
                            <a:schemeClr val="tx1"/>
                          </a:solidFill>
                          <a:latin typeface="BIZ UDPゴシック" panose="020B0400000000000000" pitchFamily="50" charset="-128"/>
                          <a:ea typeface="BIZ UDPゴシック" panose="020B0400000000000000" pitchFamily="50" charset="-128"/>
                        </a:rPr>
                        <a:t>あり。         税金</a:t>
                      </a: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の安い国を常に探している。</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36886603"/>
                  </a:ext>
                </a:extLst>
              </a:tr>
              <a:tr h="838339">
                <a:tc>
                  <a:txBody>
                    <a:bodyPr/>
                    <a:lstStyle/>
                    <a:p>
                      <a:pPr algn="r"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Ｃさん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45</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500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夢のマイホームを建て、</a:t>
                      </a:r>
                      <a:r>
                        <a:rPr kumimoji="1" lang="ja-JP" altLang="en-US" sz="1600" b="1" i="0" baseline="0">
                          <a:solidFill>
                            <a:schemeClr val="tx1"/>
                          </a:solidFill>
                          <a:latin typeface="BIZ UDPゴシック" panose="020B0400000000000000" pitchFamily="50" charset="-128"/>
                          <a:ea typeface="BIZ UDPゴシック" panose="020B0400000000000000" pitchFamily="50" charset="-128"/>
                        </a:rPr>
                        <a:t>教育に　　　　　　　お金のかかる小</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・中・</a:t>
                      </a:r>
                      <a:r>
                        <a:rPr kumimoji="1" lang="ja-JP" altLang="en-US" sz="1600" b="1" i="0" baseline="0">
                          <a:solidFill>
                            <a:schemeClr val="tx1"/>
                          </a:solidFill>
                          <a:latin typeface="BIZ UDPゴシック" panose="020B0400000000000000" pitchFamily="50" charset="-128"/>
                          <a:ea typeface="BIZ UDPゴシック" panose="020B0400000000000000" pitchFamily="50" charset="-128"/>
                        </a:rPr>
                        <a:t>高校の          子ども</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三人抱える会社員</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年間給与</a:t>
                      </a:r>
                      <a:r>
                        <a:rPr kumimoji="1" lang="en-US" altLang="ja-JP" sz="1400" b="1" i="0" baseline="0">
                          <a:solidFill>
                            <a:schemeClr val="tx1"/>
                          </a:solidFill>
                          <a:latin typeface="BIZ UDPゴシック" panose="020B0400000000000000" pitchFamily="50" charset="-128"/>
                          <a:ea typeface="BIZ UDPゴシック" panose="020B0400000000000000" pitchFamily="50" charset="-128"/>
                        </a:rPr>
                        <a:t>500</a:t>
                      </a:r>
                      <a:r>
                        <a:rPr kumimoji="1" lang="ja-JP" altLang="en-US" sz="1400" b="1" i="0" baseline="0">
                          <a:solidFill>
                            <a:schemeClr val="tx1"/>
                          </a:solidFill>
                          <a:latin typeface="BIZ UDPゴシック" panose="020B0400000000000000" pitchFamily="50" charset="-128"/>
                          <a:ea typeface="BIZ UDPゴシック" panose="020B0400000000000000" pitchFamily="50" charset="-128"/>
                        </a:rPr>
                        <a:t>万円入って</a:t>
                      </a: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くるが、教育子育て費用や住宅ローンも年間</a:t>
                      </a:r>
                      <a:r>
                        <a:rPr kumimoji="1" lang="en-US" altLang="ja-JP" sz="1400" b="1" i="0" baseline="0" dirty="0">
                          <a:solidFill>
                            <a:schemeClr val="tx1"/>
                          </a:solidFill>
                          <a:latin typeface="BIZ UDPゴシック" panose="020B0400000000000000" pitchFamily="50" charset="-128"/>
                          <a:ea typeface="BIZ UDPゴシック" panose="020B0400000000000000" pitchFamily="50" charset="-128"/>
                        </a:rPr>
                        <a:t>500</a:t>
                      </a: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万円出ていく。</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04431867"/>
                  </a:ext>
                </a:extLst>
              </a:tr>
              <a:tr h="721110">
                <a:tc>
                  <a:txBody>
                    <a:bodyPr/>
                    <a:lstStyle/>
                    <a:p>
                      <a:pPr algn="r"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Ｄさん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20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100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600" b="1" i="0" baseline="0">
                          <a:solidFill>
                            <a:schemeClr val="tx1"/>
                          </a:solidFill>
                          <a:latin typeface="BIZ UDPゴシック" panose="020B0400000000000000" pitchFamily="50" charset="-128"/>
                          <a:ea typeface="BIZ UDPゴシック" panose="020B0400000000000000" pitchFamily="50" charset="-128"/>
                        </a:rPr>
                        <a:t>お笑い芸人を目指して　　　　　　　　　　　　　　　　　　　　アルバイトをしている若者</a:t>
                      </a:r>
                      <a:endParaRPr kumimoji="1" lang="ja-JP" altLang="en-US" sz="1600" b="1" i="0" baseline="0" dirty="0">
                        <a:solidFill>
                          <a:schemeClr val="tx1"/>
                        </a:solidFill>
                        <a:latin typeface="BIZ UDPゴシック" panose="020B0400000000000000" pitchFamily="50" charset="-128"/>
                        <a:ea typeface="BIZ UDPゴシック" panose="020B0400000000000000" pitchFamily="50" charset="-128"/>
                      </a:endParaRP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貯金なし</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908389"/>
                  </a:ext>
                </a:extLst>
              </a:tr>
              <a:tr h="721110">
                <a:tc>
                  <a:txBody>
                    <a:bodyPr/>
                    <a:lstStyle/>
                    <a:p>
                      <a:pPr algn="r" fontAlgn="ct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Ｅさん</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85</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歳</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ctr"/>
                      <a:r>
                        <a:rPr kumimoji="1" lang="en-US" altLang="ja-JP" sz="1600" b="1" i="0" baseline="0" dirty="0">
                          <a:solidFill>
                            <a:schemeClr val="tx1"/>
                          </a:solidFill>
                          <a:latin typeface="BIZ UDPゴシック" panose="020B0400000000000000" pitchFamily="50" charset="-128"/>
                          <a:ea typeface="BIZ UDPゴシック" panose="020B0400000000000000" pitchFamily="50" charset="-128"/>
                        </a:rPr>
                        <a:t>10</a:t>
                      </a: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万円</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600" b="1" i="0" baseline="0" dirty="0">
                          <a:solidFill>
                            <a:schemeClr val="tx1"/>
                          </a:solidFill>
                          <a:latin typeface="BIZ UDPゴシック" panose="020B0400000000000000" pitchFamily="50" charset="-128"/>
                          <a:ea typeface="BIZ UDPゴシック" panose="020B0400000000000000" pitchFamily="50" charset="-128"/>
                        </a:rPr>
                        <a:t>ひとり暮らしの高齢者</a:t>
                      </a:r>
                    </a:p>
                  </a:txBody>
                  <a:tcPr marL="180000" marR="180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kumimoji="1" lang="ja-JP" altLang="en-US" sz="1400" b="1" i="0" baseline="0" dirty="0">
                          <a:solidFill>
                            <a:schemeClr val="tx1"/>
                          </a:solidFill>
                          <a:latin typeface="BIZ UDPゴシック" panose="020B0400000000000000" pitchFamily="50" charset="-128"/>
                          <a:ea typeface="BIZ UDPゴシック" panose="020B0400000000000000" pitchFamily="50" charset="-128"/>
                        </a:rPr>
                        <a:t>貯金１億円あり</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03659558"/>
                  </a:ext>
                </a:extLst>
              </a:tr>
              <a:tr h="386580">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en-US" altLang="ja-JP" sz="16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2400" b="1" i="0" baseline="0" dirty="0">
                        <a:solidFill>
                          <a:schemeClr val="tx1"/>
                        </a:solidFill>
                        <a:latin typeface="BIZ UDPゴシック" panose="020B0400000000000000" pitchFamily="50" charset="-128"/>
                        <a:ea typeface="BIZ UDPゴシック" panose="020B0400000000000000" pitchFamily="50" charset="-128"/>
                      </a:endParaRPr>
                    </a:p>
                  </a:txBody>
                  <a:tcPr marL="36000" marR="360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1" i="0" baseline="0">
                          <a:solidFill>
                            <a:schemeClr val="tx1"/>
                          </a:solidFill>
                          <a:latin typeface="BIZ UDPゴシック" panose="020B0400000000000000" pitchFamily="50" charset="-128"/>
                          <a:ea typeface="BIZ UDPゴシック" panose="020B0400000000000000" pitchFamily="50" charset="-128"/>
                        </a:rPr>
                        <a:t>合計</a:t>
                      </a:r>
                    </a:p>
                  </a:txBody>
                  <a:tcPr marL="36000" marR="360000" marT="36000" marB="36000"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800" b="1" i="0" baseline="0" dirty="0">
                          <a:solidFill>
                            <a:schemeClr val="tx1"/>
                          </a:solidFill>
                          <a:latin typeface="BIZ UDPゴシック" panose="020B0400000000000000" pitchFamily="50" charset="-128"/>
                          <a:ea typeface="BIZ UDPゴシック" panose="020B0400000000000000" pitchFamily="50" charset="-128"/>
                        </a:rPr>
                        <a:t>1,000</a:t>
                      </a:r>
                      <a:r>
                        <a:rPr kumimoji="1" lang="ja-JP" altLang="en-US" sz="1800" b="1" i="0" baseline="0" dirty="0">
                          <a:solidFill>
                            <a:schemeClr val="tx1"/>
                          </a:solidFill>
                          <a:latin typeface="BIZ UDPゴシック" panose="020B0400000000000000" pitchFamily="50" charset="-128"/>
                          <a:ea typeface="BIZ UDPゴシック" panose="020B0400000000000000" pitchFamily="50" charset="-128"/>
                        </a:rPr>
                        <a:t>万円</a:t>
                      </a:r>
                      <a:endParaRPr kumimoji="1" lang="en-US" altLang="ja-JP" sz="1800" b="1" i="0" baseline="0" dirty="0">
                        <a:solidFill>
                          <a:schemeClr val="tx1"/>
                        </a:solidFill>
                        <a:latin typeface="BIZ UDPゴシック" panose="020B0400000000000000" pitchFamily="50" charset="-128"/>
                        <a:ea typeface="BIZ UDPゴシック" panose="020B0400000000000000" pitchFamily="50" charset="-128"/>
                      </a:endParaRPr>
                    </a:p>
                  </a:txBody>
                  <a:tcPr marL="45720" marR="28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6422879"/>
                  </a:ext>
                </a:extLst>
              </a:tr>
            </a:tbl>
          </a:graphicData>
        </a:graphic>
      </p:graphicFrame>
      <p:sp>
        <p:nvSpPr>
          <p:cNvPr id="14" name="正方形/長方形 13">
            <a:extLst>
              <a:ext uri="{FF2B5EF4-FFF2-40B4-BE49-F238E27FC236}">
                <a16:creationId xmlns:a16="http://schemas.microsoft.com/office/drawing/2014/main" id="{66135174-CD78-5FAD-7746-10EAC57DF3D0}"/>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97DD60C-F5E0-CA0D-E4C6-30D8E0394043}"/>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6" name="スライド番号プレースホルダー 1">
            <a:extLst>
              <a:ext uri="{FF2B5EF4-FFF2-40B4-BE49-F238E27FC236}">
                <a16:creationId xmlns:a16="http://schemas.microsoft.com/office/drawing/2014/main" id="{54A5A70B-DB7D-E15C-746D-79AEEEEC03D8}"/>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6</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359F88D4-5895-0EA2-1F6C-C40AC28CF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48" y="2088080"/>
            <a:ext cx="512974" cy="655200"/>
          </a:xfrm>
          <a:prstGeom prst="rect">
            <a:avLst/>
          </a:prstGeom>
        </p:spPr>
      </p:pic>
      <p:pic>
        <p:nvPicPr>
          <p:cNvPr id="7" name="図 6">
            <a:extLst>
              <a:ext uri="{FF2B5EF4-FFF2-40B4-BE49-F238E27FC236}">
                <a16:creationId xmlns:a16="http://schemas.microsoft.com/office/drawing/2014/main" id="{72A42168-9492-F1F7-7C52-66B9CA5E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00" y="3501095"/>
            <a:ext cx="612000" cy="664342"/>
          </a:xfrm>
          <a:prstGeom prst="rect">
            <a:avLst/>
          </a:prstGeom>
        </p:spPr>
      </p:pic>
      <p:pic>
        <p:nvPicPr>
          <p:cNvPr id="8" name="図 7">
            <a:extLst>
              <a:ext uri="{FF2B5EF4-FFF2-40B4-BE49-F238E27FC236}">
                <a16:creationId xmlns:a16="http://schemas.microsoft.com/office/drawing/2014/main" id="{864E9150-0952-4EA4-B71D-346A1B43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448" y="4941256"/>
            <a:ext cx="717974" cy="792000"/>
          </a:xfrm>
          <a:prstGeom prst="rect">
            <a:avLst/>
          </a:prstGeom>
        </p:spPr>
      </p:pic>
      <p:pic>
        <p:nvPicPr>
          <p:cNvPr id="9" name="図 8">
            <a:extLst>
              <a:ext uri="{FF2B5EF4-FFF2-40B4-BE49-F238E27FC236}">
                <a16:creationId xmlns:a16="http://schemas.microsoft.com/office/drawing/2014/main" id="{0E4C63EC-9D2E-2479-56DC-41DF36B2A3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285" y="4320000"/>
            <a:ext cx="476951" cy="648000"/>
          </a:xfrm>
          <a:prstGeom prst="rect">
            <a:avLst/>
          </a:prstGeom>
        </p:spPr>
      </p:pic>
      <p:pic>
        <p:nvPicPr>
          <p:cNvPr id="2" name="図 1">
            <a:extLst>
              <a:ext uri="{FF2B5EF4-FFF2-40B4-BE49-F238E27FC236}">
                <a16:creationId xmlns:a16="http://schemas.microsoft.com/office/drawing/2014/main" id="{A8CD5DA5-AB7C-B9E8-0BB0-978A3F22F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000" y="2780928"/>
            <a:ext cx="576000" cy="612643"/>
          </a:xfrm>
          <a:prstGeom prst="rect">
            <a:avLst/>
          </a:prstGeom>
        </p:spPr>
      </p:pic>
      <p:sp>
        <p:nvSpPr>
          <p:cNvPr id="5" name="四角形: 角を丸くする 4">
            <a:extLst>
              <a:ext uri="{FF2B5EF4-FFF2-40B4-BE49-F238E27FC236}">
                <a16:creationId xmlns:a16="http://schemas.microsoft.com/office/drawing/2014/main" id="{0C401BFE-EC68-DE35-A4F4-5B12AA9CCA4C}"/>
              </a:ext>
            </a:extLst>
          </p:cNvPr>
          <p:cNvSpPr/>
          <p:nvPr/>
        </p:nvSpPr>
        <p:spPr>
          <a:xfrm>
            <a:off x="1559496" y="1006927"/>
            <a:ext cx="9072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1EF7F394-FFC3-3030-6B28-BF17F4DE52EE}"/>
              </a:ext>
            </a:extLst>
          </p:cNvPr>
          <p:cNvSpPr txBox="1">
            <a:spLocks/>
          </p:cNvSpPr>
          <p:nvPr/>
        </p:nvSpPr>
        <p:spPr>
          <a:xfrm>
            <a:off x="1055440" y="332776"/>
            <a:ext cx="1113656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a:latin typeface="メイリオ" panose="020B0604030504040204" pitchFamily="50" charset="-128"/>
                <a:ea typeface="メイリオ" panose="020B0604030504040204" pitchFamily="50" charset="-128"/>
              </a:rPr>
              <a:t>図書館</a:t>
            </a:r>
            <a:r>
              <a:rPr lang="ja-JP" altLang="en-US" sz="5400" b="1" spc="600">
                <a:latin typeface="メイリオ" panose="020B0604030504040204" pitchFamily="50" charset="-128"/>
                <a:ea typeface="メイリオ" panose="020B0604030504040204" pitchFamily="50" charset="-128"/>
              </a:rPr>
              <a:t>を</a:t>
            </a:r>
            <a:r>
              <a:rPr lang="ja-JP" altLang="en-US" sz="7200" b="1" spc="600">
                <a:latin typeface="メイリオ" panose="020B0604030504040204" pitchFamily="50" charset="-128"/>
                <a:ea typeface="メイリオ" panose="020B0604030504040204" pitchFamily="50" charset="-128"/>
              </a:rPr>
              <a:t>建</a:t>
            </a:r>
            <a:r>
              <a:rPr lang="ja-JP" altLang="en-US" sz="5400" b="1" spc="600">
                <a:latin typeface="メイリオ" panose="020B0604030504040204" pitchFamily="50" charset="-128"/>
                <a:ea typeface="メイリオ" panose="020B0604030504040204" pitchFamily="50" charset="-128"/>
              </a:rPr>
              <a:t>てよう！</a:t>
            </a:r>
            <a:endParaRPr lang="ja-JP" altLang="en-US" sz="7200" b="1" spc="600">
              <a:latin typeface="メイリオ" panose="020B0604030504040204" pitchFamily="50" charset="-128"/>
              <a:ea typeface="メイリオ" panose="020B0604030504040204" pitchFamily="50" charset="-128"/>
            </a:endParaRPr>
          </a:p>
        </p:txBody>
      </p:sp>
      <p:pic>
        <p:nvPicPr>
          <p:cNvPr id="10" name="Picture 2" descr="図書館のイラスト「レンガ造りの図書館」">
            <a:extLst>
              <a:ext uri="{FF2B5EF4-FFF2-40B4-BE49-F238E27FC236}">
                <a16:creationId xmlns:a16="http://schemas.microsoft.com/office/drawing/2014/main" id="{1F2DB378-7F76-3EA2-B9DD-ACA8AE45C3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352" y="116632"/>
            <a:ext cx="1584176" cy="120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EE92F6F7-4F02-20BB-6CB2-06B390772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446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sp>
        <p:nvSpPr>
          <p:cNvPr id="25" name="テキスト プレースホルダー 5">
            <a:extLst>
              <a:ext uri="{FF2B5EF4-FFF2-40B4-BE49-F238E27FC236}">
                <a16:creationId xmlns:a16="http://schemas.microsoft.com/office/drawing/2014/main" id="{720DE37D-8B74-2D91-3AA8-E77FE56594F4}"/>
              </a:ext>
            </a:extLst>
          </p:cNvPr>
          <p:cNvSpPr txBox="1">
            <a:spLocks/>
          </p:cNvSpPr>
          <p:nvPr/>
        </p:nvSpPr>
        <p:spPr>
          <a:xfrm>
            <a:off x="263352" y="332776"/>
            <a:ext cx="11928648"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80000"/>
              </a:lnSpc>
              <a:spcBef>
                <a:spcPts val="0"/>
              </a:spcBef>
              <a:buNone/>
            </a:pPr>
            <a:r>
              <a:rPr lang="ja-JP" altLang="en-US" sz="6000" b="1" dirty="0">
                <a:latin typeface="メイリオ" panose="020B0604030504040204" pitchFamily="50" charset="-128"/>
                <a:ea typeface="メイリオ" panose="020B0604030504040204" pitchFamily="50" charset="-128"/>
              </a:rPr>
              <a:t>歳入</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国の１年間の収入</a:t>
            </a:r>
            <a:r>
              <a:rPr lang="en-US" altLang="ja-JP" sz="32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と</a:t>
            </a:r>
            <a:r>
              <a:rPr lang="ja-JP" altLang="en-US" sz="6000" b="1" dirty="0">
                <a:latin typeface="メイリオ" panose="020B0604030504040204" pitchFamily="50" charset="-128"/>
                <a:ea typeface="メイリオ" panose="020B0604030504040204" pitchFamily="50" charset="-128"/>
              </a:rPr>
              <a:t>歳出</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国の１年間の支出</a:t>
            </a:r>
            <a:r>
              <a:rPr lang="en-US" altLang="ja-JP" sz="3200" b="1" dirty="0">
                <a:latin typeface="メイリオ" panose="020B0604030504040204" pitchFamily="50" charset="-128"/>
                <a:ea typeface="メイリオ" panose="020B0604030504040204" pitchFamily="50" charset="-128"/>
              </a:rPr>
              <a:t>)</a:t>
            </a:r>
          </a:p>
          <a:p>
            <a:pPr marL="0" indent="0" algn="ctr">
              <a:lnSpc>
                <a:spcPct val="80000"/>
              </a:lnSpc>
              <a:spcBef>
                <a:spcPts val="0"/>
              </a:spcBef>
              <a:buNone/>
            </a:pP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令和</a:t>
            </a:r>
            <a:r>
              <a:rPr lang="en-US" altLang="ja-JP" sz="3200" b="1" dirty="0">
                <a:latin typeface="メイリオ" panose="020B0604030504040204" pitchFamily="50" charset="-128"/>
                <a:ea typeface="メイリオ" panose="020B0604030504040204" pitchFamily="50" charset="-128"/>
              </a:rPr>
              <a:t>7</a:t>
            </a:r>
            <a:r>
              <a:rPr lang="ja-JP" altLang="en-US" sz="3200" b="1" dirty="0">
                <a:latin typeface="メイリオ" panose="020B0604030504040204" pitchFamily="50" charset="-128"/>
                <a:ea typeface="メイリオ" panose="020B0604030504040204" pitchFamily="50" charset="-128"/>
              </a:rPr>
              <a:t>年度当初予算</a:t>
            </a:r>
            <a:r>
              <a:rPr lang="en-US" altLang="ja-JP" sz="3200" b="1" dirty="0">
                <a:latin typeface="メイリオ" panose="020B0604030504040204" pitchFamily="50" charset="-128"/>
                <a:ea typeface="メイリオ" panose="020B0604030504040204" pitchFamily="50" charset="-128"/>
              </a:rPr>
              <a:t>)</a:t>
            </a:r>
          </a:p>
        </p:txBody>
      </p:sp>
      <p:graphicFrame>
        <p:nvGraphicFramePr>
          <p:cNvPr id="28" name="グラフ 27">
            <a:extLst>
              <a:ext uri="{FF2B5EF4-FFF2-40B4-BE49-F238E27FC236}">
                <a16:creationId xmlns:a16="http://schemas.microsoft.com/office/drawing/2014/main" id="{74AA8DBC-99FA-FEAB-DE61-689B60AE07FE}"/>
              </a:ext>
            </a:extLst>
          </p:cNvPr>
          <p:cNvGraphicFramePr/>
          <p:nvPr>
            <p:extLst>
              <p:ext uri="{D42A27DB-BD31-4B8C-83A1-F6EECF244321}">
                <p14:modId xmlns:p14="http://schemas.microsoft.com/office/powerpoint/2010/main" val="1276720732"/>
              </p:ext>
            </p:extLst>
          </p:nvPr>
        </p:nvGraphicFramePr>
        <p:xfrm>
          <a:off x="5744486" y="2050048"/>
          <a:ext cx="6894277" cy="3672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72F41C5A-A953-49C7-8C1C-3A3EA22E6694}"/>
              </a:ext>
            </a:extLst>
          </p:cNvPr>
          <p:cNvGraphicFramePr/>
          <p:nvPr>
            <p:extLst>
              <p:ext uri="{D42A27DB-BD31-4B8C-83A1-F6EECF244321}">
                <p14:modId xmlns:p14="http://schemas.microsoft.com/office/powerpoint/2010/main" val="2773686000"/>
              </p:ext>
            </p:extLst>
          </p:nvPr>
        </p:nvGraphicFramePr>
        <p:xfrm>
          <a:off x="581438" y="1966154"/>
          <a:ext cx="5130570" cy="4048758"/>
        </p:xfrm>
        <a:graphic>
          <a:graphicData uri="http://schemas.openxmlformats.org/drawingml/2006/chart">
            <c:chart xmlns:c="http://schemas.openxmlformats.org/drawingml/2006/chart" xmlns:r="http://schemas.openxmlformats.org/officeDocument/2006/relationships" r:id="rId4"/>
          </a:graphicData>
        </a:graphic>
      </p:graphicFrame>
      <p:sp>
        <p:nvSpPr>
          <p:cNvPr id="30" name="テキスト ボックス 29">
            <a:extLst>
              <a:ext uri="{FF2B5EF4-FFF2-40B4-BE49-F238E27FC236}">
                <a16:creationId xmlns:a16="http://schemas.microsoft.com/office/drawing/2014/main" id="{2DE66AEB-061A-08AE-536B-FBABA4EC30B8}"/>
              </a:ext>
            </a:extLst>
          </p:cNvPr>
          <p:cNvSpPr txBox="1"/>
          <p:nvPr/>
        </p:nvSpPr>
        <p:spPr>
          <a:xfrm>
            <a:off x="900397" y="1772816"/>
            <a:ext cx="4317978" cy="405000"/>
          </a:xfrm>
          <a:prstGeom prst="rect">
            <a:avLst/>
          </a:prstGeom>
          <a:noFill/>
          <a:ln w="3175">
            <a:noFill/>
          </a:ln>
        </p:spPr>
        <p:txBody>
          <a:bodyPr wrap="square" lIns="0" tIns="0" rIns="0" bIns="0" rtlCol="0" anchor="ctr">
            <a:noAutofit/>
          </a:bodyPr>
          <a:lstStyle/>
          <a:p>
            <a:pPr algn="ctr" defTabSz="342900">
              <a:lnSpc>
                <a:spcPts val="2850"/>
              </a:lnSpc>
              <a:defRPr/>
            </a:pPr>
            <a:r>
              <a:rPr lang="ja-JP" altLang="en-US" sz="2400" b="1" dirty="0">
                <a:solidFill>
                  <a:srgbClr val="0070C0"/>
                </a:solidFill>
                <a:latin typeface="BIZ UDPゴシック" panose="020B0400000000000000" pitchFamily="50" charset="-128"/>
                <a:ea typeface="BIZ UDPゴシック" panose="020B0400000000000000" pitchFamily="50" charset="-128"/>
              </a:rPr>
              <a:t>歳入総額 ：</a:t>
            </a:r>
            <a:r>
              <a:rPr lang="ja-JP" altLang="en-US" sz="1800" b="1" dirty="0">
                <a:solidFill>
                  <a:srgbClr val="0070C0"/>
                </a:solidFill>
                <a:latin typeface="BIZ UDPゴシック" panose="020B0400000000000000" pitchFamily="50" charset="-128"/>
                <a:ea typeface="BIZ UDPゴシック" panose="020B0400000000000000" pitchFamily="50" charset="-128"/>
              </a:rPr>
              <a:t>　</a:t>
            </a:r>
            <a:r>
              <a:rPr lang="en-US" altLang="ja-JP" sz="2400" b="1" dirty="0">
                <a:solidFill>
                  <a:srgbClr val="0070C0"/>
                </a:solidFill>
                <a:latin typeface="BIZ UDPゴシック" panose="020B0400000000000000" pitchFamily="50" charset="-128"/>
                <a:ea typeface="BIZ UDPゴシック" panose="020B0400000000000000" pitchFamily="50" charset="-128"/>
              </a:rPr>
              <a:t>115</a:t>
            </a:r>
            <a:r>
              <a:rPr lang="ja-JP" altLang="en-US" sz="2400" b="1" dirty="0">
                <a:solidFill>
                  <a:srgbClr val="0070C0"/>
                </a:solidFill>
                <a:latin typeface="BIZ UDPゴシック" panose="020B0400000000000000" pitchFamily="50" charset="-128"/>
                <a:ea typeface="BIZ UDPゴシック" panose="020B0400000000000000" pitchFamily="50" charset="-128"/>
              </a:rPr>
              <a:t>兆</a:t>
            </a:r>
            <a:r>
              <a:rPr lang="en-US" altLang="ja-JP" sz="2400" b="1" dirty="0">
                <a:solidFill>
                  <a:srgbClr val="0070C0"/>
                </a:solidFill>
                <a:latin typeface="BIZ UDPゴシック" panose="020B0400000000000000" pitchFamily="50" charset="-128"/>
                <a:ea typeface="BIZ UDPゴシック" panose="020B0400000000000000" pitchFamily="50" charset="-128"/>
              </a:rPr>
              <a:t>1,978</a:t>
            </a:r>
            <a:r>
              <a:rPr lang="ja-JP" altLang="en-US" sz="2400" b="1" dirty="0">
                <a:solidFill>
                  <a:srgbClr val="0070C0"/>
                </a:solidFill>
                <a:latin typeface="BIZ UDPゴシック" panose="020B0400000000000000" pitchFamily="50" charset="-128"/>
                <a:ea typeface="BIZ UDPゴシック" panose="020B0400000000000000" pitchFamily="50" charset="-128"/>
              </a:rPr>
              <a:t>億円</a:t>
            </a:r>
          </a:p>
        </p:txBody>
      </p:sp>
      <p:graphicFrame>
        <p:nvGraphicFramePr>
          <p:cNvPr id="5" name="グラフ 4">
            <a:extLst>
              <a:ext uri="{FF2B5EF4-FFF2-40B4-BE49-F238E27FC236}">
                <a16:creationId xmlns:a16="http://schemas.microsoft.com/office/drawing/2014/main" id="{317234B4-34C0-4047-85A6-12AAF39194C3}"/>
              </a:ext>
            </a:extLst>
          </p:cNvPr>
          <p:cNvGraphicFramePr/>
          <p:nvPr>
            <p:extLst>
              <p:ext uri="{D42A27DB-BD31-4B8C-83A1-F6EECF244321}">
                <p14:modId xmlns:p14="http://schemas.microsoft.com/office/powerpoint/2010/main" val="2991716094"/>
              </p:ext>
            </p:extLst>
          </p:nvPr>
        </p:nvGraphicFramePr>
        <p:xfrm>
          <a:off x="995407" y="2723544"/>
          <a:ext cx="4509814" cy="2499870"/>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a:extLst>
              <a:ext uri="{FF2B5EF4-FFF2-40B4-BE49-F238E27FC236}">
                <a16:creationId xmlns:a16="http://schemas.microsoft.com/office/drawing/2014/main" id="{EAEB30BB-90D0-4DFC-BA07-E388B430F20D}"/>
              </a:ext>
            </a:extLst>
          </p:cNvPr>
          <p:cNvSpPr txBox="1"/>
          <p:nvPr/>
        </p:nvSpPr>
        <p:spPr>
          <a:xfrm>
            <a:off x="1775092" y="3163963"/>
            <a:ext cx="756204" cy="675000"/>
          </a:xfrm>
          <a:prstGeom prst="rect">
            <a:avLst/>
          </a:prstGeom>
          <a:noFill/>
          <a:ln w="3175">
            <a:noFill/>
          </a:ln>
        </p:spPr>
        <p:txBody>
          <a:bodyPr wrap="square" lIns="0" tIns="0" rIns="0" bIns="0" rtlCol="0" anchor="ctr">
            <a:noAutofit/>
          </a:bodyPr>
          <a:lstStyle/>
          <a:p>
            <a:pPr algn="ctr" defTabSz="342900">
              <a:defRPr/>
            </a:pPr>
            <a:r>
              <a:rPr lang="ja-JP" altLang="en-US" sz="1500" b="1" dirty="0">
                <a:latin typeface="メイリオ" panose="020B0604030504040204" pitchFamily="50" charset="-128"/>
                <a:ea typeface="メイリオ" panose="020B0604030504040204" pitchFamily="50" charset="-128"/>
              </a:rPr>
              <a:t>公債金</a:t>
            </a:r>
            <a:endParaRPr lang="en-US" altLang="ja-JP" sz="1500" b="1" dirty="0">
              <a:latin typeface="メイリオ" panose="020B0604030504040204" pitchFamily="50" charset="-128"/>
              <a:ea typeface="メイリオ" panose="020B0604030504040204" pitchFamily="50" charset="-128"/>
            </a:endParaRPr>
          </a:p>
          <a:p>
            <a:pPr algn="ct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国の借金</a:t>
            </a:r>
            <a:r>
              <a:rPr lang="en-US" altLang="ja-JP" sz="900" dirty="0">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AFC8C034-25FC-4864-81C2-3FF1DD91F642}"/>
              </a:ext>
            </a:extLst>
          </p:cNvPr>
          <p:cNvSpPr txBox="1"/>
          <p:nvPr/>
        </p:nvSpPr>
        <p:spPr>
          <a:xfrm>
            <a:off x="3189743" y="3710078"/>
            <a:ext cx="969668" cy="369332"/>
          </a:xfrm>
          <a:prstGeom prst="rect">
            <a:avLst/>
          </a:prstGeom>
          <a:noFill/>
          <a:ln w="3175">
            <a:noFill/>
          </a:ln>
        </p:spPr>
        <p:txBody>
          <a:bodyPr wrap="square" lIns="0" tIns="0" rIns="0" bIns="0" rtlCol="0" anchor="ctr">
            <a:noAutofit/>
          </a:bodyPr>
          <a:lstStyle/>
          <a:p>
            <a:pPr defTabSz="342900">
              <a:defRPr/>
            </a:pPr>
            <a:r>
              <a:rPr lang="ja-JP" altLang="en-US" sz="1500" b="1" spc="-75" dirty="0">
                <a:latin typeface="メイリオ" panose="020B0604030504040204" pitchFamily="50" charset="-128"/>
                <a:ea typeface="メイリオ" panose="020B0604030504040204" pitchFamily="50" charset="-128"/>
              </a:rPr>
              <a:t>租税及び</a:t>
            </a:r>
            <a:endParaRPr lang="en-US" altLang="ja-JP" sz="1500" b="1" spc="-75" dirty="0">
              <a:latin typeface="メイリオ" panose="020B0604030504040204" pitchFamily="50" charset="-128"/>
              <a:ea typeface="メイリオ" panose="020B0604030504040204" pitchFamily="50" charset="-128"/>
            </a:endParaRPr>
          </a:p>
          <a:p>
            <a:pPr defTabSz="342900">
              <a:defRPr/>
            </a:pPr>
            <a:r>
              <a:rPr lang="ja-JP" altLang="en-US" sz="1500" b="1" spc="-75" dirty="0">
                <a:latin typeface="メイリオ" panose="020B0604030504040204" pitchFamily="50" charset="-128"/>
                <a:ea typeface="メイリオ" panose="020B0604030504040204" pitchFamily="50" charset="-128"/>
              </a:rPr>
              <a:t>印紙収入</a:t>
            </a:r>
            <a:endParaRPr lang="en-US" altLang="ja-JP" sz="1500" b="1" spc="-75"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6169A98-C5EA-3D6F-71A7-4B81C8180480}"/>
              </a:ext>
            </a:extLst>
          </p:cNvPr>
          <p:cNvSpPr txBox="1"/>
          <p:nvPr/>
        </p:nvSpPr>
        <p:spPr>
          <a:xfrm flipH="1">
            <a:off x="4295800" y="2374324"/>
            <a:ext cx="1699086" cy="405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所得税</a:t>
            </a:r>
            <a:endParaRPr lang="ja-JP" altLang="en-US" sz="900" b="1" dirty="0">
              <a:latin typeface="メイリオ" panose="020B0604030504040204" pitchFamily="50" charset="-128"/>
              <a:ea typeface="メイリオ" panose="020B0604030504040204" pitchFamily="50" charset="-128"/>
            </a:endParaRPr>
          </a:p>
          <a:p>
            <a:pP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個人の所得に対してかかる税</a:t>
            </a:r>
            <a:r>
              <a:rPr lang="en-US" altLang="ja-JP" sz="900" dirty="0">
                <a:latin typeface="メイリオ" panose="020B0604030504040204" pitchFamily="50" charset="-128"/>
                <a:ea typeface="メイリオ" panose="020B0604030504040204" pitchFamily="50" charset="-128"/>
              </a:rPr>
              <a:t>)</a:t>
            </a:r>
          </a:p>
        </p:txBody>
      </p:sp>
      <p:sp>
        <p:nvSpPr>
          <p:cNvPr id="42" name="テキスト ボックス 41">
            <a:extLst>
              <a:ext uri="{FF2B5EF4-FFF2-40B4-BE49-F238E27FC236}">
                <a16:creationId xmlns:a16="http://schemas.microsoft.com/office/drawing/2014/main" id="{2B03F10C-05C5-D131-683E-4DDAAA00018C}"/>
              </a:ext>
            </a:extLst>
          </p:cNvPr>
          <p:cNvSpPr txBox="1"/>
          <p:nvPr/>
        </p:nvSpPr>
        <p:spPr>
          <a:xfrm flipH="1">
            <a:off x="4457818" y="5443470"/>
            <a:ext cx="1998222" cy="405000"/>
          </a:xfrm>
          <a:prstGeom prst="callout1">
            <a:avLst>
              <a:gd name="adj1" fmla="val 4374"/>
              <a:gd name="adj2" fmla="val 99671"/>
              <a:gd name="adj3" fmla="val -54662"/>
              <a:gd name="adj4" fmla="val 116657"/>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消費税</a:t>
            </a:r>
          </a:p>
          <a:p>
            <a:pPr defTabSz="342900">
              <a:defRPr/>
            </a:pPr>
            <a:endParaRPr lang="en-US" altLang="ja-JP" sz="9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CB60DDB6-D941-02EA-FEC5-E44B984E6DB0}"/>
              </a:ext>
            </a:extLst>
          </p:cNvPr>
          <p:cNvSpPr txBox="1"/>
          <p:nvPr/>
        </p:nvSpPr>
        <p:spPr>
          <a:xfrm flipH="1">
            <a:off x="4829730" y="3560052"/>
            <a:ext cx="1296247" cy="405000"/>
          </a:xfrm>
          <a:prstGeom prst="callout1">
            <a:avLst>
              <a:gd name="adj1" fmla="val 50235"/>
              <a:gd name="adj2" fmla="val 101339"/>
              <a:gd name="adj3" fmla="val 78889"/>
              <a:gd name="adj4" fmla="val 116151"/>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法人税</a:t>
            </a:r>
            <a:endParaRPr lang="en-US" altLang="ja-JP" sz="1350" b="1" dirty="0">
              <a:latin typeface="メイリオ" panose="020B0604030504040204" pitchFamily="50" charset="-128"/>
              <a:ea typeface="メイリオ" panose="020B0604030504040204" pitchFamily="50" charset="-128"/>
            </a:endParaRPr>
          </a:p>
          <a:p>
            <a:pP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会社などの所得に       対してかかる税</a:t>
            </a:r>
            <a:r>
              <a:rPr lang="en-US" altLang="ja-JP" sz="90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a:p>
            <a:pPr defTabSz="342900">
              <a:defRPr/>
            </a:pPr>
            <a:endParaRPr lang="en-US" altLang="ja-JP" sz="9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A452A940-A436-2A8E-B894-F24CB2202684}"/>
              </a:ext>
            </a:extLst>
          </p:cNvPr>
          <p:cNvSpPr txBox="1"/>
          <p:nvPr/>
        </p:nvSpPr>
        <p:spPr>
          <a:xfrm>
            <a:off x="110530" y="5515478"/>
            <a:ext cx="1755000" cy="350994"/>
          </a:xfrm>
          <a:prstGeom prst="callout1">
            <a:avLst>
              <a:gd name="adj1" fmla="val 51819"/>
              <a:gd name="adj2" fmla="val 101366"/>
              <a:gd name="adj3" fmla="val -44289"/>
              <a:gd name="adj4" fmla="val 127099"/>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その他</a:t>
            </a:r>
            <a:endParaRPr lang="en-US" altLang="ja-JP" sz="9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AF6ACE55-4BE6-CBCA-3482-A85FEA9C63EB}"/>
              </a:ext>
            </a:extLst>
          </p:cNvPr>
          <p:cNvSpPr txBox="1"/>
          <p:nvPr/>
        </p:nvSpPr>
        <p:spPr>
          <a:xfrm>
            <a:off x="551384" y="2397963"/>
            <a:ext cx="1538976" cy="405000"/>
          </a:xfrm>
          <a:prstGeom prst="callout1">
            <a:avLst>
              <a:gd name="adj1" fmla="val 12772"/>
              <a:gd name="adj2" fmla="val 101825"/>
              <a:gd name="adj3" fmla="val 44471"/>
              <a:gd name="adj4" fmla="val 133111"/>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その他の</a:t>
            </a:r>
            <a:br>
              <a:rPr lang="en-US" altLang="ja-JP" sz="1350" b="1" dirty="0">
                <a:latin typeface="メイリオ" panose="020B0604030504040204" pitchFamily="50" charset="-128"/>
                <a:ea typeface="メイリオ" panose="020B0604030504040204" pitchFamily="50" charset="-128"/>
              </a:rPr>
            </a:br>
            <a:r>
              <a:rPr lang="ja-JP" altLang="en-US" sz="1350" b="1" dirty="0">
                <a:latin typeface="メイリオ" panose="020B0604030504040204" pitchFamily="50" charset="-128"/>
                <a:ea typeface="メイリオ" panose="020B0604030504040204" pitchFamily="50" charset="-128"/>
              </a:rPr>
              <a:t>収入</a:t>
            </a:r>
          </a:p>
        </p:txBody>
      </p:sp>
      <p:sp>
        <p:nvSpPr>
          <p:cNvPr id="47" name="テキスト ボックス 46">
            <a:extLst>
              <a:ext uri="{FF2B5EF4-FFF2-40B4-BE49-F238E27FC236}">
                <a16:creationId xmlns:a16="http://schemas.microsoft.com/office/drawing/2014/main" id="{370FC03A-61B5-C5D9-A3E1-0FC477CCD872}"/>
              </a:ext>
            </a:extLst>
          </p:cNvPr>
          <p:cNvSpPr txBox="1"/>
          <p:nvPr/>
        </p:nvSpPr>
        <p:spPr>
          <a:xfrm>
            <a:off x="2327740" y="2543456"/>
            <a:ext cx="969668" cy="3693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８兆</a:t>
            </a:r>
            <a:r>
              <a:rPr lang="en-US" altLang="ja-JP" sz="900" dirty="0">
                <a:latin typeface="メイリオ" panose="020B0604030504040204" pitchFamily="50" charset="-128"/>
                <a:ea typeface="メイリオ" panose="020B0604030504040204" pitchFamily="50" charset="-128"/>
              </a:rPr>
              <a:t>7,318</a:t>
            </a:r>
            <a:endParaRPr lang="ja-JP" altLang="en-US" sz="9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7.6%</a:t>
            </a:r>
            <a:endParaRPr lang="ja-JP" altLang="en-US" sz="900" dirty="0">
              <a:latin typeface="メイリオ" panose="020B0604030504040204" pitchFamily="50" charset="-128"/>
              <a:ea typeface="メイリオ" panose="020B0604030504040204" pitchFamily="50" charset="-128"/>
            </a:endParaRPr>
          </a:p>
        </p:txBody>
      </p:sp>
      <p:graphicFrame>
        <p:nvGraphicFramePr>
          <p:cNvPr id="34" name="グラフ 33">
            <a:extLst>
              <a:ext uri="{FF2B5EF4-FFF2-40B4-BE49-F238E27FC236}">
                <a16:creationId xmlns:a16="http://schemas.microsoft.com/office/drawing/2014/main" id="{2A987747-C546-92F7-8481-757BB7A9E8B7}"/>
              </a:ext>
            </a:extLst>
          </p:cNvPr>
          <p:cNvGraphicFramePr>
            <a:graphicFrameLocks noChangeAspect="1"/>
          </p:cNvGraphicFramePr>
          <p:nvPr>
            <p:extLst>
              <p:ext uri="{D42A27DB-BD31-4B8C-83A1-F6EECF244321}">
                <p14:modId xmlns:p14="http://schemas.microsoft.com/office/powerpoint/2010/main" val="941302387"/>
              </p:ext>
            </p:extLst>
          </p:nvPr>
        </p:nvGraphicFramePr>
        <p:xfrm>
          <a:off x="7303700" y="2934008"/>
          <a:ext cx="3775849" cy="2233316"/>
        </p:xfrm>
        <a:graphic>
          <a:graphicData uri="http://schemas.openxmlformats.org/drawingml/2006/chart">
            <c:chart xmlns:c="http://schemas.openxmlformats.org/drawingml/2006/chart" xmlns:r="http://schemas.openxmlformats.org/officeDocument/2006/relationships" r:id="rId6"/>
          </a:graphicData>
        </a:graphic>
      </p:graphicFrame>
      <p:sp>
        <p:nvSpPr>
          <p:cNvPr id="35" name="テキスト ボックス 34">
            <a:extLst>
              <a:ext uri="{FF2B5EF4-FFF2-40B4-BE49-F238E27FC236}">
                <a16:creationId xmlns:a16="http://schemas.microsoft.com/office/drawing/2014/main" id="{3245142C-5EB4-9DD2-CA84-D709DB4C3D6D}"/>
              </a:ext>
            </a:extLst>
          </p:cNvPr>
          <p:cNvSpPr txBox="1"/>
          <p:nvPr/>
        </p:nvSpPr>
        <p:spPr>
          <a:xfrm>
            <a:off x="8174756" y="4323810"/>
            <a:ext cx="2085707" cy="351000"/>
          </a:xfrm>
          <a:prstGeom prst="rect">
            <a:avLst/>
          </a:prstGeom>
          <a:noFill/>
          <a:ln w="3175">
            <a:noFill/>
          </a:ln>
        </p:spPr>
        <p:txBody>
          <a:bodyPr wrap="square" lIns="0" tIns="0" rIns="0" bIns="0" rtlCol="0" anchor="ctr">
            <a:noAutofit/>
          </a:bodyPr>
          <a:lstStyle/>
          <a:p>
            <a:pPr algn="ctr" defTabSz="342900">
              <a:defRPr/>
            </a:pPr>
            <a:r>
              <a:rPr lang="ja-JP" altLang="en-US" sz="1350" b="1" spc="-75" dirty="0">
                <a:latin typeface="メイリオ" panose="020B0604030504040204" pitchFamily="50" charset="-128"/>
                <a:ea typeface="メイリオ" panose="020B0604030504040204" pitchFamily="50" charset="-128"/>
              </a:rPr>
              <a:t>基礎的財政収支</a:t>
            </a:r>
            <a:endParaRPr lang="en-US" altLang="ja-JP" sz="1350" b="1" spc="-75" dirty="0">
              <a:latin typeface="メイリオ" panose="020B0604030504040204" pitchFamily="50" charset="-128"/>
              <a:ea typeface="メイリオ" panose="020B0604030504040204" pitchFamily="50" charset="-128"/>
            </a:endParaRPr>
          </a:p>
          <a:p>
            <a:pPr algn="ctr" defTabSz="342900">
              <a:defRPr/>
            </a:pPr>
            <a:r>
              <a:rPr lang="ja-JP" altLang="en-US" sz="1350" b="1" spc="-75" dirty="0">
                <a:latin typeface="メイリオ" panose="020B0604030504040204" pitchFamily="50" charset="-128"/>
                <a:ea typeface="メイリオ" panose="020B0604030504040204" pitchFamily="50" charset="-128"/>
              </a:rPr>
              <a:t>対象経費</a:t>
            </a:r>
            <a:endParaRPr lang="en-US" altLang="ja-JP" sz="1350" b="1" spc="-75"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1AB8ABE2-995E-F9A2-C1BE-981FA5C7E0FF}"/>
              </a:ext>
            </a:extLst>
          </p:cNvPr>
          <p:cNvSpPr txBox="1"/>
          <p:nvPr/>
        </p:nvSpPr>
        <p:spPr>
          <a:xfrm>
            <a:off x="6106269" y="5506432"/>
            <a:ext cx="1755000" cy="405000"/>
          </a:xfrm>
          <a:prstGeom prst="callout1">
            <a:avLst>
              <a:gd name="adj1" fmla="val 23873"/>
              <a:gd name="adj2" fmla="val 101554"/>
              <a:gd name="adj3" fmla="val -50598"/>
              <a:gd name="adj4" fmla="val 117949"/>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dirty="0">
                <a:latin typeface="メイリオ" panose="020B0604030504040204" pitchFamily="50" charset="-128"/>
                <a:ea typeface="メイリオ" panose="020B0604030504040204" pitchFamily="50" charset="-128"/>
              </a:rPr>
              <a:t> </a:t>
            </a:r>
            <a:r>
              <a:rPr lang="ja-JP" altLang="en-US" sz="1350" b="1" dirty="0">
                <a:latin typeface="メイリオ" panose="020B0604030504040204" pitchFamily="50" charset="-128"/>
                <a:ea typeface="メイリオ" panose="020B0604030504040204" pitchFamily="50" charset="-128"/>
              </a:rPr>
              <a:t>公共事業関係費</a:t>
            </a:r>
            <a:endParaRPr lang="en-US" altLang="ja-JP" sz="1350" b="1" dirty="0">
              <a:latin typeface="メイリオ" panose="020B0604030504040204" pitchFamily="50" charset="-128"/>
              <a:ea typeface="メイリオ" panose="020B0604030504040204" pitchFamily="50" charset="-128"/>
            </a:endParaRPr>
          </a:p>
          <a:p>
            <a:pPr algn="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道路や住宅などの整備のために</a:t>
            </a:r>
            <a:r>
              <a:rPr lang="en-US" altLang="ja-JP" sz="900" dirty="0">
                <a:latin typeface="メイリオ" panose="020B0604030504040204" pitchFamily="50" charset="-128"/>
                <a:ea typeface="メイリオ" panose="020B0604030504040204" pitchFamily="50" charset="-128"/>
              </a:rPr>
              <a:t>)</a:t>
            </a:r>
          </a:p>
        </p:txBody>
      </p:sp>
      <p:sp>
        <p:nvSpPr>
          <p:cNvPr id="37" name="テキスト ボックス 36">
            <a:extLst>
              <a:ext uri="{FF2B5EF4-FFF2-40B4-BE49-F238E27FC236}">
                <a16:creationId xmlns:a16="http://schemas.microsoft.com/office/drawing/2014/main" id="{9D1A7A96-A1EA-E825-E2D1-48533A79D4DB}"/>
              </a:ext>
            </a:extLst>
          </p:cNvPr>
          <p:cNvSpPr txBox="1"/>
          <p:nvPr/>
        </p:nvSpPr>
        <p:spPr>
          <a:xfrm>
            <a:off x="5951984" y="4858360"/>
            <a:ext cx="1755000" cy="405000"/>
          </a:xfrm>
          <a:prstGeom prst="callout1">
            <a:avLst>
              <a:gd name="adj1" fmla="val 63391"/>
              <a:gd name="adj2" fmla="val 101710"/>
              <a:gd name="adj3" fmla="val 40147"/>
              <a:gd name="adj4" fmla="val 109124"/>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dirty="0">
                <a:latin typeface="メイリオ" panose="020B0604030504040204" pitchFamily="50" charset="-128"/>
                <a:ea typeface="メイリオ" panose="020B0604030504040204" pitchFamily="50" charset="-128"/>
              </a:rPr>
              <a:t> </a:t>
            </a:r>
            <a:r>
              <a:rPr lang="ja-JP" altLang="en-US" sz="1350" b="1" dirty="0">
                <a:latin typeface="メイリオ" panose="020B0604030504040204" pitchFamily="50" charset="-128"/>
                <a:ea typeface="メイリオ" panose="020B0604030504040204" pitchFamily="50" charset="-128"/>
              </a:rPr>
              <a:t>文教及び科学振興費</a:t>
            </a:r>
            <a:endParaRPr lang="en-US" altLang="ja-JP" sz="1350" b="1" dirty="0">
              <a:latin typeface="メイリオ" panose="020B0604030504040204" pitchFamily="50" charset="-128"/>
              <a:ea typeface="メイリオ" panose="020B0604030504040204" pitchFamily="50" charset="-128"/>
            </a:endParaRPr>
          </a:p>
          <a:p>
            <a:pPr algn="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教育や科学技術の発展のために</a:t>
            </a:r>
            <a:r>
              <a:rPr lang="en-US" altLang="ja-JP" sz="900" dirty="0">
                <a:latin typeface="メイリオ" panose="020B0604030504040204" pitchFamily="50" charset="-128"/>
                <a:ea typeface="メイリオ" panose="020B0604030504040204" pitchFamily="50" charset="-128"/>
              </a:rPr>
              <a:t>)</a:t>
            </a:r>
          </a:p>
        </p:txBody>
      </p:sp>
      <p:sp>
        <p:nvSpPr>
          <p:cNvPr id="38" name="テキスト ボックス 37">
            <a:extLst>
              <a:ext uri="{FF2B5EF4-FFF2-40B4-BE49-F238E27FC236}">
                <a16:creationId xmlns:a16="http://schemas.microsoft.com/office/drawing/2014/main" id="{40DB48D7-C735-0F24-2CD6-EF622BC6EE1C}"/>
              </a:ext>
            </a:extLst>
          </p:cNvPr>
          <p:cNvSpPr txBox="1"/>
          <p:nvPr/>
        </p:nvSpPr>
        <p:spPr>
          <a:xfrm>
            <a:off x="7248128" y="5906652"/>
            <a:ext cx="1755000" cy="350994"/>
          </a:xfrm>
          <a:prstGeom prst="callout1">
            <a:avLst>
              <a:gd name="adj1" fmla="val -5169"/>
              <a:gd name="adj2" fmla="val 66631"/>
              <a:gd name="adj3" fmla="val -91996"/>
              <a:gd name="adj4" fmla="val 78752"/>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防衛関係費</a:t>
            </a:r>
            <a:endParaRPr lang="en-US" altLang="ja-JP" sz="1350" b="1" dirty="0">
              <a:latin typeface="メイリオ" panose="020B0604030504040204" pitchFamily="50" charset="-128"/>
              <a:ea typeface="メイリオ" panose="020B0604030504040204" pitchFamily="50" charset="-128"/>
            </a:endParaRPr>
          </a:p>
          <a:p>
            <a:pPr algn="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国の防衛のために</a:t>
            </a:r>
            <a:r>
              <a:rPr lang="en-US" altLang="ja-JP" sz="900" dirty="0">
                <a:latin typeface="メイリオ" panose="020B0604030504040204" pitchFamily="50" charset="-128"/>
                <a:ea typeface="メイリオ" panose="020B0604030504040204" pitchFamily="50" charset="-128"/>
              </a:rPr>
              <a:t>)</a:t>
            </a:r>
          </a:p>
        </p:txBody>
      </p:sp>
      <p:sp>
        <p:nvSpPr>
          <p:cNvPr id="39" name="テキスト ボックス 38">
            <a:extLst>
              <a:ext uri="{FF2B5EF4-FFF2-40B4-BE49-F238E27FC236}">
                <a16:creationId xmlns:a16="http://schemas.microsoft.com/office/drawing/2014/main" id="{A5DAAA03-E509-9958-2D8E-92B80E7BE891}"/>
              </a:ext>
            </a:extLst>
          </p:cNvPr>
          <p:cNvSpPr txBox="1"/>
          <p:nvPr/>
        </p:nvSpPr>
        <p:spPr>
          <a:xfrm flipH="1">
            <a:off x="10165574" y="2312160"/>
            <a:ext cx="1974081" cy="536271"/>
          </a:xfrm>
          <a:prstGeom prst="callout1">
            <a:avLst>
              <a:gd name="adj1" fmla="val 49646"/>
              <a:gd name="adj2" fmla="val 100671"/>
              <a:gd name="adj3" fmla="val 82739"/>
              <a:gd name="adj4" fmla="val 108514"/>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社会保障関係費</a:t>
            </a:r>
            <a:endParaRPr lang="en-US" altLang="ja-JP" sz="1350" b="1" dirty="0">
              <a:latin typeface="メイリオ" panose="020B0604030504040204" pitchFamily="50" charset="-128"/>
              <a:ea typeface="メイリオ" panose="020B0604030504040204" pitchFamily="50" charset="-128"/>
            </a:endParaRPr>
          </a:p>
          <a:p>
            <a:pP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私たちの健康や生活を守るために</a:t>
            </a:r>
            <a:r>
              <a:rPr lang="en-US" altLang="ja-JP" sz="900" dirty="0">
                <a:latin typeface="メイリオ" panose="020B0604030504040204" pitchFamily="50" charset="-128"/>
                <a:ea typeface="メイリオ" panose="020B0604030504040204" pitchFamily="50" charset="-128"/>
              </a:rPr>
              <a:t>)</a:t>
            </a:r>
          </a:p>
        </p:txBody>
      </p:sp>
      <p:sp>
        <p:nvSpPr>
          <p:cNvPr id="40" name="テキスト ボックス 39">
            <a:extLst>
              <a:ext uri="{FF2B5EF4-FFF2-40B4-BE49-F238E27FC236}">
                <a16:creationId xmlns:a16="http://schemas.microsoft.com/office/drawing/2014/main" id="{4842B28C-79D9-D7A5-E5DB-B36F55EEE507}"/>
              </a:ext>
            </a:extLst>
          </p:cNvPr>
          <p:cNvSpPr txBox="1"/>
          <p:nvPr/>
        </p:nvSpPr>
        <p:spPr>
          <a:xfrm flipH="1">
            <a:off x="10128448" y="5578440"/>
            <a:ext cx="1991544" cy="405000"/>
          </a:xfrm>
          <a:prstGeom prst="callout1">
            <a:avLst>
              <a:gd name="adj1" fmla="val 24365"/>
              <a:gd name="adj2" fmla="val 101339"/>
              <a:gd name="adj3" fmla="val -17497"/>
              <a:gd name="adj4" fmla="val 114022"/>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solidFill>
                  <a:prstClr val="black"/>
                </a:solidFill>
                <a:latin typeface="メイリオ" panose="020B0604030504040204" pitchFamily="50" charset="-128"/>
                <a:ea typeface="メイリオ" panose="020B0604030504040204" pitchFamily="50" charset="-128"/>
              </a:rPr>
              <a:t>地方交付税交付金等</a:t>
            </a:r>
            <a:endParaRPr lang="en-US" altLang="ja-JP" sz="1350" b="1" dirty="0">
              <a:solidFill>
                <a:prstClr val="black"/>
              </a:solidFill>
              <a:latin typeface="メイリオ" panose="020B0604030504040204" pitchFamily="50" charset="-128"/>
              <a:ea typeface="メイリオ" panose="020B0604030504040204" pitchFamily="50" charset="-128"/>
            </a:endParaRPr>
          </a:p>
          <a:p>
            <a:pPr defTabSz="342900">
              <a:defRPr/>
            </a:pP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地方公共団体の財政を調整するため</a:t>
            </a:r>
            <a:r>
              <a:rPr lang="en-US" altLang="ja-JP" sz="900" dirty="0">
                <a:solidFill>
                  <a:prstClr val="black"/>
                </a:solidFill>
                <a:latin typeface="メイリオ" panose="020B0604030504040204" pitchFamily="50" charset="-128"/>
                <a:ea typeface="メイリオ" panose="020B0604030504040204" pitchFamily="50" charset="-128"/>
              </a:rPr>
              <a:t>)</a:t>
            </a:r>
          </a:p>
          <a:p>
            <a:pPr defTabSz="342900">
              <a:defRPr/>
            </a:pPr>
            <a:endParaRPr lang="en-US" altLang="ja-JP" sz="9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6DCC341A-C25F-231D-D876-688543A0C752}"/>
              </a:ext>
            </a:extLst>
          </p:cNvPr>
          <p:cNvSpPr txBox="1"/>
          <p:nvPr/>
        </p:nvSpPr>
        <p:spPr>
          <a:xfrm>
            <a:off x="5615932" y="4161560"/>
            <a:ext cx="1755000" cy="405000"/>
          </a:xfrm>
          <a:prstGeom prst="callout1">
            <a:avLst>
              <a:gd name="adj1" fmla="val 51578"/>
              <a:gd name="adj2" fmla="val 100587"/>
              <a:gd name="adj3" fmla="val 51947"/>
              <a:gd name="adj4" fmla="val 115263"/>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 その他</a:t>
            </a:r>
            <a:endParaRPr lang="en-US" altLang="ja-JP" sz="900"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EA2143AE-8AEC-1230-7CD4-B4A0526D2212}"/>
              </a:ext>
            </a:extLst>
          </p:cNvPr>
          <p:cNvSpPr txBox="1"/>
          <p:nvPr/>
        </p:nvSpPr>
        <p:spPr>
          <a:xfrm>
            <a:off x="6744072" y="2410088"/>
            <a:ext cx="1538976" cy="536271"/>
          </a:xfrm>
          <a:prstGeom prst="callout1">
            <a:avLst>
              <a:gd name="adj1" fmla="val 89249"/>
              <a:gd name="adj2" fmla="val 45316"/>
              <a:gd name="adj3" fmla="val 132843"/>
              <a:gd name="adj4" fmla="val 77242"/>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solidFill>
                  <a:prstClr val="black"/>
                </a:solidFill>
                <a:latin typeface="メイリオ" panose="020B0604030504040204" pitchFamily="50" charset="-128"/>
                <a:ea typeface="メイリオ" panose="020B0604030504040204" pitchFamily="50" charset="-128"/>
              </a:rPr>
              <a:t>国債費</a:t>
            </a:r>
            <a:endParaRPr lang="en-US" altLang="ja-JP" sz="1350" b="1" dirty="0">
              <a:solidFill>
                <a:prstClr val="black"/>
              </a:solidFill>
              <a:latin typeface="メイリオ" panose="020B0604030504040204" pitchFamily="50" charset="-128"/>
              <a:ea typeface="メイリオ" panose="020B0604030504040204" pitchFamily="50" charset="-128"/>
            </a:endParaRPr>
          </a:p>
          <a:p>
            <a:pPr defTabSz="342900">
              <a:defRPr/>
            </a:pP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国債を返したり</a:t>
            </a:r>
            <a:endParaRPr lang="en-US" altLang="ja-JP" sz="900" dirty="0">
              <a:solidFill>
                <a:prstClr val="black"/>
              </a:solidFill>
              <a:latin typeface="メイリオ" panose="020B0604030504040204" pitchFamily="50" charset="-128"/>
              <a:ea typeface="メイリオ" panose="020B0604030504040204" pitchFamily="50" charset="-128"/>
            </a:endParaRPr>
          </a:p>
          <a:p>
            <a:pPr defTabSz="342900">
              <a:defRPr/>
            </a:pPr>
            <a:r>
              <a:rPr lang="ja-JP" altLang="en-US" sz="900" dirty="0">
                <a:solidFill>
                  <a:prstClr val="black"/>
                </a:solidFill>
                <a:latin typeface="メイリオ" panose="020B0604030504040204" pitchFamily="50" charset="-128"/>
                <a:ea typeface="メイリオ" panose="020B0604030504040204" pitchFamily="50" charset="-128"/>
              </a:rPr>
              <a:t>利子を支払ったりするために</a:t>
            </a:r>
            <a:r>
              <a:rPr lang="en-US" altLang="ja-JP" sz="900" dirty="0">
                <a:solidFill>
                  <a:prstClr val="black"/>
                </a:solidFill>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A691120A-8D1C-167B-279A-9EA85D9BBBE5}"/>
              </a:ext>
            </a:extLst>
          </p:cNvPr>
          <p:cNvSpPr/>
          <p:nvPr/>
        </p:nvSpPr>
        <p:spPr>
          <a:xfrm>
            <a:off x="623392" y="1484784"/>
            <a:ext cx="10944000" cy="216000"/>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5D47CCDB-D62A-C638-66C8-99F699E2471C}"/>
              </a:ext>
            </a:extLst>
          </p:cNvPr>
          <p:cNvSpPr txBox="1"/>
          <p:nvPr/>
        </p:nvSpPr>
        <p:spPr>
          <a:xfrm>
            <a:off x="7032636" y="1772816"/>
            <a:ext cx="4317978" cy="405000"/>
          </a:xfrm>
          <a:prstGeom prst="rect">
            <a:avLst/>
          </a:prstGeom>
          <a:noFill/>
          <a:ln w="3175">
            <a:noFill/>
          </a:ln>
        </p:spPr>
        <p:txBody>
          <a:bodyPr wrap="square" lIns="0" tIns="0" rIns="0" bIns="0" rtlCol="0" anchor="ctr">
            <a:noAutofit/>
          </a:bodyPr>
          <a:lstStyle/>
          <a:p>
            <a:pPr algn="ctr" defTabSz="342900">
              <a:lnSpc>
                <a:spcPts val="2850"/>
              </a:lnSpc>
              <a:defRPr/>
            </a:pPr>
            <a:r>
              <a:rPr lang="ja-JP" altLang="en-US" sz="2400" b="1" dirty="0">
                <a:solidFill>
                  <a:srgbClr val="C00000"/>
                </a:solidFill>
                <a:latin typeface="BIZ UDPゴシック" panose="020B0400000000000000" pitchFamily="50" charset="-128"/>
                <a:ea typeface="BIZ UDPゴシック" panose="020B0400000000000000" pitchFamily="50" charset="-128"/>
              </a:rPr>
              <a:t>歳出総額 ：</a:t>
            </a:r>
            <a:r>
              <a:rPr lang="ja-JP" altLang="en-US" sz="1800" b="1" dirty="0">
                <a:solidFill>
                  <a:srgbClr val="C00000"/>
                </a:solidFill>
                <a:latin typeface="BIZ UDPゴシック" panose="020B0400000000000000" pitchFamily="50" charset="-128"/>
                <a:ea typeface="BIZ UDPゴシック" panose="020B0400000000000000" pitchFamily="50" charset="-128"/>
              </a:rPr>
              <a:t>　</a:t>
            </a:r>
            <a:r>
              <a:rPr lang="en-US" altLang="ja-JP" sz="2400" b="1" dirty="0">
                <a:solidFill>
                  <a:srgbClr val="C00000"/>
                </a:solidFill>
                <a:latin typeface="BIZ UDPゴシック" panose="020B0400000000000000" pitchFamily="50" charset="-128"/>
                <a:ea typeface="BIZ UDPゴシック" panose="020B0400000000000000" pitchFamily="50" charset="-128"/>
              </a:rPr>
              <a:t>11</a:t>
            </a:r>
            <a:r>
              <a:rPr lang="ja-JP" altLang="en-US" sz="2400" b="1" dirty="0">
                <a:solidFill>
                  <a:srgbClr val="C00000"/>
                </a:solidFill>
                <a:latin typeface="BIZ UDPゴシック" panose="020B0400000000000000" pitchFamily="50" charset="-128"/>
                <a:ea typeface="BIZ UDPゴシック" panose="020B0400000000000000" pitchFamily="50" charset="-128"/>
              </a:rPr>
              <a:t>５兆</a:t>
            </a:r>
            <a:r>
              <a:rPr lang="en-US" altLang="ja-JP" sz="2400" b="1" dirty="0">
                <a:solidFill>
                  <a:srgbClr val="C00000"/>
                </a:solidFill>
                <a:latin typeface="BIZ UDPゴシック" panose="020B0400000000000000" pitchFamily="50" charset="-128"/>
                <a:ea typeface="BIZ UDPゴシック" panose="020B0400000000000000" pitchFamily="50" charset="-128"/>
              </a:rPr>
              <a:t>1,978</a:t>
            </a:r>
            <a:r>
              <a:rPr lang="ja-JP" altLang="en-US" sz="2400" b="1" dirty="0">
                <a:solidFill>
                  <a:srgbClr val="C00000"/>
                </a:solidFill>
                <a:latin typeface="BIZ UDPゴシック" panose="020B0400000000000000" pitchFamily="50" charset="-128"/>
                <a:ea typeface="BIZ UDPゴシック" panose="020B0400000000000000" pitchFamily="50" charset="-128"/>
              </a:rPr>
              <a:t>億円</a:t>
            </a:r>
          </a:p>
        </p:txBody>
      </p:sp>
      <p:sp>
        <p:nvSpPr>
          <p:cNvPr id="53" name="正方形/長方形 52">
            <a:extLst>
              <a:ext uri="{FF2B5EF4-FFF2-40B4-BE49-F238E27FC236}">
                <a16:creationId xmlns:a16="http://schemas.microsoft.com/office/drawing/2014/main" id="{DA6C19B5-E450-1933-52D7-BAE400FB5182}"/>
              </a:ext>
            </a:extLst>
          </p:cNvPr>
          <p:cNvSpPr/>
          <p:nvPr/>
        </p:nvSpPr>
        <p:spPr>
          <a:xfrm>
            <a:off x="0" y="6419850"/>
            <a:ext cx="12192000" cy="438150"/>
          </a:xfrm>
          <a:prstGeom prst="rect">
            <a:avLst/>
          </a:prstGeom>
          <a:solidFill>
            <a:srgbClr val="F794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A86BAF47-9305-E72D-4943-DDAF0560B0CF}"/>
              </a:ext>
            </a:extLst>
          </p:cNvPr>
          <p:cNvSpPr txBox="1"/>
          <p:nvPr/>
        </p:nvSpPr>
        <p:spPr>
          <a:xfrm>
            <a:off x="191634" y="6533376"/>
            <a:ext cx="9076191" cy="230832"/>
          </a:xfrm>
          <a:prstGeom prst="rect">
            <a:avLst/>
          </a:prstGeom>
          <a:noFill/>
        </p:spPr>
        <p:txBody>
          <a:bodyPr wrap="square">
            <a:spAutoFit/>
          </a:bodyPr>
          <a:lstStyle/>
          <a:p>
            <a:r>
              <a:rPr lang="en-US" altLang="ja-JP" sz="900" b="0" i="0">
                <a:solidFill>
                  <a:srgbClr val="FFFFFF"/>
                </a:solidFill>
                <a:effectLst/>
                <a:latin typeface="BIZ UDPゴシック" panose="020B0400000000000000" pitchFamily="50" charset="-128"/>
                <a:ea typeface="BIZ UDPゴシック" panose="020B0400000000000000" pitchFamily="50" charset="-128"/>
              </a:rPr>
              <a:t>©</a:t>
            </a:r>
            <a:r>
              <a:rPr lang="ja-JP" altLang="en-US" sz="900">
                <a:solidFill>
                  <a:srgbClr val="FFFFFF"/>
                </a:solidFill>
                <a:latin typeface="BIZ UDPゴシック" panose="020B0400000000000000" pitchFamily="50" charset="-128"/>
                <a:ea typeface="BIZ UDPゴシック" panose="020B0400000000000000" pitchFamily="50" charset="-128"/>
              </a:rPr>
              <a:t>　</a:t>
            </a:r>
            <a:r>
              <a:rPr lang="en-US" altLang="ja-JP" sz="900" b="0" i="0">
                <a:solidFill>
                  <a:srgbClr val="FFFFFF"/>
                </a:solidFill>
                <a:effectLst/>
                <a:latin typeface="BIZ UDPゴシック" panose="020B0400000000000000" pitchFamily="50" charset="-128"/>
                <a:ea typeface="BIZ UDPゴシック" panose="020B0400000000000000" pitchFamily="50" charset="-128"/>
              </a:rPr>
              <a:t>2025 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56" name="スライド番号プレースホルダー 1">
            <a:extLst>
              <a:ext uri="{FF2B5EF4-FFF2-40B4-BE49-F238E27FC236}">
                <a16:creationId xmlns:a16="http://schemas.microsoft.com/office/drawing/2014/main" id="{061D8D6C-193A-69A5-C0CA-EE7EFCD3AD07}"/>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8</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9511C498-2A4F-4BC7-93B6-C4C7ABED7A58}"/>
              </a:ext>
            </a:extLst>
          </p:cNvPr>
          <p:cNvSpPr txBox="1"/>
          <p:nvPr/>
        </p:nvSpPr>
        <p:spPr>
          <a:xfrm>
            <a:off x="74496" y="2851182"/>
            <a:ext cx="1412992" cy="999000"/>
          </a:xfrm>
          <a:prstGeom prst="rect">
            <a:avLst/>
          </a:prstGeom>
          <a:solidFill>
            <a:schemeClr val="accent5">
              <a:lumMod val="20000"/>
              <a:lumOff val="80000"/>
            </a:schemeClr>
          </a:solidFill>
          <a:ln w="3175">
            <a:noFill/>
          </a:ln>
        </p:spPr>
        <p:txBody>
          <a:bodyPr wrap="square" lIns="0" tIns="0" rIns="0" bIns="0" rtlCol="0" anchor="ctr">
            <a:noAutofit/>
          </a:bodyPr>
          <a:lstStyle/>
          <a:p>
            <a:pPr algn="ctr" defTabSz="342900">
              <a:defRPr/>
            </a:pPr>
            <a:r>
              <a:rPr lang="ja-JP" altLang="en-US" sz="2000" b="1" dirty="0">
                <a:latin typeface="メイリオ" panose="020B0604030504040204" pitchFamily="50" charset="-128"/>
                <a:ea typeface="メイリオ" panose="020B0604030504040204" pitchFamily="50" charset="-128"/>
              </a:rPr>
              <a:t>国</a:t>
            </a:r>
            <a:r>
              <a:rPr lang="ja-JP" altLang="en-US" sz="1600" b="1" dirty="0">
                <a:latin typeface="メイリオ" panose="020B0604030504040204" pitchFamily="50" charset="-128"/>
                <a:ea typeface="メイリオ" panose="020B0604030504040204" pitchFamily="50" charset="-128"/>
              </a:rPr>
              <a:t>の</a:t>
            </a:r>
            <a:r>
              <a:rPr lang="ja-JP" altLang="en-US" sz="2000" b="1" dirty="0">
                <a:latin typeface="メイリオ" panose="020B0604030504040204" pitchFamily="50" charset="-128"/>
                <a:ea typeface="メイリオ" panose="020B0604030504040204" pitchFamily="50" charset="-128"/>
              </a:rPr>
              <a:t>収入</a:t>
            </a:r>
            <a:r>
              <a:rPr lang="ja-JP" altLang="en-US" sz="1600" b="1" dirty="0">
                <a:latin typeface="メイリオ" panose="020B0604030504040204" pitchFamily="50" charset="-128"/>
                <a:ea typeface="メイリオ" panose="020B0604030504040204" pitchFamily="50" charset="-128"/>
              </a:rPr>
              <a:t>の</a:t>
            </a:r>
            <a:endParaRPr lang="en-US" altLang="ja-JP" sz="2000" b="1" dirty="0">
              <a:latin typeface="メイリオ" panose="020B0604030504040204" pitchFamily="50" charset="-128"/>
              <a:ea typeface="メイリオ" panose="020B0604030504040204" pitchFamily="50" charset="-128"/>
            </a:endParaRPr>
          </a:p>
          <a:p>
            <a:pPr algn="ctr" defTabSz="342900">
              <a:defRPr/>
            </a:pPr>
            <a:r>
              <a:rPr lang="ja-JP" altLang="en-US" sz="1400" b="1" dirty="0">
                <a:latin typeface="メイリオ" panose="020B0604030504040204" pitchFamily="50" charset="-128"/>
                <a:ea typeface="メイリオ" panose="020B0604030504040204" pitchFamily="50" charset="-128"/>
              </a:rPr>
              <a:t>約</a:t>
            </a:r>
            <a:r>
              <a:rPr lang="en-US" altLang="ja-JP" sz="2400" b="1" dirty="0">
                <a:latin typeface="メイリオ" panose="020B0604030504040204" pitchFamily="50" charset="-128"/>
                <a:ea typeface="メイリオ" panose="020B0604030504040204" pitchFamily="50" charset="-128"/>
              </a:rPr>
              <a:t>67.6</a:t>
            </a:r>
            <a:r>
              <a:rPr lang="en-US" altLang="ja-JP" sz="1400" b="1" dirty="0">
                <a:latin typeface="メイリオ" panose="020B0604030504040204" pitchFamily="50" charset="-128"/>
                <a:ea typeface="メイリオ" panose="020B0604030504040204" pitchFamily="50" charset="-128"/>
              </a:rPr>
              <a:t>%</a:t>
            </a:r>
            <a:r>
              <a:rPr lang="en-US" altLang="ja-JP" sz="18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が</a:t>
            </a:r>
            <a:r>
              <a:rPr lang="ja-JP" altLang="en-US" sz="2000" b="1" dirty="0">
                <a:latin typeface="メイリオ" panose="020B0604030504040204" pitchFamily="50" charset="-128"/>
                <a:ea typeface="メイリオ" panose="020B0604030504040204" pitchFamily="50" charset="-128"/>
              </a:rPr>
              <a:t>税金</a:t>
            </a:r>
            <a:r>
              <a:rPr lang="ja-JP" altLang="en-US" sz="1600" b="1" dirty="0">
                <a:latin typeface="メイリオ" panose="020B0604030504040204" pitchFamily="50" charset="-128"/>
                <a:ea typeface="メイリオ" panose="020B0604030504040204" pitchFamily="50" charset="-128"/>
              </a:rPr>
              <a:t>です。</a:t>
            </a:r>
            <a:endParaRPr lang="ja-JP" altLang="en-US" sz="20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1B5AA55-B8FD-D47B-CF37-525AEC1EC02F}"/>
              </a:ext>
            </a:extLst>
          </p:cNvPr>
          <p:cNvSpPr txBox="1"/>
          <p:nvPr/>
        </p:nvSpPr>
        <p:spPr>
          <a:xfrm>
            <a:off x="767408" y="6032321"/>
            <a:ext cx="1135627" cy="276999"/>
          </a:xfrm>
          <a:prstGeom prst="rect">
            <a:avLst/>
          </a:prstGeom>
          <a:noFill/>
        </p:spPr>
        <p:txBody>
          <a:bodyPr wrap="square" rtlCol="0">
            <a:spAutoFit/>
          </a:bodyPr>
          <a:lstStyle/>
          <a:p>
            <a:pPr algn="r"/>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solidFill>
                  <a:srgbClr val="333333"/>
                </a:solidFill>
                <a:latin typeface="BIZ UDPゴシック" panose="020B0400000000000000" pitchFamily="50" charset="-128"/>
                <a:ea typeface="BIZ UDPゴシック" panose="020B0400000000000000" pitchFamily="50" charset="-128"/>
              </a:rPr>
              <a:t>単位：億円）</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28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heel(1)">
                                      <p:cBhvr>
                                        <p:cTn id="30" dur="2000"/>
                                        <p:tgtEl>
                                          <p:spTgt spid="47"/>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heel(1)">
                                      <p:cBhvr>
                                        <p:cTn id="71" dur="2000"/>
                                        <p:tgtEl>
                                          <p:spTgt spid="34"/>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heel(1)">
                                      <p:cBhvr>
                                        <p:cTn id="74" dur="2000"/>
                                        <p:tgtEl>
                                          <p:spTgt spid="35"/>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heel(1)">
                                      <p:cBhvr>
                                        <p:cTn id="77" dur="20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par>
                          <p:cTn id="99" fill="hold">
                            <p:stCondLst>
                              <p:cond delay="2500"/>
                            </p:stCondLst>
                            <p:childTnLst>
                              <p:par>
                                <p:cTn id="100" presetID="10" presetClass="entr" presetSubtype="0"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par>
                          <p:cTn id="103" fill="hold">
                            <p:stCondLst>
                              <p:cond delay="3000"/>
                            </p:stCondLst>
                            <p:childTnLst>
                              <p:par>
                                <p:cTn id="104" presetID="10" presetClass="entr" presetSubtype="0"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Graphic spid="28" grpId="0">
        <p:bldAsOne/>
      </p:bldGraphic>
      <p:bldGraphic spid="10" grpId="0">
        <p:bldAsOne/>
      </p:bldGraphic>
      <p:bldP spid="30" grpId="0"/>
      <p:bldGraphic spid="5" grpId="0">
        <p:bldAsOne/>
      </p:bldGraphic>
      <p:bldP spid="16" grpId="0"/>
      <p:bldP spid="22" grpId="0"/>
      <p:bldP spid="41" grpId="0" animBg="1"/>
      <p:bldP spid="42" grpId="0" animBg="1"/>
      <p:bldP spid="43" grpId="0" animBg="1"/>
      <p:bldP spid="44" grpId="0" animBg="1"/>
      <p:bldP spid="46" grpId="0" animBg="1"/>
      <p:bldP spid="47" grpId="0"/>
      <p:bldGraphic spid="34" grpId="0">
        <p:bldAsOne/>
      </p:bldGraphic>
      <p:bldP spid="35" grpId="0"/>
      <p:bldP spid="36" grpId="0" animBg="1"/>
      <p:bldP spid="37" grpId="0" animBg="1"/>
      <p:bldP spid="38" grpId="0" animBg="1"/>
      <p:bldP spid="39" grpId="0" animBg="1"/>
      <p:bldP spid="40" grpId="0" animBg="1"/>
      <p:bldP spid="45" grpId="0" animBg="1"/>
      <p:bldP spid="48" grpId="0" animBg="1"/>
      <p:bldP spid="23" grpId="0" animBg="1"/>
      <p:bldP spid="49" grpId="0"/>
      <p:bldP spid="29" grpId="0" animBg="1"/>
      <p:bldP spid="9"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EDT01_ABST_001D</Template>
  <TotalTime>554</TotalTime>
  <Words>3637</Words>
  <Application>Microsoft Office PowerPoint</Application>
  <PresentationFormat>ワイド画面</PresentationFormat>
  <Paragraphs>480</Paragraphs>
  <Slides>15</Slides>
  <Notes>15</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15</vt:i4>
      </vt:variant>
    </vt:vector>
  </HeadingPairs>
  <TitlesOfParts>
    <vt:vector size="29" baseType="lpstr">
      <vt:lpstr>BIZ UDPゴシック</vt:lpstr>
      <vt:lpstr>ＭＳ Ｐゴシック</vt:lpstr>
      <vt:lpstr>ＭＳ Ｐ明朝</vt:lpstr>
      <vt:lpstr>MS-Gothic</vt:lpstr>
      <vt:lpstr>メイリオ</vt:lpstr>
      <vt:lpstr>游ゴシック</vt:lpstr>
      <vt:lpstr>Arial</vt:lpstr>
      <vt:lpstr>Calibri</vt:lpstr>
      <vt:lpstr>Calibri Light</vt:lpstr>
      <vt:lpstr>Century</vt:lpstr>
      <vt:lpstr>Office テーマ</vt:lpstr>
      <vt:lpstr>1_Office テーマ</vt:lpstr>
      <vt:lpstr>2_Office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TSUBASA</dc:creator>
  <cp:lastModifiedBy>今吉 優子</cp:lastModifiedBy>
  <cp:revision>36</cp:revision>
  <cp:lastPrinted>2025-07-02T05:22:10Z</cp:lastPrinted>
  <dcterms:created xsi:type="dcterms:W3CDTF">2013-08-14T05:25:09Z</dcterms:created>
  <dcterms:modified xsi:type="dcterms:W3CDTF">2025-07-04T04:08:53Z</dcterms:modified>
</cp:coreProperties>
</file>