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3">
  <p:sldMasterIdLst>
    <p:sldMasterId id="2147483674" r:id="rId1"/>
  </p:sldMasterIdLst>
  <p:notesMasterIdLst>
    <p:notesMasterId r:id="rId16"/>
  </p:notesMasterIdLst>
  <p:handoutMasterIdLst>
    <p:handoutMasterId r:id="rId17"/>
  </p:handoutMasterIdLst>
  <p:sldIdLst>
    <p:sldId id="431" r:id="rId2"/>
    <p:sldId id="432" r:id="rId3"/>
    <p:sldId id="477" r:id="rId4"/>
    <p:sldId id="444" r:id="rId5"/>
    <p:sldId id="440" r:id="rId6"/>
    <p:sldId id="478" r:id="rId7"/>
    <p:sldId id="445" r:id="rId8"/>
    <p:sldId id="479" r:id="rId9"/>
    <p:sldId id="1144" r:id="rId10"/>
    <p:sldId id="502" r:id="rId11"/>
    <p:sldId id="480" r:id="rId12"/>
    <p:sldId id="463" r:id="rId13"/>
    <p:sldId id="481" r:id="rId14"/>
    <p:sldId id="474" r:id="rId15"/>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0FF"/>
    <a:srgbClr val="6699FF"/>
    <a:srgbClr val="99CCFF"/>
    <a:srgbClr val="E7F3FF"/>
    <a:srgbClr val="CCE5FF"/>
    <a:srgbClr val="B7DBFF"/>
    <a:srgbClr val="CCFFFF"/>
    <a:srgbClr val="CCECFF"/>
    <a:srgbClr val="66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8A4FBB-9449-4C57-A0BA-1411D80C6B50}" v="38" dt="2023-01-08T02:37:48.04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76" autoAdjust="0"/>
    <p:restoredTop sz="74664" autoAdjust="0"/>
  </p:normalViewPr>
  <p:slideViewPr>
    <p:cSldViewPr>
      <p:cViewPr varScale="1">
        <p:scale>
          <a:sx n="52" d="100"/>
          <a:sy n="52" d="100"/>
        </p:scale>
        <p:origin x="189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87"/>
    </p:cViewPr>
  </p:sorterViewPr>
  <p:notesViewPr>
    <p:cSldViewPr>
      <p:cViewPr varScale="1">
        <p:scale>
          <a:sx n="49" d="100"/>
          <a:sy n="49" d="100"/>
        </p:scale>
        <p:origin x="3012" y="60"/>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歳入(外)</c:v>
                </c:pt>
              </c:strCache>
            </c:strRef>
          </c:tx>
          <c:spPr>
            <a:ln>
              <a:noFill/>
            </a:ln>
          </c:spPr>
          <c:dPt>
            <c:idx val="0"/>
            <c:bubble3D val="0"/>
            <c:spPr>
              <a:solidFill>
                <a:srgbClr val="C4D5EB"/>
              </a:solidFill>
              <a:ln w="19050">
                <a:noFill/>
              </a:ln>
              <a:effectLst/>
            </c:spPr>
            <c:extLst>
              <c:ext xmlns:c16="http://schemas.microsoft.com/office/drawing/2014/chart" uri="{C3380CC4-5D6E-409C-BE32-E72D297353CC}">
                <c16:uniqueId val="{00000001-F2DF-4BD3-B0D8-9793A826D9F1}"/>
              </c:ext>
            </c:extLst>
          </c:dPt>
          <c:dPt>
            <c:idx val="1"/>
            <c:bubble3D val="0"/>
            <c:spPr>
              <a:solidFill>
                <a:srgbClr val="A4C0E3"/>
              </a:solidFill>
              <a:ln w="19050">
                <a:noFill/>
              </a:ln>
              <a:effectLst/>
            </c:spPr>
            <c:extLst>
              <c:ext xmlns:c16="http://schemas.microsoft.com/office/drawing/2014/chart" uri="{C3380CC4-5D6E-409C-BE32-E72D297353CC}">
                <c16:uniqueId val="{00000002-F2DF-4BD3-B0D8-9793A826D9F1}"/>
              </c:ext>
            </c:extLst>
          </c:dPt>
          <c:dPt>
            <c:idx val="2"/>
            <c:bubble3D val="0"/>
            <c:spPr>
              <a:solidFill>
                <a:srgbClr val="7AA9DA"/>
              </a:solidFill>
              <a:ln w="19050">
                <a:noFill/>
              </a:ln>
              <a:effectLst/>
            </c:spPr>
            <c:extLst>
              <c:ext xmlns:c16="http://schemas.microsoft.com/office/drawing/2014/chart" uri="{C3380CC4-5D6E-409C-BE32-E72D297353CC}">
                <c16:uniqueId val="{00000003-F2DF-4BD3-B0D8-9793A826D9F1}"/>
              </c:ext>
            </c:extLst>
          </c:dPt>
          <c:dPt>
            <c:idx val="3"/>
            <c:bubble3D val="0"/>
            <c:spPr>
              <a:solidFill>
                <a:srgbClr val="D7E7F5"/>
              </a:solidFill>
              <a:ln w="19050">
                <a:noFill/>
              </a:ln>
              <a:effectLst/>
            </c:spPr>
            <c:extLst>
              <c:ext xmlns:c16="http://schemas.microsoft.com/office/drawing/2014/chart" uri="{C3380CC4-5D6E-409C-BE32-E72D297353CC}">
                <c16:uniqueId val="{00000004-F2DF-4BD3-B0D8-9793A826D9F1}"/>
              </c:ext>
            </c:extLst>
          </c:dPt>
          <c:dPt>
            <c:idx val="4"/>
            <c:bubble3D val="0"/>
            <c:spPr>
              <a:solidFill>
                <a:srgbClr val="4C84B6"/>
              </a:solidFill>
              <a:ln w="19050">
                <a:noFill/>
              </a:ln>
              <a:effectLst/>
            </c:spPr>
            <c:extLst>
              <c:ext xmlns:c16="http://schemas.microsoft.com/office/drawing/2014/chart" uri="{C3380CC4-5D6E-409C-BE32-E72D297353CC}">
                <c16:uniqueId val="{00000005-F2DF-4BD3-B0D8-9793A826D9F1}"/>
              </c:ext>
            </c:extLst>
          </c:dPt>
          <c:dPt>
            <c:idx val="5"/>
            <c:bubble3D val="0"/>
            <c:spPr>
              <a:solidFill>
                <a:srgbClr val="41719C"/>
              </a:solidFill>
              <a:ln w="19050">
                <a:noFill/>
              </a:ln>
              <a:effectLst/>
            </c:spPr>
            <c:extLst>
              <c:ext xmlns:c16="http://schemas.microsoft.com/office/drawing/2014/chart" uri="{C3380CC4-5D6E-409C-BE32-E72D297353CC}">
                <c16:uniqueId val="{00000006-F2DF-4BD3-B0D8-9793A826D9F1}"/>
              </c:ext>
            </c:extLst>
          </c:dPt>
          <c:dPt>
            <c:idx val="6"/>
            <c:bubble3D val="0"/>
            <c:spPr>
              <a:solidFill>
                <a:srgbClr val="41719C"/>
              </a:solidFill>
              <a:ln w="19050">
                <a:noFill/>
              </a:ln>
              <a:effectLst/>
            </c:spPr>
            <c:extLst>
              <c:ext xmlns:c16="http://schemas.microsoft.com/office/drawing/2014/chart" uri="{C3380CC4-5D6E-409C-BE32-E72D297353CC}">
                <c16:uniqueId val="{00000007-F2DF-4BD3-B0D8-9793A826D9F1}"/>
              </c:ext>
            </c:extLst>
          </c:dPt>
          <c:dLbls>
            <c:dLbl>
              <c:idx val="0"/>
              <c:layout>
                <c:manualLayout>
                  <c:x val="-9.7382746946245741E-2"/>
                  <c:y val="0.1542448943601963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2DF-4BD3-B0D8-9793A826D9F1}"/>
                </c:ext>
              </c:extLst>
            </c:dLbl>
            <c:dLbl>
              <c:idx val="1"/>
              <c:layout>
                <c:manualLayout>
                  <c:x val="-0.12671676831229278"/>
                  <c:y val="5.9931156665821966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2DF-4BD3-B0D8-9793A826D9F1}"/>
                </c:ext>
              </c:extLst>
            </c:dLbl>
            <c:dLbl>
              <c:idx val="2"/>
              <c:layout>
                <c:manualLayout>
                  <c:x val="-7.4293791917857149E-2"/>
                  <c:y val="-0.1496992411006040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2DF-4BD3-B0D8-9793A826D9F1}"/>
                </c:ext>
              </c:extLst>
            </c:dLbl>
            <c:dLbl>
              <c:idx val="3"/>
              <c:layout>
                <c:manualLayout>
                  <c:x val="9.6951654494529846E-2"/>
                  <c:y val="-0.111334327712350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2DF-4BD3-B0D8-9793A826D9F1}"/>
                </c:ext>
              </c:extLst>
            </c:dLbl>
            <c:dLbl>
              <c:idx val="4"/>
              <c:delete val="1"/>
              <c:extLst>
                <c:ext xmlns:c15="http://schemas.microsoft.com/office/drawing/2012/chart" uri="{CE6537A1-D6FC-4f65-9D91-7224C49458BB}"/>
                <c:ext xmlns:c16="http://schemas.microsoft.com/office/drawing/2014/chart" uri="{C3380CC4-5D6E-409C-BE32-E72D297353CC}">
                  <c16:uniqueId val="{00000005-F2DF-4BD3-B0D8-9793A826D9F1}"/>
                </c:ext>
              </c:extLst>
            </c:dLbl>
            <c:dLbl>
              <c:idx val="5"/>
              <c:delete val="1"/>
              <c:extLst>
                <c:ext xmlns:c15="http://schemas.microsoft.com/office/drawing/2012/chart" uri="{CE6537A1-D6FC-4f65-9D91-7224C49458BB}"/>
                <c:ext xmlns:c16="http://schemas.microsoft.com/office/drawing/2014/chart" uri="{C3380CC4-5D6E-409C-BE32-E72D297353CC}">
                  <c16:uniqueId val="{00000006-F2DF-4BD3-B0D8-9793A826D9F1}"/>
                </c:ext>
              </c:extLst>
            </c:dLbl>
            <c:dLbl>
              <c:idx val="6"/>
              <c:layout>
                <c:manualLayout>
                  <c:x val="4.6788953274197603E-2"/>
                  <c:y val="0.1245439342138996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2DF-4BD3-B0D8-9793A826D9F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17兆9,050</c:v>
                </c:pt>
                <c:pt idx="1">
                  <c:v>17兆460</c:v>
                </c:pt>
                <c:pt idx="2">
                  <c:v>23兆8,230</c:v>
                </c:pt>
                <c:pt idx="3">
                  <c:v>10兆8,340</c:v>
                </c:pt>
                <c:pt idx="5">
                  <c:v>7兆5,147</c:v>
                </c:pt>
              </c:strCache>
            </c:strRef>
          </c:cat>
          <c:val>
            <c:numRef>
              <c:f>Sheet1!$B$2:$B$7</c:f>
              <c:numCache>
                <c:formatCode>0.0%</c:formatCode>
                <c:ptCount val="6"/>
                <c:pt idx="0">
                  <c:v>0.159</c:v>
                </c:pt>
                <c:pt idx="1">
                  <c:v>0.151</c:v>
                </c:pt>
                <c:pt idx="2">
                  <c:v>0.21199999999999999</c:v>
                </c:pt>
                <c:pt idx="3">
                  <c:v>9.6000000000000002E-2</c:v>
                </c:pt>
                <c:pt idx="4">
                  <c:v>0.315</c:v>
                </c:pt>
                <c:pt idx="5">
                  <c:v>6.7000000000000004E-2</c:v>
                </c:pt>
              </c:numCache>
            </c:numRef>
          </c:val>
          <c:extLst>
            <c:ext xmlns:c16="http://schemas.microsoft.com/office/drawing/2014/chart" uri="{C3380CC4-5D6E-409C-BE32-E72D297353CC}">
              <c16:uniqueId val="{00000000-F2DF-4BD3-B0D8-9793A826D9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歳入</c:v>
                </c:pt>
              </c:strCache>
            </c:strRef>
          </c:tx>
          <c:spPr>
            <a:ln>
              <a:noFill/>
            </a:ln>
          </c:spPr>
          <c:dPt>
            <c:idx val="0"/>
            <c:bubble3D val="0"/>
            <c:spPr>
              <a:solidFill>
                <a:srgbClr val="ADC6E5"/>
              </a:solidFill>
              <a:ln w="19050">
                <a:noFill/>
              </a:ln>
              <a:effectLst/>
            </c:spPr>
            <c:extLst>
              <c:ext xmlns:c16="http://schemas.microsoft.com/office/drawing/2014/chart" uri="{C3380CC4-5D6E-409C-BE32-E72D297353CC}">
                <c16:uniqueId val="{00000001-F9C7-4B34-98A7-0C3FD8903B7C}"/>
              </c:ext>
            </c:extLst>
          </c:dPt>
          <c:dPt>
            <c:idx val="1"/>
            <c:bubble3D val="0"/>
            <c:spPr>
              <a:noFill/>
              <a:ln w="19050">
                <a:noFill/>
              </a:ln>
              <a:effectLst/>
            </c:spPr>
            <c:extLst>
              <c:ext xmlns:c16="http://schemas.microsoft.com/office/drawing/2014/chart" uri="{C3380CC4-5D6E-409C-BE32-E72D297353CC}">
                <c16:uniqueId val="{00000002-F9C7-4B34-98A7-0C3FD8903B7C}"/>
              </c:ext>
            </c:extLst>
          </c:dPt>
          <c:dPt>
            <c:idx val="2"/>
            <c:bubble3D val="0"/>
            <c:spPr>
              <a:noFill/>
              <a:ln w="19050">
                <a:noFill/>
              </a:ln>
              <a:effectLst/>
            </c:spPr>
            <c:extLst>
              <c:ext xmlns:c16="http://schemas.microsoft.com/office/drawing/2014/chart" uri="{C3380CC4-5D6E-409C-BE32-E72D297353CC}">
                <c16:uniqueId val="{00000003-F9C7-4B34-98A7-0C3FD8903B7C}"/>
              </c:ext>
            </c:extLst>
          </c:dPt>
          <c:dLbls>
            <c:dLbl>
              <c:idx val="0"/>
              <c:layout>
                <c:manualLayout>
                  <c:x val="-0.2989102033930387"/>
                  <c:y val="-3.878819861766200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597661988174148"/>
                      <c:h val="0.41366615830564279"/>
                    </c:manualLayout>
                  </c15:layout>
                </c:ext>
                <c:ext xmlns:c16="http://schemas.microsoft.com/office/drawing/2014/chart" uri="{C3380CC4-5D6E-409C-BE32-E72D297353CC}">
                  <c16:uniqueId val="{00000001-F9C7-4B34-98A7-0C3FD8903B7C}"/>
                </c:ext>
              </c:extLst>
            </c:dLbl>
            <c:dLbl>
              <c:idx val="1"/>
              <c:layout>
                <c:manualLayout>
                  <c:x val="0.14206103299907688"/>
                  <c:y val="0.22588567600232967"/>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017022342739238"/>
                      <c:h val="0.41366615830564285"/>
                    </c:manualLayout>
                  </c15:layout>
                </c:ext>
                <c:ext xmlns:c16="http://schemas.microsoft.com/office/drawing/2014/chart" uri="{C3380CC4-5D6E-409C-BE32-E72D297353CC}">
                  <c16:uniqueId val="{00000002-F9C7-4B34-98A7-0C3FD8903B7C}"/>
                </c:ext>
              </c:extLst>
            </c:dLbl>
            <c:dLbl>
              <c:idx val="2"/>
              <c:delete val="1"/>
              <c:extLst>
                <c:ext xmlns:c15="http://schemas.microsoft.com/office/drawing/2012/chart" uri="{CE6537A1-D6FC-4f65-9D91-7224C49458BB}"/>
                <c:ext xmlns:c16="http://schemas.microsoft.com/office/drawing/2014/chart" uri="{C3380CC4-5D6E-409C-BE32-E72D297353CC}">
                  <c16:uniqueId val="{00000003-F9C7-4B34-98A7-0C3FD8903B7C}"/>
                </c:ext>
              </c:extLst>
            </c:dLbl>
            <c:spPr>
              <a:noFill/>
              <a:ln>
                <a:noFill/>
              </a:ln>
              <a:effectLst/>
            </c:spPr>
            <c:txPr>
              <a:bodyPr rot="0" vert="horz"/>
              <a:lstStyle/>
              <a:p>
                <a:pPr>
                  <a:defRPr sz="1400"/>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2"/>
                <c:pt idx="0">
                  <c:v>69兆6,080</c:v>
                </c:pt>
                <c:pt idx="1">
                  <c:v>35兆4,490</c:v>
                </c:pt>
              </c:strCache>
            </c:strRef>
          </c:cat>
          <c:val>
            <c:numRef>
              <c:f>Sheet1!$B$2:$B$4</c:f>
              <c:numCache>
                <c:formatCode>0.0%</c:formatCode>
                <c:ptCount val="3"/>
                <c:pt idx="0">
                  <c:v>0.61799999999999999</c:v>
                </c:pt>
                <c:pt idx="1">
                  <c:v>0.315</c:v>
                </c:pt>
                <c:pt idx="2">
                  <c:v>6.7000000000000004E-2</c:v>
                </c:pt>
              </c:numCache>
            </c:numRef>
          </c:val>
          <c:extLst>
            <c:ext xmlns:c16="http://schemas.microsoft.com/office/drawing/2014/chart" uri="{C3380CC4-5D6E-409C-BE32-E72D297353CC}">
              <c16:uniqueId val="{00000000-F9C7-4B34-98A7-0C3FD8903B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20807476547764"/>
          <c:y val="9.6069298159860955E-2"/>
          <c:w val="0.5415839633232773"/>
          <c:h val="0.90393070184013902"/>
        </c:manualLayout>
      </c:layout>
      <c:pieChart>
        <c:varyColors val="1"/>
        <c:ser>
          <c:idx val="0"/>
          <c:order val="0"/>
          <c:tx>
            <c:strRef>
              <c:f>Sheet1!$B$1</c:f>
              <c:strCache>
                <c:ptCount val="1"/>
                <c:pt idx="0">
                  <c:v>歳出(外側)</c:v>
                </c:pt>
              </c:strCache>
            </c:strRef>
          </c:tx>
          <c:spPr>
            <a:ln>
              <a:noFill/>
            </a:ln>
          </c:spPr>
          <c:dPt>
            <c:idx val="0"/>
            <c:bubble3D val="0"/>
            <c:spPr>
              <a:solidFill>
                <a:srgbClr val="D05F12"/>
              </a:solidFill>
              <a:ln w="19050">
                <a:noFill/>
              </a:ln>
              <a:effectLst/>
            </c:spPr>
            <c:extLst>
              <c:ext xmlns:c16="http://schemas.microsoft.com/office/drawing/2014/chart" uri="{C3380CC4-5D6E-409C-BE32-E72D297353CC}">
                <c16:uniqueId val="{00000001-26CD-4155-88F0-1305C9D7FDF6}"/>
              </c:ext>
            </c:extLst>
          </c:dPt>
          <c:dPt>
            <c:idx val="1"/>
            <c:bubble3D val="0"/>
            <c:spPr>
              <a:solidFill>
                <a:srgbClr val="EF8D4B"/>
              </a:solidFill>
              <a:ln w="19050">
                <a:noFill/>
              </a:ln>
              <a:effectLst/>
            </c:spPr>
            <c:extLst>
              <c:ext xmlns:c16="http://schemas.microsoft.com/office/drawing/2014/chart" uri="{C3380CC4-5D6E-409C-BE32-E72D297353CC}">
                <c16:uniqueId val="{00000003-26CD-4155-88F0-1305C9D7FDF6}"/>
              </c:ext>
            </c:extLst>
          </c:dPt>
          <c:dPt>
            <c:idx val="2"/>
            <c:bubble3D val="0"/>
            <c:spPr>
              <a:solidFill>
                <a:srgbClr val="F2A068"/>
              </a:solidFill>
              <a:ln w="19050">
                <a:noFill/>
              </a:ln>
              <a:effectLst/>
            </c:spPr>
            <c:extLst>
              <c:ext xmlns:c16="http://schemas.microsoft.com/office/drawing/2014/chart" uri="{C3380CC4-5D6E-409C-BE32-E72D297353CC}">
                <c16:uniqueId val="{00000005-26CD-4155-88F0-1305C9D7FDF6}"/>
              </c:ext>
            </c:extLst>
          </c:dPt>
          <c:dPt>
            <c:idx val="3"/>
            <c:bubble3D val="0"/>
            <c:spPr>
              <a:solidFill>
                <a:srgbClr val="F4B488"/>
              </a:solidFill>
              <a:ln w="19050">
                <a:noFill/>
              </a:ln>
              <a:effectLst/>
            </c:spPr>
            <c:extLst>
              <c:ext xmlns:c16="http://schemas.microsoft.com/office/drawing/2014/chart" uri="{C3380CC4-5D6E-409C-BE32-E72D297353CC}">
                <c16:uniqueId val="{00000007-26CD-4155-88F0-1305C9D7FDF6}"/>
              </c:ext>
            </c:extLst>
          </c:dPt>
          <c:dPt>
            <c:idx val="4"/>
            <c:bubble3D val="0"/>
            <c:spPr>
              <a:solidFill>
                <a:srgbClr val="F7C19F"/>
              </a:solidFill>
              <a:ln w="19050">
                <a:noFill/>
              </a:ln>
              <a:effectLst/>
            </c:spPr>
            <c:extLst>
              <c:ext xmlns:c16="http://schemas.microsoft.com/office/drawing/2014/chart" uri="{C3380CC4-5D6E-409C-BE32-E72D297353CC}">
                <c16:uniqueId val="{00000009-26CD-4155-88F0-1305C9D7FDF6}"/>
              </c:ext>
            </c:extLst>
          </c:dPt>
          <c:dPt>
            <c:idx val="5"/>
            <c:bubble3D val="0"/>
            <c:spPr>
              <a:solidFill>
                <a:srgbClr val="F8CCB6"/>
              </a:solidFill>
              <a:ln w="19050">
                <a:noFill/>
              </a:ln>
              <a:effectLst/>
            </c:spPr>
            <c:extLst>
              <c:ext xmlns:c16="http://schemas.microsoft.com/office/drawing/2014/chart" uri="{C3380CC4-5D6E-409C-BE32-E72D297353CC}">
                <c16:uniqueId val="{0000000B-26CD-4155-88F0-1305C9D7FDF6}"/>
              </c:ext>
            </c:extLst>
          </c:dPt>
          <c:dPt>
            <c:idx val="6"/>
            <c:bubble3D val="0"/>
            <c:spPr>
              <a:solidFill>
                <a:srgbClr val="FFCCCC"/>
              </a:solidFill>
              <a:ln w="19050">
                <a:noFill/>
              </a:ln>
              <a:effectLst/>
            </c:spPr>
            <c:extLst>
              <c:ext xmlns:c16="http://schemas.microsoft.com/office/drawing/2014/chart" uri="{C3380CC4-5D6E-409C-BE32-E72D297353CC}">
                <c16:uniqueId val="{0000000D-26CD-4155-88F0-1305C9D7FDF6}"/>
              </c:ext>
            </c:extLst>
          </c:dPt>
          <c:dPt>
            <c:idx val="7"/>
            <c:bubble3D val="0"/>
            <c:spPr>
              <a:solidFill>
                <a:srgbClr val="F1A78A"/>
              </a:solidFill>
              <a:ln w="19050">
                <a:noFill/>
              </a:ln>
              <a:effectLst/>
            </c:spPr>
            <c:extLst>
              <c:ext xmlns:c16="http://schemas.microsoft.com/office/drawing/2014/chart" uri="{C3380CC4-5D6E-409C-BE32-E72D297353CC}">
                <c16:uniqueId val="{0000000F-26CD-4155-88F0-1305C9D7FDF6}"/>
              </c:ext>
            </c:extLst>
          </c:dPt>
          <c:dLbls>
            <c:dLbl>
              <c:idx val="0"/>
              <c:layout>
                <c:manualLayout>
                  <c:x val="-9.3557593012810997E-2"/>
                  <c:y val="0.2077021646822067"/>
                </c:manualLayout>
              </c:layout>
              <c:tx>
                <c:rich>
                  <a:bodyPr/>
                  <a:lstStyle/>
                  <a:p>
                    <a:fld id="{6E210D53-E9A9-4128-88BE-BAE049C1D6CC}" type="CELLRANGE">
                      <a:rPr lang="en-US" altLang="ja-JP" sz="1050">
                        <a:latin typeface="メイリオ" panose="020B0604030504040204" pitchFamily="50" charset="-128"/>
                        <a:ea typeface="メイリオ" panose="020B0604030504040204" pitchFamily="50" charset="-128"/>
                      </a:rPr>
                      <a:pPr/>
                      <a:t>[CELLRANGE]</a:t>
                    </a:fld>
                    <a:endParaRPr lang="ja-JP" altLang="en-US" sz="1050" baseline="0">
                      <a:latin typeface="メイリオ" panose="020B0604030504040204" pitchFamily="50" charset="-128"/>
                      <a:ea typeface="メイリオ" panose="020B0604030504040204" pitchFamily="50" charset="-128"/>
                    </a:endParaRPr>
                  </a:p>
                  <a:p>
                    <a:fld id="{DF1B0EE5-BF85-4764-87B2-646D4DB15E8C}" type="VALUE">
                      <a:rPr lang="en-US" altLang="ja-JP" sz="1050">
                        <a:latin typeface="メイリオ" panose="020B0604030504040204" pitchFamily="50" charset="-128"/>
                        <a:ea typeface="メイリオ" panose="020B0604030504040204" pitchFamily="50" charset="-128"/>
                      </a:rPr>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26CD-4155-88F0-1305C9D7FDF6}"/>
                </c:ext>
              </c:extLst>
            </c:dLbl>
            <c:dLbl>
              <c:idx val="1"/>
              <c:layout>
                <c:manualLayout>
                  <c:x val="-6.3639305470319735E-2"/>
                  <c:y val="-5.1294423521140352E-2"/>
                </c:manualLayout>
              </c:layout>
              <c:tx>
                <c:rich>
                  <a:bodyPr/>
                  <a:lstStyle/>
                  <a:p>
                    <a:fld id="{2110A04E-C498-4760-897E-27DEEDDB9BD2}" type="CELLRANGE">
                      <a:rPr lang="en-US" altLang="ja-JP" sz="1050">
                        <a:latin typeface="メイリオ" panose="020B0604030504040204" pitchFamily="50" charset="-128"/>
                        <a:ea typeface="メイリオ" panose="020B0604030504040204" pitchFamily="50" charset="-128"/>
                      </a:rPr>
                      <a:pPr/>
                      <a:t>[CELLRANGE]</a:t>
                    </a:fld>
                    <a:endParaRPr lang="ja-JP" altLang="en-US" sz="1050" baseline="0">
                      <a:latin typeface="メイリオ" panose="020B0604030504040204" pitchFamily="50" charset="-128"/>
                      <a:ea typeface="メイリオ" panose="020B0604030504040204" pitchFamily="50" charset="-128"/>
                    </a:endParaRPr>
                  </a:p>
                  <a:p>
                    <a:fld id="{0669B00F-0397-4775-BE05-6B35DABDC316}" type="VALUE">
                      <a:rPr lang="en-US" altLang="ja-JP" sz="1050">
                        <a:latin typeface="メイリオ" panose="020B0604030504040204" pitchFamily="50" charset="-128"/>
                        <a:ea typeface="メイリオ" panose="020B0604030504040204" pitchFamily="50" charset="-128"/>
                      </a:rPr>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26CD-4155-88F0-1305C9D7FDF6}"/>
                </c:ext>
              </c:extLst>
            </c:dLbl>
            <c:dLbl>
              <c:idx val="2"/>
              <c:layout>
                <c:manualLayout>
                  <c:x val="5.211989112751745E-2"/>
                  <c:y val="0"/>
                </c:manualLayout>
              </c:layout>
              <c:tx>
                <c:rich>
                  <a:bodyPr/>
                  <a:lstStyle/>
                  <a:p>
                    <a:fld id="{764249C3-E310-4309-84E4-FA86B3E3DDA6}" type="CELLRANGE">
                      <a:rPr lang="en-US" altLang="ja-JP"/>
                      <a:pPr/>
                      <a:t>[CELLRANGE]</a:t>
                    </a:fld>
                    <a:endParaRPr lang="ja-JP" altLang="en-US" baseline="0" dirty="0"/>
                  </a:p>
                  <a:p>
                    <a:fld id="{ECA764AC-E877-46AB-83F4-E438AD3FC9A1}"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26CD-4155-88F0-1305C9D7FDF6}"/>
                </c:ext>
              </c:extLst>
            </c:dLbl>
            <c:dLbl>
              <c:idx val="3"/>
              <c:layout>
                <c:manualLayout>
                  <c:x val="5.7958188470872321E-2"/>
                  <c:y val="-2.3743827958066739E-2"/>
                </c:manualLayout>
              </c:layout>
              <c:tx>
                <c:rich>
                  <a:bodyPr/>
                  <a:lstStyle/>
                  <a:p>
                    <a:fld id="{44754532-684E-4088-8FF9-88B47CED176E}" type="CELLRANGE">
                      <a:rPr lang="en-US" altLang="ja-JP"/>
                      <a:pPr/>
                      <a:t>[CELLRANGE]</a:t>
                    </a:fld>
                    <a:endParaRPr lang="ja-JP" altLang="en-US" baseline="0"/>
                  </a:p>
                  <a:p>
                    <a:fld id="{50475F07-4948-4047-A2DC-464D5352E117}"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26CD-4155-88F0-1305C9D7FDF6}"/>
                </c:ext>
              </c:extLst>
            </c:dLbl>
            <c:dLbl>
              <c:idx val="4"/>
              <c:layout>
                <c:manualLayout>
                  <c:x val="8.6633790114039794E-2"/>
                  <c:y val="-0.10916477196258667"/>
                </c:manualLayout>
              </c:layout>
              <c:tx>
                <c:rich>
                  <a:bodyPr/>
                  <a:lstStyle/>
                  <a:p>
                    <a:fld id="{4164BF74-8A1C-4103-933C-D699536FE064}" type="CELLRANGE">
                      <a:rPr lang="en-US" altLang="ja-JP"/>
                      <a:pPr/>
                      <a:t>[CELLRANGE]</a:t>
                    </a:fld>
                    <a:endParaRPr lang="ja-JP" altLang="en-US" baseline="0" dirty="0"/>
                  </a:p>
                  <a:p>
                    <a:fld id="{0425969C-F514-4AF5-8C4A-726447508334}"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9-26CD-4155-88F0-1305C9D7FDF6}"/>
                </c:ext>
              </c:extLst>
            </c:dLbl>
            <c:dLbl>
              <c:idx val="5"/>
              <c:layout>
                <c:manualLayout>
                  <c:x val="9.8589457518732673E-2"/>
                  <c:y val="-2.7491424469500005E-2"/>
                </c:manualLayout>
              </c:layout>
              <c:tx>
                <c:rich>
                  <a:bodyPr/>
                  <a:lstStyle/>
                  <a:p>
                    <a:fld id="{413802F2-F4CD-4A3B-B8BB-F0280A0DE1E1}" type="CELLRANGE">
                      <a:rPr lang="en-US" altLang="ja-JP"/>
                      <a:pPr/>
                      <a:t>[CELLRANGE]</a:t>
                    </a:fld>
                    <a:endParaRPr lang="ja-JP" altLang="en-US" baseline="0"/>
                  </a:p>
                  <a:p>
                    <a:fld id="{84D4641C-D790-4DA4-9C22-0C8795F9B7F6}"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B-26CD-4155-88F0-1305C9D7FDF6}"/>
                </c:ext>
              </c:extLst>
            </c:dLbl>
            <c:dLbl>
              <c:idx val="6"/>
              <c:delete val="1"/>
              <c:extLst>
                <c:ext xmlns:c15="http://schemas.microsoft.com/office/drawing/2012/chart" uri="{CE6537A1-D6FC-4f65-9D91-7224C49458BB}"/>
                <c:ext xmlns:c16="http://schemas.microsoft.com/office/drawing/2014/chart" uri="{C3380CC4-5D6E-409C-BE32-E72D297353CC}">
                  <c16:uniqueId val="{0000000D-26CD-4155-88F0-1305C9D7FDF6}"/>
                </c:ext>
              </c:extLst>
            </c:dLbl>
            <c:dLbl>
              <c:idx val="7"/>
              <c:layout>
                <c:manualLayout>
                  <c:x val="0.26981325333021555"/>
                  <c:y val="0.30953676595653307"/>
                </c:manualLayout>
              </c:layout>
              <c:tx>
                <c:rich>
                  <a:bodyPr/>
                  <a:lstStyle/>
                  <a:p>
                    <a:fld id="{D2C54F0C-7B54-4E42-B4AF-43836E780FE3}" type="CELLRANGE">
                      <a:rPr lang="en-US" altLang="ja-JP"/>
                      <a:pPr/>
                      <a:t>[CELLRANGE]</a:t>
                    </a:fld>
                    <a:endParaRPr lang="ja-JP" altLang="en-US" baseline="0"/>
                  </a:p>
                  <a:p>
                    <a:fld id="{B27B9B0B-62E3-4BA8-B84B-D7C7909E66A2}" type="VALUE">
                      <a:rPr lang="en-US" altLang="ja-JP"/>
                      <a:pPr/>
                      <a:t>[値]</a:t>
                    </a:fld>
                    <a:endParaRPr lang="ja-JP" alt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F-26CD-4155-88F0-1305C9D7FDF6}"/>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Sheet1!$A$2:$A$8</c:f>
              <c:strCache>
                <c:ptCount val="7"/>
                <c:pt idx="0">
                  <c:v>37兆7,193</c:v>
                </c:pt>
                <c:pt idx="1">
                  <c:v>17兆7,863</c:v>
                </c:pt>
                <c:pt idx="2">
                  <c:v>7兆9,172</c:v>
                </c:pt>
                <c:pt idx="3">
                  <c:v>6兆828</c:v>
                </c:pt>
                <c:pt idx="4">
                  <c:v>5兆4,716</c:v>
                </c:pt>
                <c:pt idx="5">
                  <c:v>9兆5,855</c:v>
                </c:pt>
                <c:pt idx="6">
                  <c:v>27兆90</c:v>
                </c:pt>
              </c:strCache>
            </c:strRef>
          </c:cat>
          <c:val>
            <c:numRef>
              <c:f>Sheet1!$B$2:$B$8</c:f>
              <c:numCache>
                <c:formatCode>0.0%</c:formatCode>
                <c:ptCount val="7"/>
                <c:pt idx="0">
                  <c:v>0.33500000000000002</c:v>
                </c:pt>
                <c:pt idx="1">
                  <c:v>0.158</c:v>
                </c:pt>
                <c:pt idx="2">
                  <c:v>7.0000000000000007E-2</c:v>
                </c:pt>
                <c:pt idx="3">
                  <c:v>5.3999999999999999E-2</c:v>
                </c:pt>
                <c:pt idx="4">
                  <c:v>4.9000000000000002E-2</c:v>
                </c:pt>
                <c:pt idx="5">
                  <c:v>8.5000000000000006E-2</c:v>
                </c:pt>
                <c:pt idx="6">
                  <c:v>0.24</c:v>
                </c:pt>
              </c:numCache>
            </c:numRef>
          </c:val>
          <c:extLst>
            <c:ext xmlns:c15="http://schemas.microsoft.com/office/drawing/2012/chart" uri="{02D57815-91ED-43cb-92C2-25804820EDAC}">
              <c15:datalabelsRange>
                <c15:f>Sheet1!$A$2:$A$8</c15:f>
                <c15:dlblRangeCache>
                  <c:ptCount val="7"/>
                  <c:pt idx="0">
                    <c:v>37兆7,193</c:v>
                  </c:pt>
                  <c:pt idx="1">
                    <c:v>17兆7,863</c:v>
                  </c:pt>
                  <c:pt idx="2">
                    <c:v>7兆9,172</c:v>
                  </c:pt>
                  <c:pt idx="3">
                    <c:v>6兆828</c:v>
                  </c:pt>
                  <c:pt idx="4">
                    <c:v>5兆4,716</c:v>
                  </c:pt>
                  <c:pt idx="5">
                    <c:v>9兆5,855</c:v>
                  </c:pt>
                  <c:pt idx="6">
                    <c:v>27兆90</c:v>
                  </c:pt>
                </c15:dlblRangeCache>
              </c15:datalabelsRange>
            </c:ext>
            <c:ext xmlns:c16="http://schemas.microsoft.com/office/drawing/2014/chart" uri="{C3380CC4-5D6E-409C-BE32-E72D297353CC}">
              <c16:uniqueId val="{00000010-26CD-4155-88F0-1305C9D7FDF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歳出(内側)</c:v>
                </c:pt>
              </c:strCache>
            </c:strRef>
          </c:tx>
          <c:spPr>
            <a:noFill/>
            <a:ln>
              <a:noFill/>
            </a:ln>
          </c:spPr>
          <c:dPt>
            <c:idx val="0"/>
            <c:bubble3D val="0"/>
            <c:spPr>
              <a:solidFill>
                <a:srgbClr val="FFDF7F"/>
              </a:solidFill>
              <a:ln w="19050">
                <a:noFill/>
              </a:ln>
              <a:effectLst/>
            </c:spPr>
            <c:extLst>
              <c:ext xmlns:c16="http://schemas.microsoft.com/office/drawing/2014/chart" uri="{C3380CC4-5D6E-409C-BE32-E72D297353CC}">
                <c16:uniqueId val="{00000001-5A5E-4A29-A34F-823DEC695D8D}"/>
              </c:ext>
            </c:extLst>
          </c:dPt>
          <c:dPt>
            <c:idx val="1"/>
            <c:bubble3D val="0"/>
            <c:spPr>
              <a:noFill/>
              <a:ln w="19050">
                <a:noFill/>
              </a:ln>
              <a:effectLst/>
            </c:spPr>
            <c:extLst>
              <c:ext xmlns:c16="http://schemas.microsoft.com/office/drawing/2014/chart" uri="{C3380CC4-5D6E-409C-BE32-E72D297353CC}">
                <c16:uniqueId val="{00000003-5A5E-4A29-A34F-823DEC695D8D}"/>
              </c:ext>
            </c:extLst>
          </c:dPt>
          <c:dLbls>
            <c:dLbl>
              <c:idx val="0"/>
              <c:layout>
                <c:manualLayout>
                  <c:x val="-0.21780955753262379"/>
                  <c:y val="-0.40717099595399847"/>
                </c:manualLayout>
              </c:layout>
              <c:tx>
                <c:rich>
                  <a:bodyPr rot="0" spcFirstLastPara="1" vertOverflow="ellipsis" vert="horz" wrap="none" lIns="38100" tIns="19050" rIns="38100" bIns="19050" anchor="ctr" anchorCtr="1">
                    <a:noAutofit/>
                  </a:bodyPr>
                  <a:lstStyle/>
                  <a:p>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fld id="{09F2AE15-293A-4FBA-9A39-C885F0946DDA}" type="CATEGORYNAME">
                      <a:rPr lang="en-US" altLang="ja-JP" sz="1200"/>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t>[分類名]</a:t>
                    </a:fld>
                    <a:r>
                      <a:rPr lang="ja-JP" altLang="en-US" sz="1200" baseline="0" dirty="0"/>
                      <a:t>
</a:t>
                    </a:r>
                    <a:fld id="{443A5A2F-BF29-428E-878F-CFD0B0695CD0}" type="VALUE">
                      <a:rPr lang="en-US" altLang="ja-JP" sz="1200" baseline="0"/>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t>[値]</a:t>
                    </a:fld>
                    <a:endParaRPr lang="ja-JP" altLang="en-US" sz="1200" baseline="0" dirty="0"/>
                  </a:p>
                </c:rich>
              </c:tx>
              <c:spPr>
                <a:noFill/>
                <a:ln>
                  <a:noFill/>
                </a:ln>
                <a:effectLst/>
              </c:sp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7493101551465643"/>
                      <c:h val="0.32890240342163846"/>
                    </c:manualLayout>
                  </c15:layout>
                  <c15:dlblFieldTable/>
                  <c15:showDataLabelsRange val="0"/>
                </c:ext>
                <c:ext xmlns:c16="http://schemas.microsoft.com/office/drawing/2014/chart" uri="{C3380CC4-5D6E-409C-BE32-E72D297353CC}">
                  <c16:uniqueId val="{00000001-5A5E-4A29-A34F-823DEC695D8D}"/>
                </c:ext>
              </c:extLst>
            </c:dLbl>
            <c:dLbl>
              <c:idx val="1"/>
              <c:layout>
                <c:manualLayout>
                  <c:x val="0.10514922831563064"/>
                  <c:y val="5.1361026023563509E-2"/>
                </c:manualLayout>
              </c:layout>
              <c:spPr>
                <a:noFill/>
                <a:ln>
                  <a:noFill/>
                </a:ln>
                <a:effectLst/>
              </c:spPr>
              <c:txPr>
                <a:bodyPr rot="0" spcFirstLastPara="1" vertOverflow="ellipsis" vert="horz" wrap="none" lIns="38100" tIns="19050" rIns="38100" bIns="19050" anchor="ctr" anchorCtr="1">
                  <a:spAutoFit/>
                </a:bodyPr>
                <a:lstStyle/>
                <a:p>
                  <a:pPr>
                    <a:defRPr sz="12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A5E-4A29-A34F-823DEC695D8D}"/>
                </c:ext>
              </c:extLst>
            </c:dLbl>
            <c:spPr>
              <a:noFill/>
              <a:ln>
                <a:noFill/>
              </a:ln>
              <a:effectLst/>
            </c:spPr>
            <c:txPr>
              <a:bodyPr rot="0" spcFirstLastPara="1" vertOverflow="ellipsis" vert="horz" wrap="none" lIns="38100" tIns="19050" rIns="38100" bIns="19050" anchor="ctr" anchorCtr="1">
                <a:spAutoFit/>
              </a:bodyPr>
              <a:lstStyle/>
              <a:p>
                <a:pPr>
                  <a:defRPr sz="12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85兆5,627</c:v>
                </c:pt>
                <c:pt idx="1">
                  <c:v>27兆90</c:v>
                </c:pt>
              </c:strCache>
            </c:strRef>
          </c:cat>
          <c:val>
            <c:numRef>
              <c:f>Sheet1!$B$2:$B$3</c:f>
              <c:numCache>
                <c:formatCode>0.0%</c:formatCode>
                <c:ptCount val="2"/>
                <c:pt idx="0">
                  <c:v>0.76</c:v>
                </c:pt>
                <c:pt idx="1">
                  <c:v>0.24</c:v>
                </c:pt>
              </c:numCache>
            </c:numRef>
          </c:val>
          <c:extLst>
            <c:ext xmlns:c16="http://schemas.microsoft.com/office/drawing/2014/chart" uri="{C3380CC4-5D6E-409C-BE32-E72D297353CC}">
              <c16:uniqueId val="{00000004-5A5E-4A29-A34F-823DEC695D8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特例国債残高</c:v>
                </c:pt>
              </c:strCache>
            </c:strRef>
          </c:tx>
          <c:spPr>
            <a:solidFill>
              <a:schemeClr val="tx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A186-4FAB-BBCE-B4F2CD866635}"/>
                </c:ext>
              </c:extLst>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1EF0-492F-84B7-F3F217A5099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pt idx="11">
                  <c:v>令和2</c:v>
                </c:pt>
                <c:pt idx="12">
                  <c:v>令和5</c:v>
                </c:pt>
              </c:strCache>
            </c:strRef>
          </c:cat>
          <c:val>
            <c:numRef>
              <c:f>Sheet1!$B$2:$B$14</c:f>
              <c:numCache>
                <c:formatCode>General</c:formatCode>
                <c:ptCount val="13"/>
                <c:pt idx="0">
                  <c:v>0</c:v>
                </c:pt>
                <c:pt idx="1">
                  <c:v>2</c:v>
                </c:pt>
                <c:pt idx="2">
                  <c:v>28</c:v>
                </c:pt>
                <c:pt idx="3">
                  <c:v>59</c:v>
                </c:pt>
                <c:pt idx="4">
                  <c:v>64</c:v>
                </c:pt>
                <c:pt idx="5">
                  <c:v>61</c:v>
                </c:pt>
                <c:pt idx="6">
                  <c:v>108</c:v>
                </c:pt>
                <c:pt idx="7">
                  <c:v>231</c:v>
                </c:pt>
                <c:pt idx="8">
                  <c:v>321</c:v>
                </c:pt>
                <c:pt idx="9">
                  <c:v>477</c:v>
                </c:pt>
                <c:pt idx="10">
                  <c:v>604</c:v>
                </c:pt>
                <c:pt idx="11">
                  <c:v>657</c:v>
                </c:pt>
                <c:pt idx="12">
                  <c:v>769</c:v>
                </c:pt>
              </c:numCache>
            </c:numRef>
          </c:val>
          <c:extLst>
            <c:ext xmlns:c16="http://schemas.microsoft.com/office/drawing/2014/chart" uri="{C3380CC4-5D6E-409C-BE32-E72D297353CC}">
              <c16:uniqueId val="{00000000-D6C5-411A-A815-D28926854BEF}"/>
            </c:ext>
          </c:extLst>
        </c:ser>
        <c:ser>
          <c:idx val="1"/>
          <c:order val="1"/>
          <c:tx>
            <c:strRef>
              <c:f>Sheet1!$C$1</c:f>
              <c:strCache>
                <c:ptCount val="1"/>
                <c:pt idx="0">
                  <c:v>建設国債残高</c:v>
                </c:pt>
              </c:strCache>
            </c:strRef>
          </c:tx>
          <c:spPr>
            <a:solidFill>
              <a:schemeClr val="bg1">
                <a:lumMod val="75000"/>
              </a:schemeClr>
            </a:solidFill>
            <a:ln>
              <a:noFill/>
            </a:ln>
            <a:effectLst/>
          </c:spPr>
          <c:invertIfNegative val="0"/>
          <c:dLbls>
            <c:dLbl>
              <c:idx val="1"/>
              <c:layout>
                <c:manualLayout>
                  <c:x val="0"/>
                  <c:y val="-3.28824104289731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86-4FAB-BBCE-B4F2CD866635}"/>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pt idx="11">
                  <c:v>令和2</c:v>
                </c:pt>
                <c:pt idx="12">
                  <c:v>令和5</c:v>
                </c:pt>
              </c:strCache>
            </c:strRef>
          </c:cat>
          <c:val>
            <c:numRef>
              <c:f>Sheet1!$C$2:$C$14</c:f>
              <c:numCache>
                <c:formatCode>General</c:formatCode>
                <c:ptCount val="13"/>
                <c:pt idx="0">
                  <c:v>3</c:v>
                </c:pt>
                <c:pt idx="1">
                  <c:v>13</c:v>
                </c:pt>
                <c:pt idx="2">
                  <c:v>42</c:v>
                </c:pt>
                <c:pt idx="3">
                  <c:v>75</c:v>
                </c:pt>
                <c:pt idx="4">
                  <c:v>97</c:v>
                </c:pt>
                <c:pt idx="5">
                  <c:v>131</c:v>
                </c:pt>
                <c:pt idx="6">
                  <c:v>187</c:v>
                </c:pt>
                <c:pt idx="7">
                  <c:v>226</c:v>
                </c:pt>
                <c:pt idx="8">
                  <c:v>225</c:v>
                </c:pt>
                <c:pt idx="9">
                  <c:v>258</c:v>
                </c:pt>
                <c:pt idx="10">
                  <c:v>273</c:v>
                </c:pt>
                <c:pt idx="11">
                  <c:v>283</c:v>
                </c:pt>
                <c:pt idx="12">
                  <c:v>294</c:v>
                </c:pt>
              </c:numCache>
            </c:numRef>
          </c:val>
          <c:extLst>
            <c:ext xmlns:c16="http://schemas.microsoft.com/office/drawing/2014/chart" uri="{C3380CC4-5D6E-409C-BE32-E72D297353CC}">
              <c16:uniqueId val="{00000001-D6C5-411A-A815-D28926854BEF}"/>
            </c:ext>
          </c:extLst>
        </c:ser>
        <c:ser>
          <c:idx val="2"/>
          <c:order val="2"/>
          <c:tx>
            <c:strRef>
              <c:f>Sheet1!$D$1</c:f>
              <c:strCache>
                <c:ptCount val="1"/>
                <c:pt idx="0">
                  <c:v>復興債残高</c:v>
                </c:pt>
              </c:strCache>
            </c:strRef>
          </c:tx>
          <c:spPr>
            <a:solidFill>
              <a:srgbClr val="C0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A186-4FAB-BBCE-B4F2CD866635}"/>
                </c:ext>
              </c:extLst>
            </c:dLbl>
            <c:dLbl>
              <c:idx val="1"/>
              <c:delete val="1"/>
              <c:extLst>
                <c:ext xmlns:c15="http://schemas.microsoft.com/office/drawing/2012/chart" uri="{CE6537A1-D6FC-4f65-9D91-7224C49458BB}"/>
                <c:ext xmlns:c16="http://schemas.microsoft.com/office/drawing/2014/chart" uri="{C3380CC4-5D6E-409C-BE32-E72D297353CC}">
                  <c16:uniqueId val="{00000007-A186-4FAB-BBCE-B4F2CD866635}"/>
                </c:ext>
              </c:extLst>
            </c:dLbl>
            <c:dLbl>
              <c:idx val="2"/>
              <c:delete val="1"/>
              <c:extLst>
                <c:ext xmlns:c15="http://schemas.microsoft.com/office/drawing/2012/chart" uri="{CE6537A1-D6FC-4f65-9D91-7224C49458BB}"/>
                <c:ext xmlns:c16="http://schemas.microsoft.com/office/drawing/2014/chart" uri="{C3380CC4-5D6E-409C-BE32-E72D297353CC}">
                  <c16:uniqueId val="{00000006-A186-4FAB-BBCE-B4F2CD866635}"/>
                </c:ext>
              </c:extLst>
            </c:dLbl>
            <c:dLbl>
              <c:idx val="3"/>
              <c:delete val="1"/>
              <c:extLst>
                <c:ext xmlns:c15="http://schemas.microsoft.com/office/drawing/2012/chart" uri="{CE6537A1-D6FC-4f65-9D91-7224C49458BB}"/>
                <c:ext xmlns:c16="http://schemas.microsoft.com/office/drawing/2014/chart" uri="{C3380CC4-5D6E-409C-BE32-E72D297353CC}">
                  <c16:uniqueId val="{00000005-A186-4FAB-BBCE-B4F2CD866635}"/>
                </c:ext>
              </c:extLst>
            </c:dLbl>
            <c:dLbl>
              <c:idx val="4"/>
              <c:delete val="1"/>
              <c:extLst>
                <c:ext xmlns:c15="http://schemas.microsoft.com/office/drawing/2012/chart" uri="{CE6537A1-D6FC-4f65-9D91-7224C49458BB}"/>
                <c:ext xmlns:c16="http://schemas.microsoft.com/office/drawing/2014/chart" uri="{C3380CC4-5D6E-409C-BE32-E72D297353CC}">
                  <c16:uniqueId val="{00000004-A186-4FAB-BBCE-B4F2CD866635}"/>
                </c:ext>
              </c:extLst>
            </c:dLbl>
            <c:dLbl>
              <c:idx val="5"/>
              <c:delete val="1"/>
              <c:extLst>
                <c:ext xmlns:c15="http://schemas.microsoft.com/office/drawing/2012/chart" uri="{CE6537A1-D6FC-4f65-9D91-7224C49458BB}"/>
                <c:ext xmlns:c16="http://schemas.microsoft.com/office/drawing/2014/chart" uri="{C3380CC4-5D6E-409C-BE32-E72D297353CC}">
                  <c16:uniqueId val="{00000003-A186-4FAB-BBCE-B4F2CD866635}"/>
                </c:ext>
              </c:extLst>
            </c:dLbl>
            <c:dLbl>
              <c:idx val="6"/>
              <c:delete val="1"/>
              <c:extLst>
                <c:ext xmlns:c15="http://schemas.microsoft.com/office/drawing/2012/chart" uri="{CE6537A1-D6FC-4f65-9D91-7224C49458BB}"/>
                <c:ext xmlns:c16="http://schemas.microsoft.com/office/drawing/2014/chart" uri="{C3380CC4-5D6E-409C-BE32-E72D297353CC}">
                  <c16:uniqueId val="{00000002-A186-4FAB-BBCE-B4F2CD866635}"/>
                </c:ext>
              </c:extLst>
            </c:dLbl>
            <c:dLbl>
              <c:idx val="7"/>
              <c:delete val="1"/>
              <c:extLst>
                <c:ext xmlns:c15="http://schemas.microsoft.com/office/drawing/2012/chart" uri="{CE6537A1-D6FC-4f65-9D91-7224C49458BB}"/>
                <c:ext xmlns:c16="http://schemas.microsoft.com/office/drawing/2014/chart" uri="{C3380CC4-5D6E-409C-BE32-E72D297353CC}">
                  <c16:uniqueId val="{00000001-A186-4FAB-BBCE-B4F2CD866635}"/>
                </c:ext>
              </c:extLst>
            </c:dLbl>
            <c:dLbl>
              <c:idx val="8"/>
              <c:delete val="1"/>
              <c:extLst>
                <c:ext xmlns:c15="http://schemas.microsoft.com/office/drawing/2012/chart" uri="{CE6537A1-D6FC-4f65-9D91-7224C49458BB}"/>
                <c:ext xmlns:c16="http://schemas.microsoft.com/office/drawing/2014/chart" uri="{C3380CC4-5D6E-409C-BE32-E72D297353CC}">
                  <c16:uniqueId val="{00000000-A186-4FAB-BBCE-B4F2CD866635}"/>
                </c:ext>
              </c:extLst>
            </c:dLbl>
            <c:dLbl>
              <c:idx val="9"/>
              <c:layout>
                <c:manualLayout>
                  <c:x val="-5.8400433285247513E-4"/>
                  <c:y val="-3.8861030506968181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2.2308965514958007E-2"/>
                      <c:h val="7.8753490666762072E-2"/>
                    </c:manualLayout>
                  </c15:layout>
                </c:ext>
                <c:ext xmlns:c16="http://schemas.microsoft.com/office/drawing/2014/chart" uri="{C3380CC4-5D6E-409C-BE32-E72D297353CC}">
                  <c16:uniqueId val="{00000000-F03A-4150-9F73-FC6C86267A30}"/>
                </c:ext>
              </c:extLst>
            </c:dLbl>
            <c:dLbl>
              <c:idx val="10"/>
              <c:layout>
                <c:manualLayout>
                  <c:x val="-1.1680086657046077E-3"/>
                  <c:y val="-3.58717204679706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3A-4150-9F73-FC6C86267A30}"/>
                </c:ext>
              </c:extLst>
            </c:dLbl>
            <c:dLbl>
              <c:idx val="11"/>
              <c:layout>
                <c:manualLayout>
                  <c:x val="0"/>
                  <c:y val="-3.88610305069681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3A-4150-9F73-FC6C86267A30}"/>
                </c:ext>
              </c:extLst>
            </c:dLbl>
            <c:dLbl>
              <c:idx val="12"/>
              <c:layout>
                <c:manualLayout>
                  <c:x val="-2.3360173314093866E-3"/>
                  <c:y val="-2.84281030921234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3A-4150-9F73-FC6C86267A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pt idx="11">
                  <c:v>令和2</c:v>
                </c:pt>
                <c:pt idx="12">
                  <c:v>令和5</c:v>
                </c:pt>
              </c:strCache>
            </c:strRef>
          </c:cat>
          <c:val>
            <c:numRef>
              <c:f>Sheet1!$D$2:$D$14</c:f>
              <c:numCache>
                <c:formatCode>General</c:formatCode>
                <c:ptCount val="13"/>
                <c:pt idx="0">
                  <c:v>0</c:v>
                </c:pt>
                <c:pt idx="1">
                  <c:v>0</c:v>
                </c:pt>
                <c:pt idx="2">
                  <c:v>0</c:v>
                </c:pt>
                <c:pt idx="3">
                  <c:v>0</c:v>
                </c:pt>
                <c:pt idx="4">
                  <c:v>0</c:v>
                </c:pt>
                <c:pt idx="5">
                  <c:v>0</c:v>
                </c:pt>
                <c:pt idx="6">
                  <c:v>0</c:v>
                </c:pt>
                <c:pt idx="7">
                  <c:v>0</c:v>
                </c:pt>
                <c:pt idx="8">
                  <c:v>0</c:v>
                </c:pt>
                <c:pt idx="9">
                  <c:v>9</c:v>
                </c:pt>
                <c:pt idx="10">
                  <c:v>6</c:v>
                </c:pt>
                <c:pt idx="11">
                  <c:v>7</c:v>
                </c:pt>
                <c:pt idx="12">
                  <c:v>5</c:v>
                </c:pt>
              </c:numCache>
            </c:numRef>
          </c:val>
          <c:extLst>
            <c:ext xmlns:c16="http://schemas.microsoft.com/office/drawing/2014/chart" uri="{C3380CC4-5D6E-409C-BE32-E72D297353CC}">
              <c16:uniqueId val="{00000002-D6C5-411A-A815-D28926854BEF}"/>
            </c:ext>
          </c:extLst>
        </c:ser>
        <c:dLbls>
          <c:showLegendKey val="0"/>
          <c:showVal val="0"/>
          <c:showCatName val="0"/>
          <c:showSerName val="0"/>
          <c:showPercent val="0"/>
          <c:showBubbleSize val="0"/>
        </c:dLbls>
        <c:gapWidth val="45"/>
        <c:overlap val="100"/>
        <c:axId val="433490400"/>
        <c:axId val="433491384"/>
      </c:barChart>
      <c:catAx>
        <c:axId val="43349040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33491384"/>
        <c:crosses val="autoZero"/>
        <c:auto val="1"/>
        <c:lblAlgn val="ctr"/>
        <c:lblOffset val="100"/>
        <c:noMultiLvlLbl val="0"/>
      </c:catAx>
      <c:valAx>
        <c:axId val="433491384"/>
        <c:scaling>
          <c:orientation val="minMax"/>
          <c:max val="1100"/>
          <c:min val="0"/>
        </c:scaling>
        <c:delete val="0"/>
        <c:axPos val="l"/>
        <c:numFmt formatCode="#,##0_);[Red]\(#,##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2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33490400"/>
        <c:crosses val="autoZero"/>
        <c:crossBetween val="between"/>
        <c:majorUnit val="100"/>
      </c:valAx>
      <c:spPr>
        <a:noFill/>
        <a:ln>
          <a:noFill/>
        </a:ln>
        <a:effectLst/>
      </c:spPr>
    </c:plotArea>
    <c:legend>
      <c:legendPos val="l"/>
      <c:layout>
        <c:manualLayout>
          <c:xMode val="edge"/>
          <c:yMode val="edge"/>
          <c:x val="9.7570353995856049E-2"/>
          <c:y val="5.1302395008270239E-3"/>
          <c:w val="0.19447841543832142"/>
          <c:h val="0.23211864175731434"/>
        </c:manualLayout>
      </c:layout>
      <c:overlay val="1"/>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6"/>
            <a:ext cx="2918831" cy="492923"/>
          </a:xfrm>
          <a:prstGeom prst="rect">
            <a:avLst/>
          </a:prstGeom>
        </p:spPr>
        <p:txBody>
          <a:bodyPr vert="horz" lIns="90292" tIns="45145" rIns="90292" bIns="45145" rtlCol="0"/>
          <a:lstStyle>
            <a:lvl1pPr algn="l">
              <a:defRPr sz="1100"/>
            </a:lvl1pPr>
          </a:lstStyle>
          <a:p>
            <a:r>
              <a:rPr kumimoji="1" lang="ja-JP" altLang="en-US"/>
              <a:t>高校生用モデルテキスト</a:t>
            </a:r>
          </a:p>
        </p:txBody>
      </p:sp>
      <p:sp>
        <p:nvSpPr>
          <p:cNvPr id="4" name="フッター プレースホルダー 3"/>
          <p:cNvSpPr>
            <a:spLocks noGrp="1"/>
          </p:cNvSpPr>
          <p:nvPr>
            <p:ph type="ftr" sz="quarter" idx="2"/>
          </p:nvPr>
        </p:nvSpPr>
        <p:spPr>
          <a:xfrm>
            <a:off x="0" y="9371822"/>
            <a:ext cx="2918831" cy="492921"/>
          </a:xfrm>
          <a:prstGeom prst="rect">
            <a:avLst/>
          </a:prstGeom>
        </p:spPr>
        <p:txBody>
          <a:bodyPr vert="horz" lIns="90292" tIns="45145" rIns="90292" bIns="45145"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815376" y="9371822"/>
            <a:ext cx="2918831" cy="492921"/>
          </a:xfrm>
          <a:prstGeom prst="rect">
            <a:avLst/>
          </a:prstGeom>
        </p:spPr>
        <p:txBody>
          <a:bodyPr vert="horz" lIns="90292" tIns="45145" rIns="90292" bIns="45145" rtlCol="0" anchor="b"/>
          <a:lstStyle>
            <a:lvl1pPr algn="r">
              <a:defRPr sz="1100"/>
            </a:lvl1pPr>
          </a:lstStyle>
          <a:p>
            <a:fld id="{77C6BCB2-CE4F-4E21-AC9E-C97070D2C00B}" type="slidenum">
              <a:rPr kumimoji="1" lang="ja-JP" altLang="en-US" smtClean="0"/>
              <a:pPr/>
              <a:t>‹#›</a:t>
            </a:fld>
            <a:endParaRPr kumimoji="1" lang="ja-JP" altLang="en-US" dirty="0"/>
          </a:p>
        </p:txBody>
      </p:sp>
      <p:sp>
        <p:nvSpPr>
          <p:cNvPr id="6" name="日付プレースホルダー 5"/>
          <p:cNvSpPr>
            <a:spLocks noGrp="1"/>
          </p:cNvSpPr>
          <p:nvPr>
            <p:ph type="dt" sz="quarter" idx="1"/>
          </p:nvPr>
        </p:nvSpPr>
        <p:spPr>
          <a:xfrm>
            <a:off x="3815376" y="2"/>
            <a:ext cx="2918831" cy="492923"/>
          </a:xfrm>
          <a:prstGeom prst="rect">
            <a:avLst/>
          </a:prstGeom>
        </p:spPr>
        <p:txBody>
          <a:bodyPr vert="horz" lIns="90304" tIns="45152" rIns="90304" bIns="45152" rtlCol="0"/>
          <a:lstStyle>
            <a:lvl1pPr algn="r">
              <a:defRPr sz="1100"/>
            </a:lvl1pPr>
          </a:lstStyle>
          <a:p>
            <a:r>
              <a:rPr kumimoji="1" lang="en-US" altLang="ja-JP" dirty="0"/>
              <a:t>2012/7/12</a:t>
            </a:r>
            <a:endParaRPr kumimoji="1" lang="ja-JP" altLang="en-US" dirty="0"/>
          </a:p>
        </p:txBody>
      </p:sp>
    </p:spTree>
    <p:extLst>
      <p:ext uri="{BB962C8B-B14F-4D97-AF65-F5344CB8AC3E}">
        <p14:creationId xmlns:p14="http://schemas.microsoft.com/office/powerpoint/2010/main" val="339344577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18831" cy="493315"/>
          </a:xfrm>
          <a:prstGeom prst="rect">
            <a:avLst/>
          </a:prstGeom>
        </p:spPr>
        <p:txBody>
          <a:bodyPr vert="horz" lIns="90292" tIns="45145" rIns="90292" bIns="45145" rtlCol="0"/>
          <a:lstStyle>
            <a:lvl1pPr algn="l">
              <a:defRPr sz="1100"/>
            </a:lvl1pPr>
          </a:lstStyle>
          <a:p>
            <a:r>
              <a:rPr kumimoji="1" lang="ja-JP" altLang="en-US"/>
              <a:t>高校生用モデルテキスト</a:t>
            </a:r>
          </a:p>
        </p:txBody>
      </p:sp>
      <p:sp>
        <p:nvSpPr>
          <p:cNvPr id="3" name="日付プレースホルダー 2"/>
          <p:cNvSpPr>
            <a:spLocks noGrp="1"/>
          </p:cNvSpPr>
          <p:nvPr>
            <p:ph type="dt" idx="1"/>
          </p:nvPr>
        </p:nvSpPr>
        <p:spPr>
          <a:xfrm>
            <a:off x="3815376" y="2"/>
            <a:ext cx="2918831" cy="493315"/>
          </a:xfrm>
          <a:prstGeom prst="rect">
            <a:avLst/>
          </a:prstGeom>
        </p:spPr>
        <p:txBody>
          <a:bodyPr vert="horz" lIns="90292" tIns="45145" rIns="90292" bIns="45145" rtlCol="0"/>
          <a:lstStyle>
            <a:lvl1pPr algn="r">
              <a:defRPr sz="1100"/>
            </a:lvl1pPr>
          </a:lstStyle>
          <a:p>
            <a:fld id="{B1F507CF-E6BB-462F-BC91-0FB424273D4B}" type="datetimeFigureOut">
              <a:rPr kumimoji="1" lang="ja-JP" altLang="en-US" smtClean="0"/>
              <a:pPr/>
              <a:t>2024/6/24</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292" tIns="45145" rIns="90292" bIns="45145" rtlCol="0" anchor="ctr"/>
          <a:lstStyle/>
          <a:p>
            <a:endParaRPr lang="ja-JP" altLang="en-US"/>
          </a:p>
        </p:txBody>
      </p:sp>
      <p:sp>
        <p:nvSpPr>
          <p:cNvPr id="5" name="ノート プレースホルダー 4"/>
          <p:cNvSpPr>
            <a:spLocks noGrp="1"/>
          </p:cNvSpPr>
          <p:nvPr>
            <p:ph type="body" sz="quarter" idx="3"/>
          </p:nvPr>
        </p:nvSpPr>
        <p:spPr>
          <a:xfrm>
            <a:off x="673579" y="4686503"/>
            <a:ext cx="5388609" cy="4439841"/>
          </a:xfrm>
          <a:prstGeom prst="rect">
            <a:avLst/>
          </a:prstGeom>
        </p:spPr>
        <p:txBody>
          <a:bodyPr vert="horz" lIns="90292" tIns="45145" rIns="90292" bIns="4514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90"/>
            <a:ext cx="2918831" cy="493315"/>
          </a:xfrm>
          <a:prstGeom prst="rect">
            <a:avLst/>
          </a:prstGeom>
        </p:spPr>
        <p:txBody>
          <a:bodyPr vert="horz" lIns="90292" tIns="45145" rIns="90292" bIns="45145"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5376" y="9371290"/>
            <a:ext cx="2918831" cy="493315"/>
          </a:xfrm>
          <a:prstGeom prst="rect">
            <a:avLst/>
          </a:prstGeom>
        </p:spPr>
        <p:txBody>
          <a:bodyPr vert="horz" lIns="90292" tIns="45145" rIns="90292" bIns="45145" rtlCol="0" anchor="b"/>
          <a:lstStyle>
            <a:lvl1pPr algn="r">
              <a:defRPr sz="1100"/>
            </a:lvl1pPr>
          </a:lstStyle>
          <a:p>
            <a:fld id="{A0D1CF14-DF28-4A09-963B-B864808D71BF}" type="slidenum">
              <a:rPr kumimoji="1" lang="ja-JP" altLang="en-US" smtClean="0"/>
              <a:pPr/>
              <a:t>‹#›</a:t>
            </a:fld>
            <a:endParaRPr kumimoji="1" lang="ja-JP" altLang="en-US"/>
          </a:p>
        </p:txBody>
      </p:sp>
    </p:spTree>
    <p:extLst>
      <p:ext uri="{BB962C8B-B14F-4D97-AF65-F5344CB8AC3E}">
        <p14:creationId xmlns:p14="http://schemas.microsoft.com/office/powerpoint/2010/main" val="412412881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pPr defTabSz="914324" fontAlgn="base">
              <a:spcBef>
                <a:spcPct val="0"/>
              </a:spcBef>
              <a:spcAft>
                <a:spcPct val="0"/>
              </a:spcAft>
              <a:defRPr/>
            </a:pPr>
            <a:endParaRPr lang="en-US" altLang="ja-JP" sz="1200" dirty="0">
              <a:solidFill>
                <a:srgbClr val="000000"/>
              </a:solidFill>
              <a:latin typeface="Arial" charset="0"/>
              <a:ea typeface="ＭＳ Ｐゴシック" charset="-128"/>
            </a:endParaRPr>
          </a:p>
        </p:txBody>
      </p:sp>
      <p:sp>
        <p:nvSpPr>
          <p:cNvPr id="20483" name="Rectangle 2"/>
          <p:cNvSpPr>
            <a:spLocks noGrp="1" noRot="1" noChangeAspect="1" noChangeArrowheads="1" noTextEdit="1"/>
          </p:cNvSpPr>
          <p:nvPr>
            <p:ph type="sldImg"/>
          </p:nvPr>
        </p:nvSpPr>
        <p:spPr>
          <a:xfrm>
            <a:off x="922338" y="746125"/>
            <a:ext cx="4965700" cy="3725863"/>
          </a:xfrm>
          <a:ln/>
        </p:spPr>
      </p:sp>
      <p:sp>
        <p:nvSpPr>
          <p:cNvPr id="20484" name="Rectangle 3"/>
          <p:cNvSpPr>
            <a:spLocks noGrp="1" noChangeArrowheads="1"/>
          </p:cNvSpPr>
          <p:nvPr>
            <p:ph type="body" idx="1"/>
          </p:nvPr>
        </p:nvSpPr>
        <p:spPr>
          <a:noFill/>
          <a:ln/>
        </p:spPr>
        <p:txBody>
          <a:bodyPr/>
          <a:lstStyle/>
          <a:p>
            <a:r>
              <a:rPr lang="ja-JP" altLang="ja-JP" dirty="0"/>
              <a:t>授業をすぐに開始できるよう、あらかじめパワーポイントの表紙をスクリーンに映しておきましょう。担任の先生からの紹介があるまで、落ち着いた態度でお願いします。</a:t>
            </a:r>
            <a:endParaRPr lang="en-US" altLang="ja-JP" dirty="0"/>
          </a:p>
          <a:p>
            <a:r>
              <a:rPr lang="ja-JP" altLang="en-US" dirty="0"/>
              <a:t>授業をスムーズに進めるためにも、ご自身のご挨拶をお考え下さい。税理士のための</a:t>
            </a:r>
            <a:r>
              <a:rPr lang="en-US" altLang="ja-JP" dirty="0"/>
              <a:t>『</a:t>
            </a:r>
            <a:r>
              <a:rPr lang="ja-JP" altLang="en-US" dirty="0"/>
              <a:t>租税教育実践マニュアル</a:t>
            </a:r>
            <a:r>
              <a:rPr lang="en-US" altLang="ja-JP" dirty="0"/>
              <a:t>』</a:t>
            </a:r>
            <a:r>
              <a:rPr lang="ja-JP" altLang="en-US" dirty="0"/>
              <a:t>の冒頭挨拶に関する記述もご参考にして下さい。</a:t>
            </a:r>
            <a:endParaRPr lang="en-US" altLang="ja-JP" dirty="0"/>
          </a:p>
          <a:p>
            <a:endParaRPr lang="en-US" altLang="ja-JP" dirty="0"/>
          </a:p>
          <a:p>
            <a:r>
              <a:rPr lang="en-US" altLang="ja-JP" dirty="0"/>
              <a:t>※</a:t>
            </a:r>
            <a:r>
              <a:rPr lang="ja-JP" altLang="en-US" dirty="0"/>
              <a:t>このレジュメはボリュームが大きいため、通常の</a:t>
            </a:r>
            <a:r>
              <a:rPr lang="en-US" altLang="ja-JP" dirty="0"/>
              <a:t>50</a:t>
            </a:r>
            <a:r>
              <a:rPr lang="ja-JP" altLang="en-US" dirty="0"/>
              <a:t>分授業では時間内に収まらない可能性が高いです。</a:t>
            </a:r>
            <a:endParaRPr lang="en-US" altLang="ja-JP" dirty="0"/>
          </a:p>
          <a:p>
            <a:r>
              <a:rPr lang="ja-JP" altLang="en-US" b="1" dirty="0"/>
              <a:t>動画の視聴を外したり、グループディスカッションの時間を少し短くするなどの工夫が必要となることもあります。</a:t>
            </a:r>
            <a:endParaRPr lang="en-US" altLang="ja-JP" b="1" dirty="0"/>
          </a:p>
          <a:p>
            <a:r>
              <a:rPr lang="ja-JP" altLang="ja-JP" dirty="0"/>
              <a:t>何分にはどこまで進んでいるべきか、時間がなくなってしまった場合、どこを飛ばすのか</a:t>
            </a:r>
            <a:r>
              <a:rPr lang="ja-JP" altLang="en-US" dirty="0"/>
              <a:t>を</a:t>
            </a:r>
            <a:r>
              <a:rPr lang="ja-JP" altLang="ja-JP" dirty="0"/>
              <a:t>事前に考えるなど、時間配分に気を付けてください。</a:t>
            </a:r>
          </a:p>
          <a:p>
            <a:r>
              <a:rPr lang="ja-JP" altLang="ja-JP" dirty="0"/>
              <a:t>余裕をもって一番伝えたいことを、しっかり伝えることができるようにしましょう</a:t>
            </a:r>
            <a:r>
              <a:rPr lang="ja-JP" altLang="en-US" dirty="0"/>
              <a:t>。</a:t>
            </a:r>
            <a:endParaRPr lang="en-US" altLang="ja-JP" dirty="0"/>
          </a:p>
          <a:p>
            <a:endParaRPr lang="en-US" altLang="ja-JP" dirty="0"/>
          </a:p>
          <a:p>
            <a:r>
              <a:rPr lang="ja-JP" altLang="en-US" dirty="0"/>
              <a:t>また、このテキストはダウンロードするのに大変時間がかかります。前日までにご自身のパソコン又は</a:t>
            </a:r>
            <a:r>
              <a:rPr lang="en-US" altLang="ja-JP" dirty="0"/>
              <a:t>USB</a:t>
            </a:r>
            <a:r>
              <a:rPr lang="ja-JP" altLang="en-US" dirty="0"/>
              <a:t>にダウンロードしてください。</a:t>
            </a:r>
            <a:endParaRPr lang="en-US" altLang="ja-JP" dirty="0"/>
          </a:p>
          <a:p>
            <a:endParaRPr lang="en-US" altLang="ja-JP" dirty="0"/>
          </a:p>
          <a:p>
            <a:endParaRPr lang="en-US" altLang="ja-JP" dirty="0"/>
          </a:p>
          <a:p>
            <a:endParaRPr lang="ja-JP" altLang="ja-JP" dirty="0"/>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141C4886-4024-4B1E-91E5-E26DEAA679ED}"/>
              </a:ext>
            </a:extLst>
          </p:cNvPr>
          <p:cNvSpPr>
            <a:spLocks noGrp="1"/>
          </p:cNvSpPr>
          <p:nvPr>
            <p:ph type="hdr" sz="quarter"/>
          </p:nvPr>
        </p:nvSpPr>
        <p:spPr/>
        <p:txBody>
          <a:bodyPr/>
          <a:lstStyle/>
          <a:p>
            <a:r>
              <a:rPr kumimoji="1" lang="ja-JP" altLang="en-US"/>
              <a:t>高校生用モデルテキスト</a:t>
            </a:r>
          </a:p>
        </p:txBody>
      </p:sp>
    </p:spTree>
    <p:extLst>
      <p:ext uri="{BB962C8B-B14F-4D97-AF65-F5344CB8AC3E}">
        <p14:creationId xmlns:p14="http://schemas.microsoft.com/office/powerpoint/2010/main" val="3159633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14388" y="712788"/>
            <a:ext cx="4757737" cy="3568700"/>
          </a:xfrm>
        </p:spPr>
      </p:sp>
      <p:sp>
        <p:nvSpPr>
          <p:cNvPr id="3" name="ノート プレースホルダー 2"/>
          <p:cNvSpPr>
            <a:spLocks noGrp="1"/>
          </p:cNvSpPr>
          <p:nvPr>
            <p:ph type="body" idx="1"/>
          </p:nvPr>
        </p:nvSpPr>
        <p:spPr/>
        <p:txBody>
          <a:bodyPr/>
          <a:lstStyle/>
          <a:p>
            <a:r>
              <a:rPr kumimoji="1" lang="ja-JP" altLang="en-US" dirty="0"/>
              <a:t>日本の国債残高の推移を簡単に説明しましょう。</a:t>
            </a:r>
            <a:endParaRPr kumimoji="1" lang="en-US" altLang="ja-JP" dirty="0"/>
          </a:p>
          <a:p>
            <a:r>
              <a:rPr kumimoji="1" lang="ja-JP" altLang="en-US" dirty="0"/>
              <a:t>その際、生徒たちへマイナスイメージとならないよう注意しましょう。</a:t>
            </a:r>
            <a:endParaRPr kumimoji="1" lang="en-US" altLang="ja-JP" dirty="0"/>
          </a:p>
          <a:p>
            <a:endParaRPr kumimoji="1" lang="en-US" altLang="ja-JP" dirty="0"/>
          </a:p>
          <a:p>
            <a:r>
              <a:rPr kumimoji="1" lang="en-US" altLang="ja-JP" dirty="0"/>
              <a:t>【</a:t>
            </a:r>
            <a:r>
              <a:rPr kumimoji="1" lang="ja-JP" altLang="en-US" dirty="0"/>
              <a:t>コメント例</a:t>
            </a:r>
            <a:r>
              <a:rPr kumimoji="1" lang="en-US" altLang="ja-JP" dirty="0"/>
              <a:t>】</a:t>
            </a:r>
          </a:p>
          <a:p>
            <a:r>
              <a:rPr kumimoji="1" lang="ja-JP" altLang="en-US" dirty="0"/>
              <a:t>少子高齢化等が進む中、使う予算は膨らむ一方です。</a:t>
            </a:r>
            <a:endParaRPr kumimoji="1" lang="en-US" altLang="ja-JP" dirty="0"/>
          </a:p>
          <a:p>
            <a:r>
              <a:rPr kumimoji="1" lang="ja-JP" altLang="en-US" dirty="0"/>
              <a:t>医療・年金・福祉の社会保障の安心を求めるほど、国は借金をして財政を成り立たせています。</a:t>
            </a:r>
            <a:endParaRPr kumimoji="1" lang="en-US" altLang="ja-JP" dirty="0"/>
          </a:p>
          <a:p>
            <a:r>
              <a:rPr kumimoji="1" lang="ja-JP" altLang="en-US" dirty="0"/>
              <a:t>どうやって支出を減らすか、収入を増やすかを真剣に考えていかなくてはいけません。</a:t>
            </a:r>
            <a:endParaRPr kumimoji="1" lang="en-US" altLang="ja-JP" dirty="0"/>
          </a:p>
        </p:txBody>
      </p:sp>
      <p:sp>
        <p:nvSpPr>
          <p:cNvPr id="4" name="ヘッダー プレースホルダー 3"/>
          <p:cNvSpPr>
            <a:spLocks noGrp="1"/>
          </p:cNvSpPr>
          <p:nvPr>
            <p:ph type="hdr" sz="quarter"/>
          </p:nvPr>
        </p:nvSpPr>
        <p:spPr/>
        <p:txBody>
          <a:bodyPr/>
          <a:lstStyle/>
          <a:p>
            <a:pPr>
              <a:defRPr/>
            </a:pPr>
            <a:r>
              <a:rPr lang="ja-JP" altLang="en-US"/>
              <a:t>高校生用モデルテキスト</a:t>
            </a:r>
            <a:endParaRPr lang="en-US" altLang="ja-JP" dirty="0"/>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9</a:t>
            </a:fld>
            <a:endParaRPr lang="en-US" altLang="ja-JP" dirty="0"/>
          </a:p>
        </p:txBody>
      </p:sp>
    </p:spTree>
    <p:extLst>
      <p:ext uri="{BB962C8B-B14F-4D97-AF65-F5344CB8AC3E}">
        <p14:creationId xmlns:p14="http://schemas.microsoft.com/office/powerpoint/2010/main" val="3976903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この動画も授業の進捗状況によっては省略できる箇所かと思います。</a:t>
            </a:r>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10</a:t>
            </a:fld>
            <a:endParaRPr kumimoji="1" lang="ja-JP" altLang="en-US"/>
          </a:p>
        </p:txBody>
      </p:sp>
    </p:spTree>
    <p:extLst>
      <p:ext uri="{BB962C8B-B14F-4D97-AF65-F5344CB8AC3E}">
        <p14:creationId xmlns:p14="http://schemas.microsoft.com/office/powerpoint/2010/main" val="384722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lang="ja-JP" altLang="en-US" dirty="0">
                <a:latin typeface="+mn-ea"/>
              </a:rPr>
              <a:t>模擬選挙の進行にあたっての準備として、事前打ち合わせで立候補者役３名を決めておいてください。</a:t>
            </a:r>
            <a:endParaRPr lang="en-US" altLang="ja-JP" dirty="0">
              <a:latin typeface="+mn-ea"/>
            </a:endParaRPr>
          </a:p>
          <a:p>
            <a:pPr defTabSz="875538">
              <a:defRPr/>
            </a:pPr>
            <a:r>
              <a:rPr lang="ja-JP" altLang="en-US" dirty="0">
                <a:latin typeface="+mn-ea"/>
              </a:rPr>
              <a:t>できれば学校の先生に協力をお願いしてください。</a:t>
            </a:r>
            <a:endParaRPr lang="en-US" altLang="ja-JP" dirty="0">
              <a:latin typeface="+mn-ea"/>
            </a:endParaRPr>
          </a:p>
          <a:p>
            <a:pPr defTabSz="875538">
              <a:defRPr/>
            </a:pPr>
            <a:r>
              <a:rPr lang="ja-JP" altLang="en-US" dirty="0">
                <a:latin typeface="+mn-ea"/>
              </a:rPr>
              <a:t>補助としてもう一人税理士に参加してもらうのも良いでしょう。</a:t>
            </a:r>
            <a:endParaRPr lang="en-US" altLang="ja-JP" dirty="0">
              <a:latin typeface="+mn-ea"/>
            </a:endParaRPr>
          </a:p>
          <a:p>
            <a:pPr defTabSz="875538">
              <a:defRPr/>
            </a:pPr>
            <a:endParaRPr lang="en-US" altLang="ja-JP" dirty="0">
              <a:latin typeface="+mn-ea"/>
            </a:endParaRPr>
          </a:p>
          <a:p>
            <a:pPr defTabSz="875538">
              <a:defRPr/>
            </a:pPr>
            <a:r>
              <a:rPr lang="ja-JP" altLang="ja-JP" dirty="0">
                <a:latin typeface="+mn-ea"/>
              </a:rPr>
              <a:t>【コメント例】</a:t>
            </a:r>
            <a:endParaRPr lang="en-US" altLang="ja-JP" dirty="0">
              <a:latin typeface="+mn-ea"/>
            </a:endParaRPr>
          </a:p>
          <a:p>
            <a:pPr algn="l"/>
            <a:r>
              <a:rPr lang="ja-JP" altLang="en-US" dirty="0">
                <a:latin typeface="+mn-ea"/>
              </a:rPr>
              <a:t>それでは、模擬選挙を始めます。</a:t>
            </a:r>
          </a:p>
          <a:p>
            <a:pPr algn="l"/>
            <a:r>
              <a:rPr lang="ja-JP" altLang="en-US" dirty="0">
                <a:latin typeface="+mn-ea"/>
              </a:rPr>
              <a:t>日本をよくするためにはどの党の考えがいいのかご自身の意見に近いのはどの党なのか考えてみてください。</a:t>
            </a:r>
          </a:p>
          <a:p>
            <a:pPr algn="l"/>
            <a:r>
              <a:rPr lang="ja-JP" altLang="en-US" dirty="0">
                <a:latin typeface="+mn-ea"/>
              </a:rPr>
              <a:t>これから</a:t>
            </a:r>
            <a:r>
              <a:rPr lang="en-US" altLang="ja-JP" dirty="0">
                <a:latin typeface="+mn-ea"/>
              </a:rPr>
              <a:t>A</a:t>
            </a:r>
            <a:r>
              <a:rPr lang="ja-JP" altLang="en-US" dirty="0">
                <a:latin typeface="+mn-ea"/>
              </a:rPr>
              <a:t>党、</a:t>
            </a:r>
            <a:r>
              <a:rPr lang="en-US" altLang="ja-JP" dirty="0">
                <a:latin typeface="+mn-ea"/>
              </a:rPr>
              <a:t>B</a:t>
            </a:r>
            <a:r>
              <a:rPr lang="ja-JP" altLang="en-US" dirty="0">
                <a:latin typeface="+mn-ea"/>
              </a:rPr>
              <a:t>党、</a:t>
            </a:r>
            <a:r>
              <a:rPr lang="en-US" altLang="ja-JP" dirty="0">
                <a:latin typeface="+mn-ea"/>
              </a:rPr>
              <a:t>C</a:t>
            </a:r>
            <a:r>
              <a:rPr lang="ja-JP" altLang="en-US" dirty="0">
                <a:latin typeface="+mn-ea"/>
              </a:rPr>
              <a:t>党それぞれの候補者に公約を発表してもらいますので、聞いてください。</a:t>
            </a:r>
          </a:p>
          <a:p>
            <a:pPr algn="l"/>
            <a:r>
              <a:rPr lang="ja-JP" altLang="en-US" dirty="0">
                <a:latin typeface="+mn-ea"/>
              </a:rPr>
              <a:t>それでは</a:t>
            </a:r>
            <a:r>
              <a:rPr lang="en-US" altLang="ja-JP" dirty="0">
                <a:latin typeface="+mn-ea"/>
              </a:rPr>
              <a:t>A</a:t>
            </a:r>
            <a:r>
              <a:rPr lang="ja-JP" altLang="en-US" dirty="0">
                <a:latin typeface="+mn-ea"/>
              </a:rPr>
              <a:t>党の○○さん、公約を発表してください。･･･次に</a:t>
            </a:r>
            <a:r>
              <a:rPr lang="en-US" altLang="ja-JP" dirty="0">
                <a:latin typeface="+mn-ea"/>
              </a:rPr>
              <a:t>B</a:t>
            </a:r>
            <a:r>
              <a:rPr lang="ja-JP" altLang="en-US" dirty="0">
                <a:latin typeface="+mn-ea"/>
              </a:rPr>
              <a:t>党の○○さんお願いします。･･･最後に</a:t>
            </a:r>
            <a:r>
              <a:rPr lang="en-US" altLang="ja-JP" dirty="0">
                <a:latin typeface="+mn-ea"/>
              </a:rPr>
              <a:t>C</a:t>
            </a:r>
            <a:r>
              <a:rPr lang="ja-JP" altLang="en-US" dirty="0">
                <a:latin typeface="+mn-ea"/>
              </a:rPr>
              <a:t>党の○○さんお願いします。</a:t>
            </a:r>
          </a:p>
          <a:p>
            <a:pPr algn="l"/>
            <a:r>
              <a:rPr lang="ja-JP" altLang="en-US" dirty="0">
                <a:latin typeface="+mn-ea"/>
              </a:rPr>
              <a:t>･･･はい、各党の候補者の方々ありがとうございました。</a:t>
            </a:r>
            <a:endParaRPr lang="en-US" altLang="ja-JP" dirty="0">
              <a:latin typeface="+mn-ea"/>
            </a:endParaRPr>
          </a:p>
          <a:p>
            <a:pPr algn="l"/>
            <a:endParaRPr lang="ja-JP" altLang="en-US" dirty="0">
              <a:latin typeface="+mn-ea"/>
            </a:endParaRPr>
          </a:p>
          <a:p>
            <a:pPr algn="l"/>
            <a:r>
              <a:rPr lang="ja-JP" altLang="en-US" dirty="0">
                <a:latin typeface="+mn-ea"/>
              </a:rPr>
              <a:t>今から、お手許のワークシートを作成してもらいます。各党の公約を評価し、長所短所を記入して下さい。</a:t>
            </a:r>
          </a:p>
          <a:p>
            <a:pPr algn="l"/>
            <a:r>
              <a:rPr lang="ja-JP" altLang="en-US" dirty="0">
                <a:latin typeface="+mn-ea"/>
              </a:rPr>
              <a:t>そして自分ならどの党に投票するかをその理由とともに記入してください。</a:t>
            </a:r>
          </a:p>
          <a:p>
            <a:pPr algn="l"/>
            <a:r>
              <a:rPr lang="ja-JP" altLang="en-US" dirty="0">
                <a:latin typeface="+mn-ea"/>
              </a:rPr>
              <a:t>〇分間でお願いします。スタートしてください。</a:t>
            </a:r>
          </a:p>
          <a:p>
            <a:pPr algn="l"/>
            <a:endParaRPr lang="en-US" altLang="ja-JP" dirty="0">
              <a:latin typeface="+mn-ea"/>
            </a:endParaRPr>
          </a:p>
          <a:p>
            <a:pPr algn="l"/>
            <a:r>
              <a:rPr lang="en-US" altLang="ja-JP" dirty="0">
                <a:latin typeface="+mn-ea"/>
              </a:rPr>
              <a:t>(</a:t>
            </a:r>
            <a:r>
              <a:rPr lang="ja-JP" altLang="en-US" dirty="0">
                <a:latin typeface="+mn-ea"/>
              </a:rPr>
              <a:t>〇分間は残り時間から逆算して決めてください。</a:t>
            </a:r>
            <a:r>
              <a:rPr lang="en-US" altLang="ja-JP" dirty="0">
                <a:latin typeface="+mn-ea"/>
              </a:rPr>
              <a:t>)</a:t>
            </a:r>
          </a:p>
          <a:p>
            <a:pPr algn="l"/>
            <a:endParaRPr lang="en-US" altLang="ja-JP" dirty="0">
              <a:latin typeface="+mn-ea"/>
            </a:endParaRPr>
          </a:p>
          <a:p>
            <a:pPr algn="l"/>
            <a:r>
              <a:rPr lang="ja-JP" altLang="en-US" dirty="0">
                <a:latin typeface="+mn-ea"/>
              </a:rPr>
              <a:t>続いて班で話し合いをしてください。</a:t>
            </a:r>
          </a:p>
          <a:p>
            <a:pPr algn="l"/>
            <a:r>
              <a:rPr lang="ja-JP" altLang="en-US" dirty="0">
                <a:latin typeface="+mn-ea"/>
              </a:rPr>
              <a:t>他の人がどのように考えているか意見を聞いて、もう一度、自分ならどの党に投票するかを考えて、思ったことを記入して下さい。</a:t>
            </a:r>
          </a:p>
          <a:p>
            <a:pPr algn="l"/>
            <a:r>
              <a:rPr lang="ja-JP" altLang="en-US" dirty="0">
                <a:latin typeface="+mn-ea"/>
              </a:rPr>
              <a:t>この話し合いの後、班の代表者の方はどんな意見があったかを発表してもらいます。</a:t>
            </a:r>
          </a:p>
          <a:p>
            <a:pPr algn="l"/>
            <a:r>
              <a:rPr lang="ja-JP" altLang="en-US" dirty="0">
                <a:latin typeface="+mn-ea"/>
              </a:rPr>
              <a:t>〇分間でお願いします。スタートしてください。</a:t>
            </a:r>
            <a:endParaRPr lang="en-US" altLang="ja-JP" dirty="0">
              <a:latin typeface="+mn-ea"/>
            </a:endParaRPr>
          </a:p>
          <a:p>
            <a:pPr algn="l"/>
            <a:endParaRPr lang="en-US" altLang="ja-JP" dirty="0">
              <a:latin typeface="+mn-ea"/>
            </a:endParaRPr>
          </a:p>
          <a:p>
            <a:pPr defTabSz="875538">
              <a:defRPr/>
            </a:pPr>
            <a:r>
              <a:rPr lang="en-US" altLang="ja-JP" dirty="0">
                <a:latin typeface="+mn-ea"/>
              </a:rPr>
              <a:t>(</a:t>
            </a:r>
            <a:r>
              <a:rPr lang="ja-JP" altLang="en-US" dirty="0">
                <a:latin typeface="+mn-ea"/>
              </a:rPr>
              <a:t>〇分間は残り時間から逆算して決めてください。</a:t>
            </a:r>
            <a:r>
              <a:rPr lang="en-US" altLang="ja-JP" dirty="0">
                <a:latin typeface="+mn-ea"/>
              </a:rPr>
              <a:t>)</a:t>
            </a:r>
          </a:p>
          <a:p>
            <a:pPr algn="l"/>
            <a:endParaRPr lang="ja-JP" altLang="en-US" dirty="0">
              <a:latin typeface="+mn-ea"/>
            </a:endParaRPr>
          </a:p>
          <a:p>
            <a:pPr algn="l"/>
            <a:r>
              <a:rPr lang="ja-JP" altLang="en-US" dirty="0">
                <a:latin typeface="+mn-ea"/>
              </a:rPr>
              <a:t>はい、時間です。それでは○○班から順番にどんな意見、考えがあったかを発表していって下さい。各班</a:t>
            </a:r>
            <a:r>
              <a:rPr lang="en-US" altLang="ja-JP" dirty="0">
                <a:latin typeface="+mn-ea"/>
              </a:rPr>
              <a:t>1</a:t>
            </a:r>
            <a:r>
              <a:rPr lang="ja-JP" altLang="en-US" dirty="0">
                <a:latin typeface="+mn-ea"/>
              </a:rPr>
              <a:t>分程度でお願いします。</a:t>
            </a:r>
            <a:endParaRPr lang="en-US" altLang="ja-JP" dirty="0">
              <a:latin typeface="+mn-ea"/>
            </a:endParaRPr>
          </a:p>
          <a:p>
            <a:pPr algn="l"/>
            <a:endParaRPr lang="en-US" altLang="ja-JP" dirty="0">
              <a:latin typeface="+mn-ea"/>
            </a:endParaRPr>
          </a:p>
          <a:p>
            <a:pPr algn="l"/>
            <a:r>
              <a:rPr lang="en-US" altLang="ja-JP" dirty="0">
                <a:latin typeface="+mn-ea"/>
              </a:rPr>
              <a:t>(</a:t>
            </a:r>
            <a:r>
              <a:rPr lang="ja-JP" altLang="en-US" dirty="0">
                <a:latin typeface="+mn-ea"/>
              </a:rPr>
              <a:t>時間が足りない場合は、代表して何班かに発表してもらい、発表者の数を減らしましょう。</a:t>
            </a:r>
            <a:r>
              <a:rPr lang="en-US" altLang="ja-JP" dirty="0">
                <a:latin typeface="+mn-ea"/>
              </a:rPr>
              <a:t>)</a:t>
            </a:r>
          </a:p>
          <a:p>
            <a:pPr algn="l"/>
            <a:endParaRPr lang="ja-JP" altLang="en-US" dirty="0">
              <a:latin typeface="+mn-ea"/>
            </a:endParaRPr>
          </a:p>
          <a:p>
            <a:pPr algn="l"/>
            <a:r>
              <a:rPr lang="ja-JP" altLang="en-US" dirty="0">
                <a:latin typeface="+mn-ea"/>
              </a:rPr>
              <a:t>ありがとうございました。それではいよいよ投票です。</a:t>
            </a:r>
          </a:p>
          <a:p>
            <a:pPr algn="l"/>
            <a:r>
              <a:rPr lang="ja-JP" altLang="en-US" dirty="0">
                <a:latin typeface="+mn-ea"/>
              </a:rPr>
              <a:t>今から挙手による投票を行います。</a:t>
            </a:r>
            <a:r>
              <a:rPr lang="en-US" altLang="ja-JP" dirty="0">
                <a:latin typeface="+mn-ea"/>
              </a:rPr>
              <a:t>A</a:t>
            </a:r>
            <a:r>
              <a:rPr lang="ja-JP" altLang="en-US" dirty="0">
                <a:latin typeface="+mn-ea"/>
              </a:rPr>
              <a:t>党に投票する人は挙手をお願いします。次に</a:t>
            </a:r>
            <a:r>
              <a:rPr lang="en-US" altLang="ja-JP" dirty="0">
                <a:latin typeface="+mn-ea"/>
              </a:rPr>
              <a:t>B</a:t>
            </a:r>
            <a:r>
              <a:rPr lang="ja-JP" altLang="en-US" dirty="0">
                <a:latin typeface="+mn-ea"/>
              </a:rPr>
              <a:t>党に投票する人は挙手をお願いします。</a:t>
            </a:r>
          </a:p>
          <a:p>
            <a:pPr algn="l"/>
            <a:r>
              <a:rPr lang="ja-JP" altLang="en-US" dirty="0">
                <a:latin typeface="+mn-ea"/>
              </a:rPr>
              <a:t>最後に</a:t>
            </a:r>
            <a:r>
              <a:rPr lang="en-US" altLang="ja-JP" dirty="0">
                <a:latin typeface="+mn-ea"/>
              </a:rPr>
              <a:t>C</a:t>
            </a:r>
            <a:r>
              <a:rPr lang="ja-JP" altLang="en-US" dirty="0">
                <a:latin typeface="+mn-ea"/>
              </a:rPr>
              <a:t>党に投票する人は挙手をお願いします。</a:t>
            </a:r>
          </a:p>
          <a:p>
            <a:pPr algn="l"/>
            <a:r>
              <a:rPr lang="ja-JP" altLang="en-US" dirty="0">
                <a:latin typeface="+mn-ea"/>
              </a:rPr>
              <a:t>投票の結果、当選者は□党の○○さんに決まりました。拍手をお願いします。それでは、○○さん抱負をお願いします。</a:t>
            </a:r>
            <a:endParaRPr lang="en-US" altLang="ja-JP" dirty="0">
              <a:latin typeface="+mn-ea"/>
            </a:endParaRPr>
          </a:p>
          <a:p>
            <a:pPr algn="l"/>
            <a:endParaRPr lang="en-US" altLang="ja-JP" dirty="0">
              <a:latin typeface="+mn-ea"/>
            </a:endParaRPr>
          </a:p>
          <a:p>
            <a:pPr algn="l"/>
            <a:r>
              <a:rPr lang="en-US" altLang="ja-JP" dirty="0">
                <a:latin typeface="+mn-ea"/>
              </a:rPr>
              <a:t>(</a:t>
            </a:r>
            <a:r>
              <a:rPr lang="ja-JP" altLang="en-US" dirty="0">
                <a:latin typeface="+mn-ea"/>
              </a:rPr>
              <a:t>挙手による投票の前にそれぞれの投票数を板書できるよう準備しておいてください。</a:t>
            </a:r>
          </a:p>
          <a:p>
            <a:pPr algn="l"/>
            <a:r>
              <a:rPr lang="ja-JP" altLang="en-US" dirty="0">
                <a:latin typeface="+mn-ea"/>
              </a:rPr>
              <a:t>抱負は時間がなければ無理にする必要はないかと思います。</a:t>
            </a:r>
            <a:r>
              <a:rPr lang="en-US" altLang="ja-JP" dirty="0">
                <a:latin typeface="+mn-ea"/>
              </a:rPr>
              <a:t>)</a:t>
            </a:r>
          </a:p>
          <a:p>
            <a:pPr algn="l"/>
            <a:endParaRPr lang="ja-JP" altLang="en-US" dirty="0">
              <a:latin typeface="+mn-ea"/>
            </a:endParaRPr>
          </a:p>
          <a:p>
            <a:pPr algn="l"/>
            <a:r>
              <a:rPr lang="ja-JP" altLang="en-US" dirty="0">
                <a:latin typeface="+mn-ea"/>
              </a:rPr>
              <a:t>ありがとうございます、最後にもうすぐ</a:t>
            </a:r>
            <a:r>
              <a:rPr lang="en-US" altLang="ja-JP" dirty="0">
                <a:latin typeface="+mn-ea"/>
              </a:rPr>
              <a:t>18</a:t>
            </a:r>
            <a:r>
              <a:rPr lang="ja-JP" altLang="en-US" dirty="0">
                <a:latin typeface="+mn-ea"/>
              </a:rPr>
              <a:t>歳になって選挙権を得られる皆様に動画を見てもらいます。</a:t>
            </a:r>
            <a:endParaRPr kumimoji="1" lang="ja-JP" altLang="en-US" sz="1000" dirty="0">
              <a:latin typeface="+mn-ea"/>
            </a:endParaRPr>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11</a:t>
            </a:fld>
            <a:endParaRPr kumimoji="1" lang="ja-JP" altLang="en-US"/>
          </a:p>
        </p:txBody>
      </p:sp>
    </p:spTree>
    <p:extLst>
      <p:ext uri="{BB962C8B-B14F-4D97-AF65-F5344CB8AC3E}">
        <p14:creationId xmlns:p14="http://schemas.microsoft.com/office/powerpoint/2010/main" val="3635947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この動画も授業の進捗状況に応じて省略する事も検討してください。</a:t>
            </a:r>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12</a:t>
            </a:fld>
            <a:endParaRPr kumimoji="1" lang="ja-JP" altLang="en-US"/>
          </a:p>
        </p:txBody>
      </p:sp>
    </p:spTree>
    <p:extLst>
      <p:ext uri="{BB962C8B-B14F-4D97-AF65-F5344CB8AC3E}">
        <p14:creationId xmlns:p14="http://schemas.microsoft.com/office/powerpoint/2010/main" val="2183060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defTabSz="875538">
              <a:defRPr/>
            </a:pPr>
            <a:r>
              <a:rPr lang="ja-JP" altLang="en-US" sz="1700" b="1" dirty="0">
                <a:solidFill>
                  <a:prstClr val="black"/>
                </a:solidFill>
                <a:latin typeface="ＭＳ Ｐゴシック" panose="020B0600070205080204" pitchFamily="50" charset="-128"/>
                <a:ea typeface="ＭＳ Ｐゴシック" panose="020B0600070205080204" pitchFamily="50" charset="-128"/>
              </a:rPr>
              <a:t>授業のまとめとして、税金の意義や役割、公平な税制の在り方や租税法律主義の確認を再度行ってください。</a:t>
            </a:r>
            <a:endParaRPr lang="en-US" altLang="ja-JP" sz="1700" b="1" dirty="0">
              <a:solidFill>
                <a:prstClr val="black"/>
              </a:solidFill>
              <a:latin typeface="ＭＳ Ｐゴシック" panose="020B0600070205080204" pitchFamily="50" charset="-128"/>
              <a:ea typeface="ＭＳ Ｐゴシック" panose="020B0600070205080204" pitchFamily="50" charset="-128"/>
            </a:endParaRPr>
          </a:p>
          <a:p>
            <a:pPr algn="just" defTabSz="875538">
              <a:defRPr/>
            </a:pPr>
            <a:endParaRPr lang="en-US" altLang="ja-JP" sz="1700" dirty="0">
              <a:solidFill>
                <a:prstClr val="black"/>
              </a:solidFill>
              <a:latin typeface="ＭＳ Ｐゴシック" panose="020B0600070205080204" pitchFamily="50" charset="-128"/>
              <a:ea typeface="ＭＳ Ｐゴシック" panose="020B0600070205080204" pitchFamily="50" charset="-128"/>
            </a:endParaRPr>
          </a:p>
          <a:p>
            <a:pPr algn="just" defTabSz="875538">
              <a:defRPr/>
            </a:pPr>
            <a:r>
              <a:rPr lang="ja-JP" altLang="ja-JP" sz="1700" dirty="0">
                <a:solidFill>
                  <a:prstClr val="black"/>
                </a:solidFill>
                <a:latin typeface="ＭＳ Ｐゴシック" panose="020B0600070205080204" pitchFamily="50" charset="-128"/>
                <a:ea typeface="ＭＳ Ｐゴシック" panose="020B0600070205080204" pitchFamily="50" charset="-128"/>
              </a:rPr>
              <a:t>【コメント例】</a:t>
            </a:r>
            <a:endParaRPr lang="en-US" altLang="ja-JP" sz="1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700" kern="100" dirty="0">
                <a:latin typeface="Century" panose="02040604050505020304" pitchFamily="18" charset="0"/>
                <a:ea typeface="ＭＳ 明朝" panose="02020609040205080304" pitchFamily="17" charset="-128"/>
                <a:cs typeface="Times New Roman" panose="02020603050405020304" pitchFamily="18" charset="0"/>
              </a:rPr>
              <a:t>「税金が国を支えるということを理解してもらえたと思います。</a:t>
            </a:r>
            <a:endParaRPr lang="en-US" altLang="ja-JP" sz="1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700" kern="100" dirty="0">
                <a:latin typeface="Century" panose="02040604050505020304" pitchFamily="18" charset="0"/>
                <a:ea typeface="ＭＳ 明朝" panose="02020609040205080304" pitchFamily="17" charset="-128"/>
                <a:cs typeface="Times New Roman" panose="02020603050405020304" pitchFamily="18" charset="0"/>
              </a:rPr>
              <a:t>では、なぜ私たちは税金を払わなければならないのでしょうか。</a:t>
            </a:r>
            <a:endParaRPr lang="en-US" altLang="ja-JP" sz="1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700" kern="100" dirty="0">
                <a:latin typeface="Century" panose="02040604050505020304" pitchFamily="18" charset="0"/>
                <a:ea typeface="ＭＳ 明朝" panose="02020609040205080304" pitchFamily="17" charset="-128"/>
                <a:cs typeface="Times New Roman" panose="02020603050405020304" pitchFamily="18" charset="0"/>
              </a:rPr>
              <a:t>経済的に豊か人は、なぜ自分が努力して得たものの中から、人よりも高い税金を</a:t>
            </a:r>
            <a:endParaRPr lang="en-US" altLang="ja-JP" sz="1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700" kern="100" dirty="0">
                <a:latin typeface="Century" panose="02040604050505020304" pitchFamily="18" charset="0"/>
                <a:ea typeface="ＭＳ 明朝" panose="02020609040205080304" pitchFamily="17" charset="-128"/>
                <a:cs typeface="Times New Roman" panose="02020603050405020304" pitchFamily="18" charset="0"/>
              </a:rPr>
              <a:t>お納めなければならないのか、また経済的に恵まれていない人は、大した収入がある</a:t>
            </a:r>
            <a:endParaRPr lang="en-US" altLang="ja-JP" sz="1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700" kern="100" dirty="0">
                <a:latin typeface="Century" panose="02040604050505020304" pitchFamily="18" charset="0"/>
                <a:ea typeface="ＭＳ 明朝" panose="02020609040205080304" pitchFamily="17" charset="-128"/>
                <a:cs typeface="Times New Roman" panose="02020603050405020304" pitchFamily="18" charset="0"/>
              </a:rPr>
              <a:t>わけでもないのに、なぜこんなに税金を納めなければならないのだろうか・・・</a:t>
            </a:r>
            <a:endParaRPr lang="en-US" altLang="ja-JP" sz="1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700" kern="100" dirty="0">
                <a:latin typeface="Century" panose="02040604050505020304" pitchFamily="18" charset="0"/>
                <a:ea typeface="ＭＳ 明朝" panose="02020609040205080304" pitchFamily="17" charset="-128"/>
                <a:cs typeface="Times New Roman" panose="02020603050405020304" pitchFamily="18" charset="0"/>
              </a:rPr>
              <a:t>税金の負担は、私たちが選挙で選んだ代表が決めたルールに従うことを租税法律主義　</a:t>
            </a:r>
            <a:endParaRPr lang="en-US" altLang="ja-JP" sz="1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700" kern="100" dirty="0">
                <a:latin typeface="Century" panose="02040604050505020304" pitchFamily="18" charset="0"/>
                <a:ea typeface="ＭＳ 明朝" panose="02020609040205080304" pitchFamily="17" charset="-128"/>
                <a:cs typeface="Times New Roman" panose="02020603050405020304" pitchFamily="18" charset="0"/>
              </a:rPr>
              <a:t>といいます。また税負担は各人の担税力に応じて配分されるべきことを租税公平主義</a:t>
            </a:r>
            <a:endParaRPr lang="en-US" altLang="ja-JP" sz="1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700" kern="100" dirty="0">
                <a:latin typeface="Century" panose="02040604050505020304" pitchFamily="18" charset="0"/>
                <a:ea typeface="ＭＳ 明朝" panose="02020609040205080304" pitchFamily="17" charset="-128"/>
                <a:cs typeface="Times New Roman" panose="02020603050405020304" pitchFamily="18" charset="0"/>
              </a:rPr>
              <a:t>または租税平等主義といいます。両者は密接に関連します。</a:t>
            </a:r>
            <a:endParaRPr lang="en-US" altLang="ja-JP" sz="1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700" kern="100" dirty="0">
                <a:latin typeface="Century" panose="02040604050505020304" pitchFamily="18" charset="0"/>
                <a:ea typeface="ＭＳ 明朝" panose="02020609040205080304" pitchFamily="17" charset="-128"/>
                <a:cs typeface="Times New Roman" panose="02020603050405020304" pitchFamily="18" charset="0"/>
              </a:rPr>
              <a:t>税金は納めて終わりではなく、使われ方を、しっかりと監視しなければなりません。</a:t>
            </a:r>
            <a:endParaRPr lang="en-US" altLang="ja-JP" sz="1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700" kern="100" dirty="0">
                <a:latin typeface="Century" panose="02040604050505020304" pitchFamily="18" charset="0"/>
                <a:ea typeface="ＭＳ 明朝" panose="02020609040205080304" pitchFamily="17" charset="-128"/>
                <a:cs typeface="Times New Roman" panose="02020603050405020304" pitchFamily="18" charset="0"/>
              </a:rPr>
              <a:t>この事をよく理解して一人一人が自分で考えて行動することが大切です。」</a:t>
            </a:r>
            <a:endParaRPr lang="en-US" altLang="ja-JP" sz="1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7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ja-JP" sz="1700" kern="100" dirty="0">
                <a:latin typeface="Century" panose="02040604050505020304" pitchFamily="18" charset="0"/>
                <a:ea typeface="ＭＳ 明朝" panose="02020609040205080304" pitchFamily="17" charset="-128"/>
                <a:cs typeface="Times New Roman" panose="02020603050405020304" pitchFamily="18" charset="0"/>
              </a:rPr>
              <a:t>最後にあなたの考えは、如何でしょうか。</a:t>
            </a:r>
          </a:p>
          <a:p>
            <a:endParaRPr kumimoji="1" lang="ja-JP" altLang="en-US" dirty="0"/>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13</a:t>
            </a:fld>
            <a:endParaRPr kumimoji="1" lang="ja-JP" altLang="en-US"/>
          </a:p>
        </p:txBody>
      </p:sp>
    </p:spTree>
    <p:extLst>
      <p:ext uri="{BB962C8B-B14F-4D97-AF65-F5344CB8AC3E}">
        <p14:creationId xmlns:p14="http://schemas.microsoft.com/office/powerpoint/2010/main" val="151737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solidFill>
                  <a:prstClr val="black"/>
                </a:solidFill>
                <a:latin typeface="ＭＳ Ｐゴシック" panose="020B0600070205080204" pitchFamily="50" charset="-128"/>
                <a:ea typeface="ＭＳ Ｐゴシック" panose="020B0600070205080204" pitchFamily="50" charset="-128"/>
              </a:rPr>
              <a:t>【コメント例】</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この町には図書館がありません。</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今度、町に図書館を建てることになりました。</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そのためには</a:t>
            </a:r>
            <a:r>
              <a:rPr lang="en-US" altLang="ja-JP" dirty="0">
                <a:solidFill>
                  <a:prstClr val="black"/>
                </a:solidFill>
                <a:latin typeface="ＭＳ Ｐゴシック" panose="020B0600070205080204" pitchFamily="50" charset="-128"/>
                <a:ea typeface="ＭＳ Ｐゴシック" panose="020B0600070205080204" pitchFamily="50" charset="-128"/>
              </a:rPr>
              <a:t>1,000</a:t>
            </a:r>
            <a:r>
              <a:rPr lang="ja-JP" altLang="en-US" dirty="0">
                <a:solidFill>
                  <a:prstClr val="black"/>
                </a:solidFill>
                <a:latin typeface="ＭＳ Ｐゴシック" panose="020B0600070205080204" pitchFamily="50" charset="-128"/>
                <a:ea typeface="ＭＳ Ｐゴシック" panose="020B0600070205080204" pitchFamily="50" charset="-128"/>
              </a:rPr>
              <a:t>万円のお金が必要になります。</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さぁ、そのためには</a:t>
            </a:r>
            <a:r>
              <a:rPr lang="en-US" altLang="ja-JP" dirty="0">
                <a:solidFill>
                  <a:prstClr val="black"/>
                </a:solidFill>
                <a:latin typeface="ＭＳ Ｐゴシック" panose="020B0600070205080204" pitchFamily="50" charset="-128"/>
                <a:ea typeface="ＭＳ Ｐゴシック" panose="020B0600070205080204" pitchFamily="50" charset="-128"/>
              </a:rPr>
              <a:t>1</a:t>
            </a:r>
            <a:r>
              <a:rPr lang="ja-JP" altLang="en-US" dirty="0">
                <a:solidFill>
                  <a:prstClr val="black"/>
                </a:solidFill>
                <a:latin typeface="ＭＳ Ｐゴシック" panose="020B0600070205080204" pitchFamily="50" charset="-128"/>
                <a:ea typeface="ＭＳ Ｐゴシック" panose="020B0600070205080204" pitchFamily="50" charset="-128"/>
              </a:rPr>
              <a:t>人いくらずつ出し合うとよいでしょうか。</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皆さん考えてみて下さい。</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（生徒から声が上がるのを待つか当てる。</a:t>
            </a:r>
            <a:r>
              <a:rPr lang="en-US" altLang="ja-JP" dirty="0">
                <a:solidFill>
                  <a:prstClr val="black"/>
                </a:solidFill>
                <a:latin typeface="ＭＳ Ｐゴシック" panose="020B0600070205080204" pitchFamily="50" charset="-128"/>
                <a:ea typeface="ＭＳ Ｐゴシック" panose="020B0600070205080204" pitchFamily="50" charset="-128"/>
              </a:rPr>
              <a:t>200</a:t>
            </a:r>
            <a:r>
              <a:rPr lang="ja-JP" altLang="en-US" dirty="0">
                <a:solidFill>
                  <a:prstClr val="black"/>
                </a:solidFill>
                <a:latin typeface="ＭＳ Ｐゴシック" panose="020B0600070205080204" pitchFamily="50" charset="-128"/>
                <a:ea typeface="ＭＳ Ｐゴシック" panose="020B0600070205080204" pitchFamily="50" charset="-128"/>
              </a:rPr>
              <a:t>万円の回答あり。）</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そうですね、</a:t>
            </a:r>
            <a:r>
              <a:rPr lang="en-US" altLang="ja-JP" dirty="0">
                <a:solidFill>
                  <a:prstClr val="black"/>
                </a:solidFill>
                <a:latin typeface="ＭＳ Ｐゴシック" panose="020B0600070205080204" pitchFamily="50" charset="-128"/>
                <a:ea typeface="ＭＳ Ｐゴシック" panose="020B0600070205080204" pitchFamily="50" charset="-128"/>
              </a:rPr>
              <a:t>200</a:t>
            </a:r>
            <a:r>
              <a:rPr lang="ja-JP" altLang="en-US" dirty="0">
                <a:solidFill>
                  <a:prstClr val="black"/>
                </a:solidFill>
                <a:latin typeface="ＭＳ Ｐゴシック" panose="020B0600070205080204" pitchFamily="50" charset="-128"/>
                <a:ea typeface="ＭＳ Ｐゴシック" panose="020B0600070205080204" pitchFamily="50" charset="-128"/>
              </a:rPr>
              <a:t>万円ずつですね。</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必要な資金を</a:t>
            </a:r>
            <a:r>
              <a:rPr lang="en-US" altLang="ja-JP" b="1" dirty="0">
                <a:solidFill>
                  <a:prstClr val="black"/>
                </a:solidFill>
                <a:latin typeface="ＭＳ Ｐゴシック" panose="020B0600070205080204" pitchFamily="50" charset="-128"/>
                <a:ea typeface="ＭＳ Ｐゴシック" panose="020B0600070205080204" pitchFamily="50" charset="-128"/>
              </a:rPr>
              <a:t>5</a:t>
            </a:r>
            <a:r>
              <a:rPr lang="ja-JP" altLang="en-US" b="1" dirty="0">
                <a:solidFill>
                  <a:prstClr val="black"/>
                </a:solidFill>
                <a:latin typeface="ＭＳ Ｐゴシック" panose="020B0600070205080204" pitchFamily="50" charset="-128"/>
                <a:ea typeface="ＭＳ Ｐゴシック" panose="020B0600070205080204" pitchFamily="50" charset="-128"/>
              </a:rPr>
              <a:t>人で均等</a:t>
            </a:r>
            <a:r>
              <a:rPr lang="ja-JP" altLang="en-US" dirty="0">
                <a:solidFill>
                  <a:prstClr val="black"/>
                </a:solidFill>
                <a:latin typeface="ＭＳ Ｐゴシック" panose="020B0600070205080204" pitchFamily="50" charset="-128"/>
                <a:ea typeface="ＭＳ Ｐゴシック" panose="020B0600070205080204" pitchFamily="50" charset="-128"/>
              </a:rPr>
              <a:t>に負担しましたね。</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この</a:t>
            </a:r>
            <a:r>
              <a:rPr lang="en-US" altLang="ja-JP" dirty="0">
                <a:solidFill>
                  <a:prstClr val="black"/>
                </a:solidFill>
                <a:latin typeface="ＭＳ Ｐゴシック" panose="020B0600070205080204" pitchFamily="50" charset="-128"/>
                <a:ea typeface="ＭＳ Ｐゴシック" panose="020B0600070205080204" pitchFamily="50" charset="-128"/>
              </a:rPr>
              <a:t>200</a:t>
            </a:r>
            <a:r>
              <a:rPr lang="ja-JP" altLang="en-US" dirty="0">
                <a:solidFill>
                  <a:prstClr val="black"/>
                </a:solidFill>
                <a:latin typeface="ＭＳ Ｐゴシック" panose="020B0600070205080204" pitchFamily="50" charset="-128"/>
                <a:ea typeface="ＭＳ Ｐゴシック" panose="020B0600070205080204" pitchFamily="50" charset="-128"/>
              </a:rPr>
              <a:t>万円が税金です。</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国や地方公共団体は、図書館を建てるというような</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公共サービスを提供します。</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他には水道や道路の整備、年金や医療、警察や消防、</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福祉や教育も公共サービスです。</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そのためには莫大や資金が必要となります。</a:t>
            </a:r>
            <a:endParaRPr lang="en-US" altLang="ja-JP" dirty="0">
              <a:solidFill>
                <a:prstClr val="black"/>
              </a:solidFill>
              <a:latin typeface="ＭＳ Ｐゴシック" panose="020B0600070205080204" pitchFamily="50" charset="-128"/>
              <a:ea typeface="ＭＳ Ｐゴシック" panose="020B0600070205080204" pitchFamily="50" charset="-128"/>
            </a:endParaRPr>
          </a:p>
          <a:p>
            <a:r>
              <a:rPr lang="ja-JP" altLang="en-US" dirty="0">
                <a:solidFill>
                  <a:prstClr val="black"/>
                </a:solidFill>
                <a:latin typeface="ＭＳ Ｐゴシック" panose="020B0600070205080204" pitchFamily="50" charset="-128"/>
                <a:ea typeface="ＭＳ Ｐゴシック" panose="020B0600070205080204" pitchFamily="50" charset="-128"/>
              </a:rPr>
              <a:t>その資金として「税金」が必要になるのです。</a:t>
            </a:r>
            <a:endParaRPr lang="ja-JP" altLang="en-US" dirty="0">
              <a:latin typeface="ＭＳ Ｐゴシック" panose="020B0600070205080204" pitchFamily="50" charset="-128"/>
              <a:ea typeface="ＭＳ Ｐゴシック" panose="020B0600070205080204" pitchFamily="50" charset="-128"/>
            </a:endParaRPr>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1</a:t>
            </a:fld>
            <a:endParaRPr kumimoji="1" lang="ja-JP" altLang="en-US"/>
          </a:p>
        </p:txBody>
      </p:sp>
    </p:spTree>
    <p:extLst>
      <p:ext uri="{BB962C8B-B14F-4D97-AF65-F5344CB8AC3E}">
        <p14:creationId xmlns:p14="http://schemas.microsoft.com/office/powerpoint/2010/main" val="551017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lang="ja-JP" altLang="ja-JP" sz="1100" dirty="0">
                <a:solidFill>
                  <a:prstClr val="black"/>
                </a:solidFill>
                <a:latin typeface="ＭＳ Ｐゴシック" panose="020B0600070205080204" pitchFamily="50" charset="-128"/>
                <a:ea typeface="ＭＳ Ｐゴシック" panose="020B0600070205080204" pitchFamily="50" charset="-128"/>
              </a:rPr>
              <a:t>【コメント例】</a:t>
            </a:r>
            <a:endParaRPr lang="en-US" altLang="ja-JP" sz="1100" dirty="0">
              <a:solidFill>
                <a:srgbClr val="FF3C00"/>
              </a:solidFill>
              <a:latin typeface="MS-Gothic"/>
            </a:endParaRPr>
          </a:p>
          <a:p>
            <a:pPr algn="l"/>
            <a:r>
              <a:rPr lang="ja-JP" altLang="en-US" sz="1100" dirty="0">
                <a:solidFill>
                  <a:srgbClr val="FF3C00"/>
                </a:solidFill>
                <a:latin typeface="MS-Gothic"/>
              </a:rPr>
              <a:t>続いては、班ごとに考えてもらって、班としての答えを出してもらいます。</a:t>
            </a:r>
          </a:p>
          <a:p>
            <a:pPr defTabSz="875538">
              <a:defRPr/>
            </a:pPr>
            <a:r>
              <a:rPr lang="ja-JP" altLang="en-US" sz="1100" dirty="0">
                <a:solidFill>
                  <a:srgbClr val="FF3C00"/>
                </a:solidFill>
                <a:latin typeface="MS-Gothic"/>
              </a:rPr>
              <a:t>同じく図書館を建てるお話です。</a:t>
            </a:r>
            <a:r>
              <a:rPr lang="en-US" altLang="ja-JP" sz="1100" dirty="0">
                <a:solidFill>
                  <a:srgbClr val="FF3C00"/>
                </a:solidFill>
                <a:latin typeface="MS-Gothic"/>
              </a:rPr>
              <a:t>A-E</a:t>
            </a:r>
            <a:r>
              <a:rPr lang="ja-JP" altLang="en-US" sz="1100" dirty="0">
                <a:solidFill>
                  <a:srgbClr val="FF3C00"/>
                </a:solidFill>
                <a:latin typeface="MS-Gothic"/>
              </a:rPr>
              <a:t>さんの収入などが分かりました。</a:t>
            </a:r>
          </a:p>
          <a:p>
            <a:pPr algn="l"/>
            <a:r>
              <a:rPr lang="en-US" altLang="ja-JP" sz="1100" dirty="0">
                <a:solidFill>
                  <a:srgbClr val="FF3C00"/>
                </a:solidFill>
                <a:latin typeface="MS-Gothic"/>
              </a:rPr>
              <a:t>A</a:t>
            </a:r>
            <a:r>
              <a:rPr lang="ja-JP" altLang="en-US" sz="1100" dirty="0">
                <a:solidFill>
                  <a:srgbClr val="FF3C00"/>
                </a:solidFill>
                <a:latin typeface="MS-Gothic"/>
              </a:rPr>
              <a:t>さんは大きな会社の社長さんで年間の収入は</a:t>
            </a:r>
            <a:r>
              <a:rPr lang="en-US" altLang="ja-JP" sz="1100" dirty="0">
                <a:solidFill>
                  <a:srgbClr val="FF3C00"/>
                </a:solidFill>
                <a:latin typeface="MS-Gothic"/>
              </a:rPr>
              <a:t>2,000</a:t>
            </a:r>
            <a:r>
              <a:rPr lang="ja-JP" altLang="en-US" sz="1100" dirty="0">
                <a:solidFill>
                  <a:srgbClr val="FF3C00"/>
                </a:solidFill>
                <a:latin typeface="MS-Gothic"/>
              </a:rPr>
              <a:t>万円あります。</a:t>
            </a:r>
          </a:p>
          <a:p>
            <a:pPr algn="l"/>
            <a:r>
              <a:rPr lang="en-US" altLang="ja-JP" sz="1100" dirty="0">
                <a:solidFill>
                  <a:srgbClr val="FF3C00"/>
                </a:solidFill>
                <a:latin typeface="MS-Gothic"/>
              </a:rPr>
              <a:t>B</a:t>
            </a:r>
            <a:r>
              <a:rPr lang="ja-JP" altLang="en-US" sz="1100" dirty="0">
                <a:solidFill>
                  <a:srgbClr val="FF3C00"/>
                </a:solidFill>
                <a:latin typeface="MS-Gothic"/>
              </a:rPr>
              <a:t>さんは今人気のユーチューバーで収入は</a:t>
            </a:r>
            <a:r>
              <a:rPr lang="en-US" altLang="ja-JP" sz="1100" dirty="0">
                <a:solidFill>
                  <a:srgbClr val="FF3C00"/>
                </a:solidFill>
                <a:latin typeface="MS-Gothic"/>
              </a:rPr>
              <a:t>1,000</a:t>
            </a:r>
            <a:r>
              <a:rPr lang="ja-JP" altLang="en-US" sz="1100" dirty="0">
                <a:solidFill>
                  <a:srgbClr val="FF3C00"/>
                </a:solidFill>
                <a:latin typeface="MS-Gothic"/>
              </a:rPr>
              <a:t>万円です。</a:t>
            </a:r>
          </a:p>
          <a:p>
            <a:pPr algn="l"/>
            <a:r>
              <a:rPr lang="en-US" altLang="ja-JP" sz="1100" dirty="0">
                <a:solidFill>
                  <a:srgbClr val="FF3C00"/>
                </a:solidFill>
                <a:latin typeface="MS-Gothic"/>
              </a:rPr>
              <a:t>C</a:t>
            </a:r>
            <a:r>
              <a:rPr lang="ja-JP" altLang="en-US" sz="1100" dirty="0">
                <a:solidFill>
                  <a:srgbClr val="FF3C00"/>
                </a:solidFill>
                <a:latin typeface="MS-Gothic"/>
              </a:rPr>
              <a:t>さんは収入は</a:t>
            </a:r>
            <a:r>
              <a:rPr lang="en-US" altLang="ja-JP" sz="1100" dirty="0">
                <a:solidFill>
                  <a:srgbClr val="FF3C00"/>
                </a:solidFill>
                <a:latin typeface="MS-Gothic"/>
              </a:rPr>
              <a:t>500</a:t>
            </a:r>
            <a:r>
              <a:rPr lang="ja-JP" altLang="en-US" sz="1100" dirty="0">
                <a:solidFill>
                  <a:srgbClr val="FF3C00"/>
                </a:solidFill>
                <a:latin typeface="MS-Gothic"/>
              </a:rPr>
              <a:t>万円ありますが、何かとお金のかかるお父さん世代の会社員です。</a:t>
            </a:r>
          </a:p>
          <a:p>
            <a:pPr algn="l"/>
            <a:r>
              <a:rPr lang="en-US" altLang="ja-JP" sz="1100" dirty="0">
                <a:solidFill>
                  <a:srgbClr val="FF3C00"/>
                </a:solidFill>
                <a:latin typeface="MS-Gothic"/>
              </a:rPr>
              <a:t>D</a:t>
            </a:r>
            <a:r>
              <a:rPr lang="ja-JP" altLang="en-US" sz="1100" dirty="0">
                <a:solidFill>
                  <a:srgbClr val="FF3C00"/>
                </a:solidFill>
                <a:latin typeface="MS-Gothic"/>
              </a:rPr>
              <a:t>さんは</a:t>
            </a:r>
            <a:r>
              <a:rPr lang="en-US" altLang="ja-JP" sz="1100" dirty="0">
                <a:solidFill>
                  <a:srgbClr val="FF3C00"/>
                </a:solidFill>
                <a:latin typeface="MS-Gothic"/>
              </a:rPr>
              <a:t>20</a:t>
            </a:r>
            <a:r>
              <a:rPr lang="ja-JP" altLang="en-US" sz="1100" dirty="0">
                <a:solidFill>
                  <a:srgbClr val="FF3C00"/>
                </a:solidFill>
                <a:latin typeface="MS-Gothic"/>
              </a:rPr>
              <a:t>歳のフリーターで収入は</a:t>
            </a:r>
            <a:r>
              <a:rPr lang="en-US" altLang="ja-JP" sz="1100" dirty="0">
                <a:solidFill>
                  <a:srgbClr val="FF3C00"/>
                </a:solidFill>
                <a:latin typeface="MS-Gothic"/>
              </a:rPr>
              <a:t>100</a:t>
            </a:r>
            <a:r>
              <a:rPr lang="ja-JP" altLang="en-US" sz="1100" dirty="0">
                <a:solidFill>
                  <a:srgbClr val="FF3C00"/>
                </a:solidFill>
                <a:latin typeface="MS-Gothic"/>
              </a:rPr>
              <a:t>万円です。</a:t>
            </a:r>
          </a:p>
          <a:p>
            <a:pPr algn="l"/>
            <a:r>
              <a:rPr lang="en-US" altLang="ja-JP" sz="1100" dirty="0">
                <a:solidFill>
                  <a:srgbClr val="FF3C00"/>
                </a:solidFill>
                <a:latin typeface="MS-Gothic"/>
              </a:rPr>
              <a:t>E</a:t>
            </a:r>
            <a:r>
              <a:rPr lang="ja-JP" altLang="en-US" sz="1100" dirty="0">
                <a:solidFill>
                  <a:srgbClr val="FF3C00"/>
                </a:solidFill>
                <a:latin typeface="MS-Gothic"/>
              </a:rPr>
              <a:t>さんはひとり暮らしのおばあさんで収入は年金収入だけで</a:t>
            </a:r>
            <a:r>
              <a:rPr lang="en-US" altLang="ja-JP" sz="1100" dirty="0">
                <a:solidFill>
                  <a:srgbClr val="FF3C00"/>
                </a:solidFill>
                <a:latin typeface="MS-Gothic"/>
              </a:rPr>
              <a:t>10</a:t>
            </a:r>
            <a:r>
              <a:rPr lang="ja-JP" altLang="en-US" sz="1100" dirty="0">
                <a:solidFill>
                  <a:srgbClr val="FF3C00"/>
                </a:solidFill>
                <a:latin typeface="MS-Gothic"/>
              </a:rPr>
              <a:t>万円です。</a:t>
            </a:r>
          </a:p>
          <a:p>
            <a:pPr algn="l"/>
            <a:r>
              <a:rPr lang="ja-JP" altLang="en-US" sz="1100" dirty="0">
                <a:solidFill>
                  <a:srgbClr val="FF3C00"/>
                </a:solidFill>
                <a:latin typeface="MS-Gothic"/>
              </a:rPr>
              <a:t>こういう</a:t>
            </a:r>
            <a:r>
              <a:rPr lang="en-US" altLang="ja-JP" sz="1100" dirty="0">
                <a:solidFill>
                  <a:srgbClr val="FF3C00"/>
                </a:solidFill>
                <a:latin typeface="MS-Gothic"/>
              </a:rPr>
              <a:t>5</a:t>
            </a:r>
            <a:r>
              <a:rPr lang="ja-JP" altLang="en-US" sz="1100" dirty="0">
                <a:solidFill>
                  <a:srgbClr val="FF3C00"/>
                </a:solidFill>
                <a:latin typeface="MS-Gothic"/>
              </a:rPr>
              <a:t>人の方からいくらかずつお金を集めて</a:t>
            </a:r>
            <a:r>
              <a:rPr lang="en-US" altLang="ja-JP" sz="1100" dirty="0">
                <a:solidFill>
                  <a:srgbClr val="FF3C00"/>
                </a:solidFill>
                <a:latin typeface="MS-Gothic"/>
              </a:rPr>
              <a:t>1,000</a:t>
            </a:r>
            <a:r>
              <a:rPr lang="ja-JP" altLang="en-US" sz="1100" dirty="0">
                <a:solidFill>
                  <a:srgbClr val="FF3C00"/>
                </a:solidFill>
                <a:latin typeface="MS-Gothic"/>
              </a:rPr>
              <a:t>万円の図書館を建てる場合、それぞれからいくらずつ集めるか、</a:t>
            </a:r>
          </a:p>
          <a:p>
            <a:pPr algn="l"/>
            <a:r>
              <a:rPr lang="ja-JP" altLang="en-US" sz="1100" dirty="0">
                <a:solidFill>
                  <a:srgbClr val="FF3C00"/>
                </a:solidFill>
                <a:latin typeface="MS-Gothic"/>
              </a:rPr>
              <a:t>班に分かれて話し合ってください。</a:t>
            </a:r>
          </a:p>
          <a:p>
            <a:pPr algn="l"/>
            <a:r>
              <a:rPr lang="en-US" altLang="ja-JP" sz="1100" dirty="0">
                <a:solidFill>
                  <a:srgbClr val="FF3C00"/>
                </a:solidFill>
                <a:latin typeface="MS-Gothic"/>
              </a:rPr>
              <a:t>5</a:t>
            </a:r>
            <a:r>
              <a:rPr lang="ja-JP" altLang="en-US" sz="1100" dirty="0">
                <a:solidFill>
                  <a:srgbClr val="FF3C00"/>
                </a:solidFill>
                <a:latin typeface="MS-Gothic"/>
              </a:rPr>
              <a:t>分でお願いします。</a:t>
            </a:r>
          </a:p>
          <a:p>
            <a:pPr algn="l"/>
            <a:r>
              <a:rPr lang="ja-JP" altLang="en-US" sz="1100" dirty="0">
                <a:solidFill>
                  <a:srgbClr val="FF3C00"/>
                </a:solidFill>
                <a:latin typeface="MS-Gothic"/>
              </a:rPr>
              <a:t>ありがとうございます。</a:t>
            </a:r>
          </a:p>
          <a:p>
            <a:pPr algn="l"/>
            <a:r>
              <a:rPr lang="ja-JP" altLang="en-US" sz="1100" dirty="0">
                <a:solidFill>
                  <a:srgbClr val="FF3C00"/>
                </a:solidFill>
                <a:latin typeface="MS-Gothic"/>
              </a:rPr>
              <a:t>どの意見も班で話し合ってまとめた意見、つまり民主主義で話し合った意見なので、どの意見も尊重します。</a:t>
            </a:r>
          </a:p>
          <a:p>
            <a:pPr algn="l"/>
            <a:r>
              <a:rPr lang="ja-JP" altLang="en-US" sz="1100" dirty="0">
                <a:solidFill>
                  <a:srgbClr val="FF3C00"/>
                </a:solidFill>
                <a:latin typeface="MS-Gothic"/>
              </a:rPr>
              <a:t>どの班の答えが正しいということはありません。</a:t>
            </a:r>
            <a:endParaRPr lang="en-US" altLang="ja-JP" sz="1100" dirty="0">
              <a:solidFill>
                <a:srgbClr val="FF3C00"/>
              </a:solidFill>
              <a:latin typeface="MS-Gothic"/>
            </a:endParaRPr>
          </a:p>
          <a:p>
            <a:pPr algn="l"/>
            <a:endParaRPr lang="en-US" altLang="ja-JP" sz="1100" dirty="0">
              <a:solidFill>
                <a:srgbClr val="FF3C00"/>
              </a:solidFill>
              <a:latin typeface="MS-Gothic"/>
            </a:endParaRPr>
          </a:p>
          <a:p>
            <a:pPr algn="l"/>
            <a:endParaRPr lang="en-US" altLang="ja-JP" sz="1100" dirty="0">
              <a:solidFill>
                <a:srgbClr val="FF3C00"/>
              </a:solidFill>
              <a:latin typeface="MS-Gothic"/>
            </a:endParaRPr>
          </a:p>
          <a:p>
            <a:pPr algn="l"/>
            <a:r>
              <a:rPr lang="ja-JP" altLang="en-US" sz="1100" dirty="0">
                <a:solidFill>
                  <a:srgbClr val="000000"/>
                </a:solidFill>
                <a:latin typeface="MS-Gothic"/>
              </a:rPr>
              <a:t>税理士のための</a:t>
            </a:r>
            <a:r>
              <a:rPr lang="en-US" altLang="ja-JP" sz="1100" dirty="0">
                <a:solidFill>
                  <a:srgbClr val="000000"/>
                </a:solidFill>
                <a:latin typeface="MS-Gothic"/>
              </a:rPr>
              <a:t>『</a:t>
            </a:r>
            <a:r>
              <a:rPr lang="ja-JP" altLang="en-US" sz="1100" dirty="0">
                <a:solidFill>
                  <a:srgbClr val="000000"/>
                </a:solidFill>
                <a:latin typeface="MS-Gothic"/>
              </a:rPr>
              <a:t>租税教室実践マニュアル</a:t>
            </a:r>
            <a:r>
              <a:rPr lang="en-US" altLang="ja-JP" sz="1100" dirty="0">
                <a:solidFill>
                  <a:srgbClr val="000000"/>
                </a:solidFill>
                <a:latin typeface="MS-Gothic"/>
              </a:rPr>
              <a:t>』</a:t>
            </a:r>
            <a:r>
              <a:rPr lang="ja-JP" altLang="en-US" sz="1100" dirty="0">
                <a:solidFill>
                  <a:srgbClr val="000000"/>
                </a:solidFill>
                <a:latin typeface="MS-Gothic"/>
              </a:rPr>
              <a:t>の「ディスカッションについて」も参照ください。</a:t>
            </a:r>
            <a:endParaRPr lang="en-US" altLang="ja-JP" sz="1100" dirty="0">
              <a:solidFill>
                <a:srgbClr val="000000"/>
              </a:solidFill>
              <a:latin typeface="MS-Gothic"/>
            </a:endParaRPr>
          </a:p>
          <a:p>
            <a:pPr algn="l"/>
            <a:r>
              <a:rPr lang="ja-JP" altLang="en-US" sz="1100" dirty="0">
                <a:solidFill>
                  <a:srgbClr val="000000"/>
                </a:solidFill>
                <a:latin typeface="MS-Gothic"/>
              </a:rPr>
              <a:t>あらかじめ司会者、書記、発表者を決めておいてもらうといいと思います。</a:t>
            </a:r>
          </a:p>
          <a:p>
            <a:pPr algn="l"/>
            <a:r>
              <a:rPr lang="ja-JP" altLang="en-US" sz="1100" dirty="0">
                <a:solidFill>
                  <a:srgbClr val="000000"/>
                </a:solidFill>
                <a:latin typeface="MS-Gothic"/>
              </a:rPr>
              <a:t>各班の話し合った結果を黒板・ホワイトボードに板書します。</a:t>
            </a:r>
          </a:p>
          <a:p>
            <a:pPr algn="l"/>
            <a:r>
              <a:rPr lang="ja-JP" altLang="en-US" sz="1100" dirty="0">
                <a:solidFill>
                  <a:srgbClr val="000000"/>
                </a:solidFill>
                <a:latin typeface="MS-Gothic"/>
              </a:rPr>
              <a:t>エクセルをスクリーン等に映し出せるならばそれを使っていただくのもいいと思います。</a:t>
            </a:r>
            <a:endParaRPr lang="en-US" altLang="ja-JP" sz="1100" dirty="0">
              <a:solidFill>
                <a:srgbClr val="000000"/>
              </a:solidFill>
              <a:latin typeface="MS-Gothic"/>
            </a:endParaRPr>
          </a:p>
          <a:p>
            <a:pPr algn="l"/>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gn="l"/>
            <a:endParaRPr kumimoji="1" lang="ja-JP" altLang="en-US" dirty="0"/>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2</a:t>
            </a:fld>
            <a:endParaRPr kumimoji="1" lang="ja-JP" altLang="en-US"/>
          </a:p>
        </p:txBody>
      </p:sp>
    </p:spTree>
    <p:extLst>
      <p:ext uri="{BB962C8B-B14F-4D97-AF65-F5344CB8AC3E}">
        <p14:creationId xmlns:p14="http://schemas.microsoft.com/office/powerpoint/2010/main" val="238887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lang="ja-JP" altLang="ja-JP" sz="1100" dirty="0">
                <a:solidFill>
                  <a:prstClr val="black"/>
                </a:solidFill>
                <a:latin typeface="ＭＳ Ｐゴシック" panose="020B0600070205080204" pitchFamily="50" charset="-128"/>
                <a:ea typeface="ＭＳ Ｐゴシック" panose="020B0600070205080204" pitchFamily="50" charset="-128"/>
              </a:rPr>
              <a:t>【コメント例】</a:t>
            </a:r>
            <a:endParaRPr lang="en-US" altLang="ja-JP" sz="1100" dirty="0">
              <a:solidFill>
                <a:prstClr val="black"/>
              </a:solidFill>
              <a:latin typeface="ＭＳ Ｐゴシック" panose="020B0600070205080204" pitchFamily="50" charset="-128"/>
              <a:ea typeface="ＭＳ Ｐゴシック" panose="020B0600070205080204" pitchFamily="50" charset="-128"/>
            </a:endParaRPr>
          </a:p>
          <a:p>
            <a:pPr algn="l"/>
            <a:r>
              <a:rPr lang="ja-JP" altLang="en-US" sz="1100" dirty="0">
                <a:solidFill>
                  <a:srgbClr val="FF3C00"/>
                </a:solidFill>
                <a:latin typeface="+mn-ea"/>
              </a:rPr>
              <a:t>ただ、日本のルールとして</a:t>
            </a:r>
            <a:r>
              <a:rPr lang="en-US" altLang="ja-JP" sz="1100" dirty="0">
                <a:solidFill>
                  <a:srgbClr val="FF3C00"/>
                </a:solidFill>
                <a:latin typeface="+mn-ea"/>
              </a:rPr>
              <a:t>A</a:t>
            </a:r>
            <a:r>
              <a:rPr lang="ja-JP" altLang="en-US" sz="1100" dirty="0">
                <a:solidFill>
                  <a:srgbClr val="FF3C00"/>
                </a:solidFill>
                <a:latin typeface="+mn-ea"/>
              </a:rPr>
              <a:t>さんからいくら、</a:t>
            </a:r>
            <a:r>
              <a:rPr lang="en-US" altLang="ja-JP" sz="1100" dirty="0">
                <a:solidFill>
                  <a:srgbClr val="FF3C00"/>
                </a:solidFill>
                <a:latin typeface="+mn-ea"/>
              </a:rPr>
              <a:t>B</a:t>
            </a:r>
            <a:r>
              <a:rPr lang="ja-JP" altLang="en-US" sz="1100" dirty="0">
                <a:solidFill>
                  <a:srgbClr val="FF3C00"/>
                </a:solidFill>
                <a:latin typeface="+mn-ea"/>
              </a:rPr>
              <a:t>さんからいくら集めるかを決める場合、日本国中バラバラのルールではいけませんので</a:t>
            </a:r>
          </a:p>
          <a:p>
            <a:pPr algn="l"/>
            <a:r>
              <a:rPr lang="ja-JP" altLang="en-US" sz="1100" dirty="0">
                <a:solidFill>
                  <a:srgbClr val="FF3C00"/>
                </a:solidFill>
                <a:latin typeface="+mn-ea"/>
              </a:rPr>
              <a:t>統一する必要があります。</a:t>
            </a:r>
          </a:p>
          <a:p>
            <a:pPr algn="l"/>
            <a:r>
              <a:rPr lang="ja-JP" altLang="en-US" sz="1100" dirty="0">
                <a:solidFill>
                  <a:srgbClr val="FF3C00"/>
                </a:solidFill>
                <a:latin typeface="+mn-ea"/>
              </a:rPr>
              <a:t>班の代表の方、今から前に集まってもらって話し合ってもらえますか。</a:t>
            </a:r>
          </a:p>
          <a:p>
            <a:pPr algn="l"/>
            <a:r>
              <a:rPr lang="ja-JP" altLang="en-US" sz="1100" dirty="0">
                <a:solidFill>
                  <a:srgbClr val="FF3C00"/>
                </a:solidFill>
                <a:latin typeface="+mn-ea"/>
              </a:rPr>
              <a:t>話し合ってクラスの結論を出してもらいたいと思います。</a:t>
            </a:r>
          </a:p>
          <a:p>
            <a:pPr algn="l"/>
            <a:r>
              <a:rPr lang="ja-JP" altLang="en-US" sz="1100" dirty="0">
                <a:solidFill>
                  <a:srgbClr val="FF3C00"/>
                </a:solidFill>
                <a:latin typeface="+mn-ea"/>
              </a:rPr>
              <a:t>代表の方は班の意見を代表しているので、自分の班の意見を主張し、違う班の主張も受け入れたうえで代表者の中で決めてください。</a:t>
            </a:r>
          </a:p>
          <a:p>
            <a:pPr algn="l"/>
            <a:endParaRPr lang="en-US" altLang="ja-JP" sz="1100" dirty="0">
              <a:solidFill>
                <a:srgbClr val="000000"/>
              </a:solidFill>
              <a:latin typeface="+mn-ea"/>
            </a:endParaRPr>
          </a:p>
          <a:p>
            <a:pPr algn="l"/>
            <a:r>
              <a:rPr lang="ja-JP" altLang="en-US" sz="1100" b="1" dirty="0">
                <a:solidFill>
                  <a:srgbClr val="000000"/>
                </a:solidFill>
                <a:latin typeface="+mn-ea"/>
              </a:rPr>
              <a:t>班ごとの負担案は黒板に書きだすか、このパワーポイントに直接入力してください。</a:t>
            </a:r>
            <a:endParaRPr lang="en-US" altLang="ja-JP" sz="1100" b="1" dirty="0">
              <a:solidFill>
                <a:srgbClr val="000000"/>
              </a:solidFill>
              <a:latin typeface="+mn-ea"/>
            </a:endParaRPr>
          </a:p>
          <a:p>
            <a:pPr algn="l"/>
            <a:endParaRPr lang="en-US" altLang="ja-JP" sz="1100" dirty="0">
              <a:solidFill>
                <a:srgbClr val="000000"/>
              </a:solidFill>
              <a:latin typeface="+mn-ea"/>
            </a:endParaRPr>
          </a:p>
          <a:p>
            <a:pPr algn="l"/>
            <a:r>
              <a:rPr lang="ja-JP" altLang="en-US" sz="1100" dirty="0">
                <a:solidFill>
                  <a:srgbClr val="000000"/>
                </a:solidFill>
                <a:latin typeface="+mn-ea"/>
              </a:rPr>
              <a:t>話し合いが進まない場合、</a:t>
            </a:r>
            <a:r>
              <a:rPr lang="ja-JP" altLang="en-US" sz="1100" b="1" dirty="0">
                <a:solidFill>
                  <a:srgbClr val="000000"/>
                </a:solidFill>
                <a:latin typeface="+mn-ea"/>
              </a:rPr>
              <a:t>先導してあげたりヒントを与える</a:t>
            </a:r>
            <a:r>
              <a:rPr lang="ja-JP" altLang="en-US" sz="1100" dirty="0">
                <a:solidFill>
                  <a:srgbClr val="000000"/>
                </a:solidFill>
                <a:latin typeface="+mn-ea"/>
              </a:rPr>
              <a:t>といいと思います。</a:t>
            </a:r>
          </a:p>
          <a:p>
            <a:pPr algn="l"/>
            <a:r>
              <a:rPr lang="ja-JP" altLang="en-US" sz="1100" dirty="0">
                <a:solidFill>
                  <a:srgbClr val="000000"/>
                </a:solidFill>
                <a:latin typeface="+mn-ea"/>
              </a:rPr>
              <a:t>例えば、</a:t>
            </a:r>
          </a:p>
          <a:p>
            <a:pPr algn="l"/>
            <a:r>
              <a:rPr lang="ja-JP" altLang="en-US" sz="1100" dirty="0">
                <a:solidFill>
                  <a:srgbClr val="000000"/>
                </a:solidFill>
                <a:latin typeface="+mn-ea"/>
              </a:rPr>
              <a:t>決めやすいところから決めていき、最後の人は残った金額にしましょう。</a:t>
            </a:r>
          </a:p>
          <a:p>
            <a:pPr algn="l"/>
            <a:r>
              <a:rPr lang="ja-JP" altLang="en-US" sz="1100" dirty="0">
                <a:solidFill>
                  <a:srgbClr val="000000"/>
                </a:solidFill>
                <a:latin typeface="+mn-ea"/>
              </a:rPr>
              <a:t>　→</a:t>
            </a:r>
            <a:r>
              <a:rPr lang="en-US" altLang="ja-JP" sz="1100" dirty="0">
                <a:solidFill>
                  <a:srgbClr val="000000"/>
                </a:solidFill>
                <a:latin typeface="+mn-ea"/>
              </a:rPr>
              <a:t>4</a:t>
            </a:r>
            <a:r>
              <a:rPr lang="ja-JP" altLang="en-US" sz="1100" dirty="0">
                <a:solidFill>
                  <a:srgbClr val="000000"/>
                </a:solidFill>
                <a:latin typeface="+mn-ea"/>
              </a:rPr>
              <a:t>人決めればよくなります。</a:t>
            </a:r>
          </a:p>
          <a:p>
            <a:pPr algn="l"/>
            <a:r>
              <a:rPr lang="ja-JP" altLang="en-US" sz="1100" dirty="0">
                <a:solidFill>
                  <a:srgbClr val="000000"/>
                </a:solidFill>
                <a:latin typeface="+mn-ea"/>
              </a:rPr>
              <a:t>・金額の少ない</a:t>
            </a:r>
            <a:r>
              <a:rPr lang="en-US" altLang="ja-JP" sz="1100" dirty="0">
                <a:solidFill>
                  <a:srgbClr val="000000"/>
                </a:solidFill>
                <a:latin typeface="+mn-ea"/>
              </a:rPr>
              <a:t>E</a:t>
            </a:r>
            <a:r>
              <a:rPr lang="ja-JP" altLang="en-US" sz="1100" dirty="0">
                <a:solidFill>
                  <a:srgbClr val="000000"/>
                </a:solidFill>
                <a:latin typeface="+mn-ea"/>
              </a:rPr>
              <a:t>さんから決めていきましょう。</a:t>
            </a:r>
          </a:p>
          <a:p>
            <a:pPr algn="l"/>
            <a:r>
              <a:rPr lang="ja-JP" altLang="en-US" sz="1100" dirty="0">
                <a:solidFill>
                  <a:srgbClr val="000000"/>
                </a:solidFill>
                <a:latin typeface="+mn-ea"/>
              </a:rPr>
              <a:t>　→選択肢が少ないのでまとめやすいです。</a:t>
            </a:r>
          </a:p>
          <a:p>
            <a:pPr algn="l"/>
            <a:r>
              <a:rPr lang="ja-JP" altLang="en-US" sz="1100" dirty="0">
                <a:solidFill>
                  <a:srgbClr val="000000"/>
                </a:solidFill>
                <a:latin typeface="+mn-ea"/>
              </a:rPr>
              <a:t>・声が上がらない場合、各班の数値の平均額を参考に出してみましょう。</a:t>
            </a:r>
          </a:p>
          <a:p>
            <a:pPr algn="l"/>
            <a:r>
              <a:rPr lang="ja-JP" altLang="en-US" sz="1100" dirty="0">
                <a:solidFill>
                  <a:srgbClr val="000000"/>
                </a:solidFill>
                <a:latin typeface="+mn-ea"/>
              </a:rPr>
              <a:t>　→意見が出やすくなります。</a:t>
            </a:r>
          </a:p>
          <a:p>
            <a:pPr algn="l"/>
            <a:r>
              <a:rPr lang="ja-JP" altLang="en-US" sz="1100" dirty="0">
                <a:solidFill>
                  <a:srgbClr val="000000"/>
                </a:solidFill>
                <a:latin typeface="+mn-ea"/>
              </a:rPr>
              <a:t>・候補に挙がった数値を</a:t>
            </a:r>
            <a:r>
              <a:rPr lang="en-US" altLang="ja-JP" sz="1100" dirty="0">
                <a:solidFill>
                  <a:srgbClr val="000000"/>
                </a:solidFill>
                <a:latin typeface="+mn-ea"/>
              </a:rPr>
              <a:t>2</a:t>
            </a:r>
            <a:r>
              <a:rPr lang="ja-JP" altLang="en-US" sz="1100" dirty="0">
                <a:solidFill>
                  <a:srgbClr val="000000"/>
                </a:solidFill>
                <a:latin typeface="+mn-ea"/>
              </a:rPr>
              <a:t>つ選んで多数決をとってみましょう。</a:t>
            </a:r>
          </a:p>
          <a:p>
            <a:pPr algn="l"/>
            <a:r>
              <a:rPr lang="ja-JP" altLang="en-US" sz="1100" dirty="0">
                <a:solidFill>
                  <a:srgbClr val="000000"/>
                </a:solidFill>
                <a:latin typeface="+mn-ea"/>
              </a:rPr>
              <a:t>　→多数決で選ばれた数値で決まりです。</a:t>
            </a:r>
            <a:endParaRPr lang="en-US" altLang="ja-JP" sz="1100" dirty="0">
              <a:solidFill>
                <a:srgbClr val="000000"/>
              </a:solidFill>
              <a:latin typeface="+mn-ea"/>
            </a:endParaRPr>
          </a:p>
          <a:p>
            <a:pPr algn="l"/>
            <a:endParaRPr lang="ja-JP" altLang="en-US" sz="1100" dirty="0">
              <a:solidFill>
                <a:srgbClr val="000000"/>
              </a:solidFill>
              <a:latin typeface="+mn-ea"/>
            </a:endParaRPr>
          </a:p>
          <a:p>
            <a:pPr algn="l"/>
            <a:r>
              <a:rPr lang="ja-JP" altLang="en-US" sz="1100" dirty="0">
                <a:solidFill>
                  <a:srgbClr val="000000"/>
                </a:solidFill>
                <a:latin typeface="+mn-ea"/>
              </a:rPr>
              <a:t>自分の意見が間接的に反映される様、まさに議会を体験してもらいます。</a:t>
            </a:r>
          </a:p>
          <a:p>
            <a:pPr algn="l"/>
            <a:r>
              <a:rPr lang="en-US" altLang="ja-JP" sz="1100" dirty="0">
                <a:solidFill>
                  <a:srgbClr val="000000"/>
                </a:solidFill>
                <a:latin typeface="+mn-ea"/>
              </a:rPr>
              <a:t>(</a:t>
            </a:r>
            <a:r>
              <a:rPr lang="ja-JP" altLang="en-US" sz="1100" dirty="0">
                <a:solidFill>
                  <a:srgbClr val="000000"/>
                </a:solidFill>
                <a:latin typeface="+mn-ea"/>
              </a:rPr>
              <a:t>合意したら</a:t>
            </a:r>
            <a:r>
              <a:rPr lang="en-US" altLang="ja-JP" sz="1100" dirty="0">
                <a:solidFill>
                  <a:srgbClr val="000000"/>
                </a:solidFill>
                <a:latin typeface="+mn-ea"/>
              </a:rPr>
              <a:t>)</a:t>
            </a:r>
            <a:r>
              <a:rPr lang="ja-JP" altLang="en-US" sz="1100" dirty="0">
                <a:solidFill>
                  <a:srgbClr val="000000"/>
                </a:solidFill>
                <a:latin typeface="+mn-ea"/>
              </a:rPr>
              <a:t>お礼を言って席に戻ってもらいます。</a:t>
            </a:r>
            <a:endParaRPr kumimoji="1" lang="ja-JP" altLang="en-US" dirty="0">
              <a:latin typeface="+mn-ea"/>
            </a:endParaRPr>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3</a:t>
            </a:fld>
            <a:endParaRPr kumimoji="1" lang="ja-JP" altLang="en-US"/>
          </a:p>
        </p:txBody>
      </p:sp>
    </p:spTree>
    <p:extLst>
      <p:ext uri="{BB962C8B-B14F-4D97-AF65-F5344CB8AC3E}">
        <p14:creationId xmlns:p14="http://schemas.microsoft.com/office/powerpoint/2010/main" val="2030169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lang="ja-JP" altLang="ja-JP" sz="1700" dirty="0">
                <a:solidFill>
                  <a:prstClr val="black"/>
                </a:solidFill>
                <a:latin typeface="ＭＳ Ｐゴシック" panose="020B0600070205080204" pitchFamily="50" charset="-128"/>
                <a:ea typeface="ＭＳ Ｐゴシック" panose="020B0600070205080204" pitchFamily="50" charset="-128"/>
              </a:rPr>
              <a:t>【コメント例】</a:t>
            </a:r>
            <a:endParaRPr lang="en-US" altLang="ja-JP" sz="1700" dirty="0">
              <a:solidFill>
                <a:srgbClr val="FF3C00"/>
              </a:solidFill>
              <a:latin typeface="MS-Gothic"/>
            </a:endParaRPr>
          </a:p>
          <a:p>
            <a:pPr algn="l"/>
            <a:r>
              <a:rPr lang="ja-JP" altLang="en-US" dirty="0">
                <a:latin typeface="+mn-ea"/>
              </a:rPr>
              <a:t>各班の代表の方に集まってもらい、</a:t>
            </a:r>
            <a:r>
              <a:rPr lang="en-US" altLang="ja-JP" dirty="0">
                <a:latin typeface="+mn-ea"/>
              </a:rPr>
              <a:t>A-E</a:t>
            </a:r>
            <a:r>
              <a:rPr lang="ja-JP" altLang="en-US" dirty="0">
                <a:latin typeface="+mn-ea"/>
              </a:rPr>
              <a:t>さんからいくらずつ集めるか話し合いをしてもらいクラスとしての意見をまとめてもらいました。</a:t>
            </a:r>
          </a:p>
          <a:p>
            <a:pPr algn="l"/>
            <a:endParaRPr lang="en-US" altLang="ja-JP" dirty="0">
              <a:latin typeface="+mn-ea"/>
            </a:endParaRPr>
          </a:p>
          <a:p>
            <a:pPr algn="l"/>
            <a:r>
              <a:rPr lang="ja-JP" altLang="en-US" dirty="0">
                <a:latin typeface="+mn-ea"/>
              </a:rPr>
              <a:t>今体験してもらったことは、国が税を決める仕組みと同じです。</a:t>
            </a:r>
          </a:p>
          <a:p>
            <a:pPr algn="l"/>
            <a:r>
              <a:rPr lang="ja-JP" altLang="en-US" dirty="0">
                <a:latin typeface="+mn-ea"/>
              </a:rPr>
              <a:t>この図に当てはめると「国民」が皆さんそれぞれ一人ずつの意見です。</a:t>
            </a:r>
          </a:p>
          <a:p>
            <a:pPr algn="l"/>
            <a:r>
              <a:rPr lang="ja-JP" altLang="en-US" dirty="0">
                <a:latin typeface="+mn-ea"/>
              </a:rPr>
              <a:t>各班で話し合いをしてもらいまとまった班の意見を</a:t>
            </a:r>
            <a:r>
              <a:rPr lang="ja-JP" altLang="en-US" b="1" dirty="0">
                <a:latin typeface="+mn-ea"/>
              </a:rPr>
              <a:t>持ち寄って</a:t>
            </a:r>
            <a:r>
              <a:rPr lang="ja-JP" altLang="en-US" dirty="0">
                <a:latin typeface="+mn-ea"/>
              </a:rPr>
              <a:t>、</a:t>
            </a:r>
          </a:p>
          <a:p>
            <a:pPr algn="l"/>
            <a:r>
              <a:rPr lang="ja-JP" altLang="en-US" dirty="0">
                <a:latin typeface="+mn-ea"/>
              </a:rPr>
              <a:t>各班の</a:t>
            </a:r>
            <a:r>
              <a:rPr lang="ja-JP" altLang="en-US" b="1" dirty="0">
                <a:latin typeface="+mn-ea"/>
              </a:rPr>
              <a:t>代表者</a:t>
            </a:r>
            <a:r>
              <a:rPr lang="ja-JP" altLang="en-US" dirty="0">
                <a:latin typeface="+mn-ea"/>
              </a:rPr>
              <a:t>が「国会議員」に選出され</a:t>
            </a:r>
          </a:p>
          <a:p>
            <a:pPr algn="l"/>
            <a:r>
              <a:rPr lang="ja-JP" altLang="en-US" dirty="0">
                <a:latin typeface="+mn-ea"/>
              </a:rPr>
              <a:t>「国会」で議論し意見をまとめたうえで、「法律」が決まりました。</a:t>
            </a:r>
            <a:endParaRPr lang="en-US" altLang="ja-JP" dirty="0">
              <a:latin typeface="+mn-ea"/>
            </a:endParaRPr>
          </a:p>
          <a:p>
            <a:pPr algn="l"/>
            <a:endParaRPr lang="ja-JP" altLang="en-US" dirty="0">
              <a:latin typeface="+mn-ea"/>
            </a:endParaRPr>
          </a:p>
          <a:p>
            <a:pPr algn="l"/>
            <a:r>
              <a:rPr lang="ja-JP" altLang="en-US" dirty="0">
                <a:latin typeface="+mn-ea"/>
              </a:rPr>
              <a:t>これで</a:t>
            </a:r>
            <a:r>
              <a:rPr lang="en-US" altLang="ja-JP" dirty="0">
                <a:latin typeface="+mn-ea"/>
              </a:rPr>
              <a:t>A-E</a:t>
            </a:r>
            <a:r>
              <a:rPr lang="ja-JP" altLang="en-US" dirty="0">
                <a:latin typeface="+mn-ea"/>
              </a:rPr>
              <a:t>さんからそれぞれいくら集めるのか、法律として決定されました。</a:t>
            </a:r>
          </a:p>
          <a:p>
            <a:pPr algn="l"/>
            <a:r>
              <a:rPr lang="en-US" altLang="ja-JP" dirty="0">
                <a:latin typeface="+mn-ea"/>
              </a:rPr>
              <a:t>A-E</a:t>
            </a:r>
            <a:r>
              <a:rPr lang="ja-JP" altLang="en-US" dirty="0">
                <a:latin typeface="+mn-ea"/>
              </a:rPr>
              <a:t>さんは自分たちの代表が決めたことなので守らないといけません。</a:t>
            </a:r>
          </a:p>
          <a:p>
            <a:pPr algn="l"/>
            <a:r>
              <a:rPr lang="ja-JP" altLang="en-US" dirty="0">
                <a:latin typeface="+mn-ea"/>
              </a:rPr>
              <a:t>これを租税法律主義といいます。</a:t>
            </a:r>
          </a:p>
          <a:p>
            <a:pPr algn="l"/>
            <a:r>
              <a:rPr lang="ja-JP" altLang="en-US" dirty="0">
                <a:latin typeface="+mn-ea"/>
              </a:rPr>
              <a:t>これが今の日本の民主主義による税の決め方です。</a:t>
            </a:r>
            <a:endParaRPr lang="en-US" altLang="ja-JP" dirty="0">
              <a:latin typeface="+mn-ea"/>
            </a:endParaRPr>
          </a:p>
          <a:p>
            <a:pPr algn="l"/>
            <a:endParaRPr lang="ja-JP" altLang="en-US" dirty="0">
              <a:latin typeface="+mn-ea"/>
            </a:endParaRPr>
          </a:p>
          <a:p>
            <a:pPr algn="l"/>
            <a:r>
              <a:rPr lang="ja-JP" altLang="en-US" dirty="0">
                <a:latin typeface="+mn-ea"/>
              </a:rPr>
              <a:t>ところで昔、例えば江戸時代の日本はどのように決めていたのでしょうか。</a:t>
            </a:r>
          </a:p>
          <a:p>
            <a:pPr algn="l"/>
            <a:r>
              <a:rPr lang="ja-JP" altLang="en-US" dirty="0">
                <a:latin typeface="+mn-ea"/>
              </a:rPr>
              <a:t>国民から選ばれた議員が話し合って決めるのではなく、お殿様が年貢という形で決めていました。</a:t>
            </a:r>
          </a:p>
          <a:p>
            <a:pPr algn="l"/>
            <a:r>
              <a:rPr lang="ja-JP" altLang="en-US" dirty="0">
                <a:latin typeface="+mn-ea"/>
              </a:rPr>
              <a:t>つまり、国民が主権者ではなかったのです。</a:t>
            </a:r>
          </a:p>
          <a:p>
            <a:pPr algn="l"/>
            <a:r>
              <a:rPr lang="ja-JP" altLang="en-US" dirty="0">
                <a:latin typeface="+mn-ea"/>
              </a:rPr>
              <a:t>ではどのように民主主義が生まれてきたのか動画で確認してみましょう。</a:t>
            </a:r>
            <a:endParaRPr lang="en-US" altLang="ja-JP" dirty="0">
              <a:latin typeface="+mn-ea"/>
            </a:endParaRPr>
          </a:p>
          <a:p>
            <a:pPr algn="l"/>
            <a:endParaRPr lang="en-US" altLang="ja-JP" dirty="0">
              <a:latin typeface="+mn-ea"/>
            </a:endParaRPr>
          </a:p>
          <a:p>
            <a:pPr algn="l"/>
            <a:endParaRPr lang="en-US" altLang="ja-JP" dirty="0">
              <a:latin typeface="+mn-ea"/>
            </a:endParaRPr>
          </a:p>
          <a:p>
            <a:pPr algn="l"/>
            <a:endParaRPr kumimoji="1" lang="ja-JP" altLang="en-US" dirty="0"/>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4</a:t>
            </a:fld>
            <a:endParaRPr kumimoji="1" lang="ja-JP" altLang="en-US"/>
          </a:p>
        </p:txBody>
      </p:sp>
    </p:spTree>
    <p:extLst>
      <p:ext uri="{BB962C8B-B14F-4D97-AF65-F5344CB8AC3E}">
        <p14:creationId xmlns:p14="http://schemas.microsoft.com/office/powerpoint/2010/main" val="3533514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この動画は約</a:t>
            </a:r>
            <a:r>
              <a:rPr lang="ja-JP" altLang="en-US" b="1" dirty="0"/>
              <a:t>３</a:t>
            </a:r>
            <a:r>
              <a:rPr kumimoji="1" lang="ja-JP" altLang="en-US" b="1" dirty="0"/>
              <a:t>分ありますので、これまでの内容が充分に理解できている場合や時間配分の関係で省略しても良いと思います。</a:t>
            </a:r>
            <a:endParaRPr kumimoji="1" lang="en-US" altLang="ja-JP" b="1" dirty="0"/>
          </a:p>
          <a:p>
            <a:endParaRPr kumimoji="1" lang="en-US" altLang="ja-JP" b="1" dirty="0"/>
          </a:p>
          <a:p>
            <a:r>
              <a:rPr kumimoji="1" lang="ja-JP" altLang="en-US" b="1" dirty="0"/>
              <a:t>なお、このテキストで使用されている動画は全て</a:t>
            </a:r>
            <a:r>
              <a:rPr kumimoji="1" lang="en-US" altLang="ja-JP" b="1" dirty="0"/>
              <a:t>YouTube</a:t>
            </a:r>
            <a:r>
              <a:rPr kumimoji="1" lang="ja-JP" altLang="en-US" b="1" dirty="0"/>
              <a:t>で公開されています。</a:t>
            </a:r>
            <a:endParaRPr kumimoji="1" lang="en-US" altLang="ja-JP" b="1" dirty="0"/>
          </a:p>
          <a:p>
            <a:r>
              <a:rPr kumimoji="1" lang="ja-JP" altLang="en-US" b="1" dirty="0"/>
              <a:t>省略する場合は、生徒たちにその旨を伝えていただけると良いかもしれません。</a:t>
            </a:r>
            <a:endParaRPr kumimoji="1" lang="en-US" altLang="ja-JP" b="1" dirty="0"/>
          </a:p>
          <a:p>
            <a:endParaRPr lang="en-US" altLang="ja-JP" b="1" dirty="0"/>
          </a:p>
          <a:p>
            <a:r>
              <a:rPr lang="en-US" altLang="ja-JP" b="1" dirty="0"/>
              <a:t>【</a:t>
            </a:r>
            <a:r>
              <a:rPr lang="ja-JP" altLang="en-US" b="1" dirty="0"/>
              <a:t>公式</a:t>
            </a:r>
            <a:r>
              <a:rPr lang="en-US" altLang="ja-JP" b="1" dirty="0"/>
              <a:t>】</a:t>
            </a:r>
            <a:r>
              <a:rPr lang="ja-JP" altLang="en-US" b="1" dirty="0"/>
              <a:t>近畿税理士会チャンネル</a:t>
            </a:r>
            <a:endParaRPr lang="en-US" altLang="ja-JP" b="1" dirty="0"/>
          </a:p>
          <a:p>
            <a:r>
              <a:rPr lang="en-US" altLang="ja-JP" b="1" dirty="0"/>
              <a:t>URL</a:t>
            </a:r>
            <a:r>
              <a:rPr lang="ja-JP" altLang="en-US" b="1" dirty="0"/>
              <a:t>：</a:t>
            </a:r>
            <a:r>
              <a:rPr lang="en-US" altLang="ja-JP" b="1" dirty="0"/>
              <a:t>https://www.youtube.com/@user-sf4yx7rb7y</a:t>
            </a:r>
            <a:endParaRPr kumimoji="1" lang="ja-JP" altLang="en-US" b="1" dirty="0"/>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5</a:t>
            </a:fld>
            <a:endParaRPr kumimoji="1" lang="ja-JP" altLang="en-US"/>
          </a:p>
        </p:txBody>
      </p:sp>
    </p:spTree>
    <p:extLst>
      <p:ext uri="{BB962C8B-B14F-4D97-AF65-F5344CB8AC3E}">
        <p14:creationId xmlns:p14="http://schemas.microsoft.com/office/powerpoint/2010/main" val="3322943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538">
              <a:defRPr/>
            </a:pPr>
            <a:r>
              <a:rPr lang="ja-JP" altLang="ja-JP" dirty="0">
                <a:latin typeface="ＭＳ Ｐゴシック" panose="020B0600070205080204" pitchFamily="50" charset="-128"/>
                <a:ea typeface="ＭＳ Ｐゴシック" panose="020B0600070205080204" pitchFamily="50" charset="-128"/>
              </a:rPr>
              <a:t>【コメント例】</a:t>
            </a:r>
            <a:endParaRPr lang="en-US" altLang="ja-JP" dirty="0">
              <a:latin typeface="MS-Gothic"/>
            </a:endParaRPr>
          </a:p>
          <a:p>
            <a:pPr algn="l"/>
            <a:r>
              <a:rPr lang="ja-JP" altLang="en-US" dirty="0">
                <a:latin typeface="MS-Gothic"/>
              </a:rPr>
              <a:t>先ほどは</a:t>
            </a:r>
            <a:r>
              <a:rPr lang="en-US" altLang="ja-JP" dirty="0">
                <a:latin typeface="MS-Gothic"/>
              </a:rPr>
              <a:t>A-E</a:t>
            </a:r>
            <a:r>
              <a:rPr lang="ja-JP" altLang="en-US" dirty="0">
                <a:latin typeface="MS-Gothic"/>
              </a:rPr>
              <a:t>さんの収入状況がわかりましたが、今度は財産状況もわかってきました。</a:t>
            </a:r>
          </a:p>
          <a:p>
            <a:pPr algn="l"/>
            <a:r>
              <a:rPr lang="en-US" altLang="ja-JP" dirty="0">
                <a:latin typeface="MS-Gothic"/>
              </a:rPr>
              <a:t>A</a:t>
            </a:r>
            <a:r>
              <a:rPr lang="ja-JP" altLang="en-US" dirty="0">
                <a:latin typeface="MS-Gothic"/>
              </a:rPr>
              <a:t>さんは年収は</a:t>
            </a:r>
            <a:r>
              <a:rPr lang="en-US" altLang="ja-JP" dirty="0">
                <a:latin typeface="MS-Gothic"/>
              </a:rPr>
              <a:t>2,000</a:t>
            </a:r>
            <a:r>
              <a:rPr lang="ja-JP" altLang="en-US" dirty="0">
                <a:latin typeface="MS-Gothic"/>
              </a:rPr>
              <a:t>万円、貯金も</a:t>
            </a:r>
            <a:r>
              <a:rPr lang="en-US" altLang="ja-JP" dirty="0">
                <a:latin typeface="MS-Gothic"/>
              </a:rPr>
              <a:t>1,000</a:t>
            </a:r>
            <a:r>
              <a:rPr lang="ja-JP" altLang="en-US" dirty="0">
                <a:latin typeface="MS-Gothic"/>
              </a:rPr>
              <a:t>万ありますが、事業を大きくするなかで借金も抱えていて</a:t>
            </a:r>
            <a:r>
              <a:rPr lang="en-US" altLang="ja-JP" dirty="0">
                <a:latin typeface="MS-Gothic"/>
              </a:rPr>
              <a:t>1</a:t>
            </a:r>
            <a:r>
              <a:rPr lang="ja-JP" altLang="en-US" dirty="0">
                <a:latin typeface="MS-Gothic"/>
              </a:rPr>
              <a:t>億円もあります。</a:t>
            </a:r>
          </a:p>
          <a:p>
            <a:pPr algn="l"/>
            <a:r>
              <a:rPr lang="ja-JP" altLang="en-US" dirty="0">
                <a:latin typeface="MS-Gothic"/>
              </a:rPr>
              <a:t>ですので収入は多いですが、手元にはあまりお金がありません。</a:t>
            </a:r>
          </a:p>
          <a:p>
            <a:pPr algn="l"/>
            <a:r>
              <a:rPr lang="en-US" altLang="ja-JP" dirty="0">
                <a:latin typeface="MS-Gothic"/>
              </a:rPr>
              <a:t>B</a:t>
            </a:r>
            <a:r>
              <a:rPr lang="ja-JP" altLang="en-US" dirty="0">
                <a:latin typeface="MS-Gothic"/>
              </a:rPr>
              <a:t>さんは世界を股にかけて活躍しており、日本にいなければならない理由がありません。日本での税金が高くなると安い国を求めて日本を出ていく可能性があります。</a:t>
            </a:r>
          </a:p>
          <a:p>
            <a:pPr algn="l"/>
            <a:r>
              <a:rPr lang="en-US" altLang="ja-JP" dirty="0">
                <a:latin typeface="MS-Gothic"/>
              </a:rPr>
              <a:t>C</a:t>
            </a:r>
            <a:r>
              <a:rPr lang="ja-JP" altLang="en-US" dirty="0">
                <a:latin typeface="MS-Gothic"/>
              </a:rPr>
              <a:t>さんは年間</a:t>
            </a:r>
            <a:r>
              <a:rPr lang="en-US" altLang="ja-JP" dirty="0">
                <a:latin typeface="MS-Gothic"/>
              </a:rPr>
              <a:t>500</a:t>
            </a:r>
            <a:r>
              <a:rPr lang="ja-JP" altLang="en-US" dirty="0">
                <a:latin typeface="MS-Gothic"/>
              </a:rPr>
              <a:t>万円収入ありますが、教育費や住宅ローンが年間</a:t>
            </a:r>
            <a:r>
              <a:rPr lang="en-US" altLang="ja-JP" dirty="0">
                <a:latin typeface="MS-Gothic"/>
              </a:rPr>
              <a:t>500</a:t>
            </a:r>
            <a:r>
              <a:rPr lang="ja-JP" altLang="en-US" dirty="0">
                <a:latin typeface="MS-Gothic"/>
              </a:rPr>
              <a:t>万円かかり貯金ができない生活です。</a:t>
            </a:r>
          </a:p>
          <a:p>
            <a:pPr algn="l"/>
            <a:r>
              <a:rPr lang="en-US" altLang="ja-JP" dirty="0">
                <a:latin typeface="MS-Gothic"/>
              </a:rPr>
              <a:t>D</a:t>
            </a:r>
            <a:r>
              <a:rPr lang="ja-JP" altLang="en-US" dirty="0">
                <a:latin typeface="MS-Gothic"/>
              </a:rPr>
              <a:t>さんは貯金を全くしません。</a:t>
            </a:r>
            <a:r>
              <a:rPr lang="en-US" altLang="ja-JP" dirty="0">
                <a:latin typeface="MS-Gothic"/>
              </a:rPr>
              <a:t>100</a:t>
            </a:r>
            <a:r>
              <a:rPr lang="ja-JP" altLang="en-US" dirty="0">
                <a:latin typeface="MS-Gothic"/>
              </a:rPr>
              <a:t>万円収入があったら</a:t>
            </a:r>
            <a:r>
              <a:rPr lang="en-US" altLang="ja-JP" dirty="0">
                <a:latin typeface="MS-Gothic"/>
              </a:rPr>
              <a:t>100</a:t>
            </a:r>
            <a:r>
              <a:rPr lang="ja-JP" altLang="en-US" dirty="0">
                <a:latin typeface="MS-Gothic"/>
              </a:rPr>
              <a:t>万円全部使ってしまいます。</a:t>
            </a:r>
          </a:p>
          <a:p>
            <a:pPr algn="l"/>
            <a:r>
              <a:rPr lang="en-US" altLang="ja-JP" dirty="0">
                <a:latin typeface="MS-Gothic"/>
              </a:rPr>
              <a:t>E</a:t>
            </a:r>
            <a:r>
              <a:rPr lang="ja-JP" altLang="en-US" dirty="0">
                <a:latin typeface="MS-Gothic"/>
              </a:rPr>
              <a:t>さんは</a:t>
            </a:r>
            <a:r>
              <a:rPr lang="en-US" altLang="ja-JP" dirty="0">
                <a:latin typeface="MS-Gothic"/>
              </a:rPr>
              <a:t>10</a:t>
            </a:r>
            <a:r>
              <a:rPr lang="ja-JP" altLang="en-US" dirty="0">
                <a:latin typeface="MS-Gothic"/>
              </a:rPr>
              <a:t>万円しか収入がありませんが、おじいさんから相続があり貯金は</a:t>
            </a:r>
            <a:r>
              <a:rPr lang="en-US" altLang="ja-JP" dirty="0">
                <a:latin typeface="MS-Gothic"/>
              </a:rPr>
              <a:t>1</a:t>
            </a:r>
            <a:r>
              <a:rPr lang="ja-JP" altLang="en-US" dirty="0">
                <a:latin typeface="MS-Gothic"/>
              </a:rPr>
              <a:t>億円あります。</a:t>
            </a:r>
          </a:p>
          <a:p>
            <a:pPr algn="l"/>
            <a:r>
              <a:rPr lang="ja-JP" altLang="en-US" dirty="0">
                <a:latin typeface="MS-Gothic"/>
              </a:rPr>
              <a:t>皆さんどう考えますか。先ほど決めた法律を変えますか、それともこのままがいいですか。</a:t>
            </a:r>
          </a:p>
          <a:p>
            <a:pPr algn="l"/>
            <a:r>
              <a:rPr lang="ja-JP" altLang="en-US" dirty="0">
                <a:latin typeface="MS-Gothic"/>
              </a:rPr>
              <a:t>このように実際にはいろんな条件があるんです。</a:t>
            </a:r>
          </a:p>
          <a:p>
            <a:pPr algn="l"/>
            <a:r>
              <a:rPr lang="ja-JP" altLang="en-US" dirty="0">
                <a:latin typeface="MS-Gothic"/>
              </a:rPr>
              <a:t>日本の税制をできるだけ公平にしようとすると、例えば収入といった</a:t>
            </a:r>
            <a:r>
              <a:rPr lang="en-US" altLang="ja-JP" dirty="0">
                <a:latin typeface="MS-Gothic"/>
              </a:rPr>
              <a:t>1</a:t>
            </a:r>
            <a:r>
              <a:rPr lang="ja-JP" altLang="en-US" dirty="0">
                <a:latin typeface="MS-Gothic"/>
              </a:rPr>
              <a:t>つの尺度だけでは決められないのです。</a:t>
            </a:r>
          </a:p>
          <a:p>
            <a:pPr algn="l"/>
            <a:r>
              <a:rPr lang="ja-JP" altLang="en-US" dirty="0">
                <a:latin typeface="MS-Gothic"/>
              </a:rPr>
              <a:t>今の日本の税金は全部で約</a:t>
            </a:r>
            <a:r>
              <a:rPr lang="en-US" altLang="ja-JP" dirty="0">
                <a:latin typeface="MS-Gothic"/>
              </a:rPr>
              <a:t>50</a:t>
            </a:r>
            <a:r>
              <a:rPr lang="ja-JP" altLang="en-US" dirty="0">
                <a:latin typeface="MS-Gothic"/>
              </a:rPr>
              <a:t>種類もあります。</a:t>
            </a:r>
          </a:p>
          <a:p>
            <a:pPr algn="l"/>
            <a:r>
              <a:rPr lang="ja-JP" altLang="en-US" dirty="0">
                <a:latin typeface="MS-Gothic"/>
              </a:rPr>
              <a:t>なぜでしょう。次の動画を見てみましょう。</a:t>
            </a:r>
            <a:endParaRPr lang="en-US" altLang="ja-JP" dirty="0">
              <a:latin typeface="MS-Gothic"/>
            </a:endParaRPr>
          </a:p>
          <a:p>
            <a:pPr algn="l"/>
            <a:endParaRPr lang="en-US" altLang="ja-JP" dirty="0">
              <a:latin typeface="MS-Gothic"/>
            </a:endParaRPr>
          </a:p>
          <a:p>
            <a:pPr algn="l"/>
            <a:endParaRPr kumimoji="1" lang="ja-JP" altLang="en-US" dirty="0"/>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6</a:t>
            </a:fld>
            <a:endParaRPr kumimoji="1" lang="ja-JP" altLang="en-US"/>
          </a:p>
        </p:txBody>
      </p:sp>
    </p:spTree>
    <p:extLst>
      <p:ext uri="{BB962C8B-B14F-4D97-AF65-F5344CB8AC3E}">
        <p14:creationId xmlns:p14="http://schemas.microsoft.com/office/powerpoint/2010/main" val="3618423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この動画も約</a:t>
            </a:r>
            <a:r>
              <a:rPr kumimoji="1" lang="en-US" altLang="ja-JP" b="1" dirty="0"/>
              <a:t>4</a:t>
            </a:r>
            <a:r>
              <a:rPr kumimoji="1" lang="ja-JP" altLang="en-US" b="1" dirty="0"/>
              <a:t>分ありますので、授業の進捗状況等に応じて省略する事も検討してください。</a:t>
            </a:r>
            <a:endParaRPr kumimoji="1" lang="en-US" altLang="ja-JP" b="1" dirty="0"/>
          </a:p>
          <a:p>
            <a:endParaRPr kumimoji="1" lang="en-US" altLang="ja-JP" b="1" dirty="0"/>
          </a:p>
          <a:p>
            <a:r>
              <a:rPr kumimoji="1" lang="ja-JP" altLang="en-US" b="1" dirty="0"/>
              <a:t>省略する場合は、平等と公平の違いを簡単に説明してあげてください。</a:t>
            </a:r>
          </a:p>
        </p:txBody>
      </p:sp>
      <p:sp>
        <p:nvSpPr>
          <p:cNvPr id="4" name="ヘッダー プレースホルダー 3"/>
          <p:cNvSpPr>
            <a:spLocks noGrp="1"/>
          </p:cNvSpPr>
          <p:nvPr>
            <p:ph type="hdr" sz="quarter"/>
          </p:nvPr>
        </p:nvSpPr>
        <p:spPr/>
        <p:txBody>
          <a:bodyPr/>
          <a:lstStyle/>
          <a:p>
            <a:r>
              <a:rPr kumimoji="1" lang="ja-JP" altLang="en-US"/>
              <a:t>高校生用モデルテキスト</a:t>
            </a:r>
          </a:p>
        </p:txBody>
      </p:sp>
      <p:sp>
        <p:nvSpPr>
          <p:cNvPr id="5" name="スライド番号プレースホルダー 4"/>
          <p:cNvSpPr>
            <a:spLocks noGrp="1"/>
          </p:cNvSpPr>
          <p:nvPr>
            <p:ph type="sldNum" sz="quarter" idx="5"/>
          </p:nvPr>
        </p:nvSpPr>
        <p:spPr/>
        <p:txBody>
          <a:bodyPr/>
          <a:lstStyle/>
          <a:p>
            <a:fld id="{A0D1CF14-DF28-4A09-963B-B864808D71BF}" type="slidenum">
              <a:rPr kumimoji="1" lang="ja-JP" altLang="en-US" smtClean="0"/>
              <a:pPr/>
              <a:t>7</a:t>
            </a:fld>
            <a:endParaRPr kumimoji="1" lang="ja-JP" altLang="en-US"/>
          </a:p>
        </p:txBody>
      </p:sp>
    </p:spTree>
    <p:extLst>
      <p:ext uri="{BB962C8B-B14F-4D97-AF65-F5344CB8AC3E}">
        <p14:creationId xmlns:p14="http://schemas.microsoft.com/office/powerpoint/2010/main" val="2987571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14388" y="712788"/>
            <a:ext cx="4757737" cy="3568700"/>
          </a:xfrm>
        </p:spPr>
      </p:sp>
      <p:sp>
        <p:nvSpPr>
          <p:cNvPr id="3" name="ノート プレースホルダー 2"/>
          <p:cNvSpPr>
            <a:spLocks noGrp="1"/>
          </p:cNvSpPr>
          <p:nvPr>
            <p:ph type="body" idx="1"/>
          </p:nvPr>
        </p:nvSpPr>
        <p:spPr/>
        <p:txBody>
          <a:bodyPr/>
          <a:lstStyle/>
          <a:p>
            <a:pPr eaLnBrk="1" hangingPunct="1"/>
            <a:r>
              <a:rPr lang="ja-JP" altLang="en-US" dirty="0">
                <a:latin typeface="Arial" pitchFamily="34" charset="0"/>
              </a:rPr>
              <a:t>歳入の３分の１以上が国債により賄われていることを意識してもらいましょう。</a:t>
            </a:r>
            <a:endParaRPr lang="en-US" altLang="ja-JP" dirty="0">
              <a:latin typeface="Arial" pitchFamily="34" charset="0"/>
            </a:endParaRPr>
          </a:p>
          <a:p>
            <a:pPr eaLnBrk="1" hangingPunct="1"/>
            <a:endParaRPr lang="ja-JP" altLang="en-US" dirty="0">
              <a:latin typeface="Arial" pitchFamily="34" charset="0"/>
            </a:endParaRPr>
          </a:p>
          <a:p>
            <a:pPr eaLnBrk="1" hangingPunct="1"/>
            <a:r>
              <a:rPr lang="en-US" altLang="ja-JP" dirty="0">
                <a:latin typeface="Arial" pitchFamily="34" charset="0"/>
              </a:rPr>
              <a:t>【</a:t>
            </a:r>
            <a:r>
              <a:rPr lang="ja-JP" altLang="en-US" dirty="0">
                <a:latin typeface="Arial" pitchFamily="34" charset="0"/>
              </a:rPr>
              <a:t>コメント例</a:t>
            </a:r>
            <a:r>
              <a:rPr lang="en-US" altLang="ja-JP" dirty="0">
                <a:latin typeface="Arial" pitchFamily="34" charset="0"/>
              </a:rPr>
              <a:t>】</a:t>
            </a:r>
          </a:p>
          <a:p>
            <a:pPr eaLnBrk="1" hangingPunct="1"/>
            <a:r>
              <a:rPr lang="ja-JP" altLang="en-US" dirty="0">
                <a:latin typeface="Arial" pitchFamily="34" charset="0"/>
              </a:rPr>
              <a:t>先ほど、お金が足りない時どうするのかを考えてもらいましたが、これが日本の財政の現状です。</a:t>
            </a:r>
          </a:p>
          <a:p>
            <a:pPr eaLnBrk="1" hangingPunct="1"/>
            <a:r>
              <a:rPr lang="ja-JP" altLang="en-US" dirty="0">
                <a:latin typeface="Arial" pitchFamily="34" charset="0"/>
              </a:rPr>
              <a:t>国の収入のうち、税金は約</a:t>
            </a:r>
            <a:r>
              <a:rPr lang="en-US" altLang="ja-JP" dirty="0">
                <a:latin typeface="Arial" pitchFamily="34" charset="0"/>
              </a:rPr>
              <a:t>61.8</a:t>
            </a:r>
            <a:r>
              <a:rPr lang="ja-JP" altLang="en-US" dirty="0">
                <a:latin typeface="Arial" pitchFamily="34" charset="0"/>
              </a:rPr>
              <a:t>％です。</a:t>
            </a:r>
          </a:p>
          <a:p>
            <a:pPr eaLnBrk="1" hangingPunct="1"/>
            <a:r>
              <a:rPr lang="ja-JP" altLang="en-US" dirty="0">
                <a:latin typeface="Arial" pitchFamily="34" charset="0"/>
              </a:rPr>
              <a:t>足りない部分のうち大部分、約</a:t>
            </a:r>
            <a:r>
              <a:rPr lang="en-US" altLang="ja-JP" dirty="0">
                <a:latin typeface="Arial" pitchFamily="34" charset="0"/>
              </a:rPr>
              <a:t>35</a:t>
            </a:r>
            <a:r>
              <a:rPr lang="ja-JP" altLang="en-US" dirty="0">
                <a:latin typeface="Arial" pitchFamily="34" charset="0"/>
              </a:rPr>
              <a:t>兆円は、公債金、すなわち国の借金で補っているのです。</a:t>
            </a:r>
            <a:endParaRPr lang="en-US" altLang="ja-JP" dirty="0">
              <a:latin typeface="Arial" pitchFamily="34" charset="0"/>
            </a:endParaRPr>
          </a:p>
        </p:txBody>
      </p:sp>
      <p:sp>
        <p:nvSpPr>
          <p:cNvPr id="4" name="スライド番号プレースホルダー 3"/>
          <p:cNvSpPr>
            <a:spLocks noGrp="1"/>
          </p:cNvSpPr>
          <p:nvPr>
            <p:ph type="sldNum" sz="quarter" idx="5"/>
          </p:nvPr>
        </p:nvSpPr>
        <p:spPr/>
        <p:txBody>
          <a:bodyPr/>
          <a:lstStyle/>
          <a:p>
            <a:pPr defTabSz="838459">
              <a:defRPr/>
            </a:pPr>
            <a:fld id="{F8167E46-508C-4F62-8925-0B78E27219D7}" type="slidenum">
              <a:rPr lang="en-US" altLang="ja-JP">
                <a:solidFill>
                  <a:srgbClr val="000000"/>
                </a:solidFill>
                <a:latin typeface="Arial" charset="0"/>
              </a:rPr>
              <a:pPr defTabSz="838459">
                <a:defRPr/>
              </a:pPr>
              <a:t>8</a:t>
            </a:fld>
            <a:endParaRPr lang="en-US" altLang="ja-JP">
              <a:solidFill>
                <a:srgbClr val="000000"/>
              </a:solidFill>
              <a:latin typeface="Arial" charset="0"/>
            </a:endParaRPr>
          </a:p>
        </p:txBody>
      </p:sp>
    </p:spTree>
    <p:extLst>
      <p:ext uri="{BB962C8B-B14F-4D97-AF65-F5344CB8AC3E}">
        <p14:creationId xmlns:p14="http://schemas.microsoft.com/office/powerpoint/2010/main" val="82066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rgbClr val="99CC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70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白紙">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5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chemeClr val="accent2">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28315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白紙">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F325FD84-5F1B-0240-C2D4-CFB7AE73A7AB}"/>
              </a:ext>
            </a:extLst>
          </p:cNvPr>
          <p:cNvSpPr txBox="1"/>
          <p:nvPr userDrawn="1"/>
        </p:nvSpPr>
        <p:spPr>
          <a:xfrm>
            <a:off x="8633437" y="6498000"/>
            <a:ext cx="510563" cy="360000"/>
          </a:xfrm>
          <a:prstGeom prst="rect">
            <a:avLst/>
          </a:prstGeom>
          <a:noFill/>
        </p:spPr>
        <p:txBody>
          <a:bodyPr wrap="none" lIns="0" tIns="0" rIns="0" bIns="0" rtlCol="0" anchor="ctr">
            <a:noAutofit/>
          </a:bodyPr>
          <a:lstStyle/>
          <a:p>
            <a:pPr algn="ctr" fontAlgn="ctr"/>
            <a:r>
              <a:rPr kumimoji="1" lang="en-US" altLang="ja-JP" dirty="0">
                <a:latin typeface="+mn-ea"/>
                <a:ea typeface="+mn-ea"/>
              </a:rPr>
              <a:t>《</a:t>
            </a:r>
            <a:r>
              <a:rPr kumimoji="1" lang="ja-JP" altLang="en-US" dirty="0">
                <a:latin typeface="+mn-ea"/>
                <a:ea typeface="+mn-ea"/>
              </a:rPr>
              <a:t>　</a:t>
            </a:r>
            <a:r>
              <a:rPr kumimoji="1" lang="en-US" altLang="ja-JP" dirty="0">
                <a:latin typeface="+mn-ea"/>
                <a:ea typeface="+mn-ea"/>
              </a:rPr>
              <a:t>》</a:t>
            </a:r>
            <a:endParaRPr kumimoji="1" lang="ja-JP" altLang="en-US" dirty="0">
              <a:latin typeface="+mn-ea"/>
              <a:ea typeface="+mn-ea"/>
            </a:endParaRPr>
          </a:p>
        </p:txBody>
      </p:sp>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rgbClr val="99CCFF"/>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
        <p:nvSpPr>
          <p:cNvPr id="12" name="スライド番号プレースホルダー 3">
            <a:extLst>
              <a:ext uri="{FF2B5EF4-FFF2-40B4-BE49-F238E27FC236}">
                <a16:creationId xmlns:a16="http://schemas.microsoft.com/office/drawing/2014/main" id="{D98A0F67-A4C6-C327-71E3-700294E73561}"/>
              </a:ext>
            </a:extLst>
          </p:cNvPr>
          <p:cNvSpPr>
            <a:spLocks noGrp="1"/>
          </p:cNvSpPr>
          <p:nvPr>
            <p:ph type="sldNum" sz="quarter" idx="12"/>
          </p:nvPr>
        </p:nvSpPr>
        <p:spPr>
          <a:xfrm>
            <a:off x="8676000" y="6498000"/>
            <a:ext cx="468000" cy="324000"/>
          </a:xfrm>
        </p:spPr>
        <p:txBody>
          <a:bodyPr wrap="none" lIns="180000" rIns="216000"/>
          <a:lstStyle>
            <a:lvl1pPr algn="ctr" fontAlgn="ctr">
              <a:defRPr sz="1800">
                <a:solidFill>
                  <a:schemeClr val="tx1"/>
                </a:solidFill>
              </a:defRPr>
            </a:lvl1pPr>
          </a:lstStyle>
          <a:p>
            <a:fld id="{0476FAA8-B280-4704-A56B-08FA04A964B6}" type="slidenum">
              <a:rPr lang="ja-JP" altLang="en-US" smtClean="0"/>
              <a:pPr/>
              <a:t>‹#›</a:t>
            </a:fld>
            <a:endParaRPr lang="ja-JP" altLang="en-US" dirty="0"/>
          </a:p>
        </p:txBody>
      </p:sp>
    </p:spTree>
    <p:extLst>
      <p:ext uri="{BB962C8B-B14F-4D97-AF65-F5344CB8AC3E}">
        <p14:creationId xmlns:p14="http://schemas.microsoft.com/office/powerpoint/2010/main" val="389750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白紙">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F325FD84-5F1B-0240-C2D4-CFB7AE73A7AB}"/>
              </a:ext>
            </a:extLst>
          </p:cNvPr>
          <p:cNvSpPr txBox="1"/>
          <p:nvPr userDrawn="1"/>
        </p:nvSpPr>
        <p:spPr>
          <a:xfrm>
            <a:off x="8633437" y="6498000"/>
            <a:ext cx="510563" cy="360000"/>
          </a:xfrm>
          <a:prstGeom prst="rect">
            <a:avLst/>
          </a:prstGeom>
          <a:noFill/>
        </p:spPr>
        <p:txBody>
          <a:bodyPr wrap="none" lIns="0" tIns="0" rIns="0" bIns="0" rtlCol="0" anchor="ctr">
            <a:noAutofit/>
          </a:bodyPr>
          <a:lstStyle/>
          <a:p>
            <a:pPr algn="ctr" fontAlgn="ctr"/>
            <a:r>
              <a:rPr kumimoji="1" lang="en-US" altLang="ja-JP" dirty="0">
                <a:latin typeface="+mn-ea"/>
                <a:ea typeface="+mn-ea"/>
              </a:rPr>
              <a:t>《</a:t>
            </a:r>
            <a:r>
              <a:rPr kumimoji="1" lang="ja-JP" altLang="en-US" dirty="0">
                <a:latin typeface="+mn-ea"/>
                <a:ea typeface="+mn-ea"/>
              </a:rPr>
              <a:t>　</a:t>
            </a:r>
            <a:r>
              <a:rPr kumimoji="1" lang="en-US" altLang="ja-JP" dirty="0">
                <a:latin typeface="+mn-ea"/>
                <a:ea typeface="+mn-ea"/>
              </a:rPr>
              <a:t>》</a:t>
            </a:r>
            <a:endParaRPr kumimoji="1" lang="ja-JP" altLang="en-US" dirty="0">
              <a:latin typeface="+mn-ea"/>
              <a:ea typeface="+mn-ea"/>
            </a:endParaRPr>
          </a:p>
        </p:txBody>
      </p:sp>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rgbClr val="99CCFF"/>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
        <p:nvSpPr>
          <p:cNvPr id="2" name="正方形/長方形 1">
            <a:extLst>
              <a:ext uri="{FF2B5EF4-FFF2-40B4-BE49-F238E27FC236}">
                <a16:creationId xmlns:a16="http://schemas.microsoft.com/office/drawing/2014/main" id="{7416A363-F08D-54E2-5E5A-D74FDF23C39F}"/>
              </a:ext>
            </a:extLst>
          </p:cNvPr>
          <p:cNvSpPr/>
          <p:nvPr userDrawn="1"/>
        </p:nvSpPr>
        <p:spPr>
          <a:xfrm>
            <a:off x="0" y="1080000"/>
            <a:ext cx="9144000" cy="360000"/>
          </a:xfrm>
          <a:prstGeom prst="rect">
            <a:avLst/>
          </a:prstGeom>
          <a:noFill/>
          <a:ln w="3175" cap="sq" cmpd="sng">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solidFill>
                <a:schemeClr val="tx1"/>
              </a:solidFill>
              <a:latin typeface="ＭＳ Ｐ明朝" panose="02020600040205080304" pitchFamily="18" charset="-128"/>
              <a:ea typeface="ＭＳ Ｐ明朝" panose="02020600040205080304" pitchFamily="18" charset="-128"/>
            </a:endParaRPr>
          </a:p>
        </p:txBody>
      </p:sp>
      <p:sp>
        <p:nvSpPr>
          <p:cNvPr id="3" name="正方形/長方形 2">
            <a:extLst>
              <a:ext uri="{FF2B5EF4-FFF2-40B4-BE49-F238E27FC236}">
                <a16:creationId xmlns:a16="http://schemas.microsoft.com/office/drawing/2014/main" id="{D76751C7-0423-CC68-5C54-C1B04D65108C}"/>
              </a:ext>
            </a:extLst>
          </p:cNvPr>
          <p:cNvSpPr/>
          <p:nvPr userDrawn="1"/>
        </p:nvSpPr>
        <p:spPr>
          <a:xfrm>
            <a:off x="0" y="6498000"/>
            <a:ext cx="9144000" cy="360000"/>
          </a:xfrm>
          <a:prstGeom prst="rect">
            <a:avLst/>
          </a:prstGeom>
          <a:noFill/>
          <a:ln w="3175" cap="sq" cmpd="sng">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solidFill>
                <a:schemeClr val="tx1"/>
              </a:solidFill>
              <a:latin typeface="ＭＳ Ｐ明朝" panose="02020600040205080304" pitchFamily="18" charset="-128"/>
              <a:ea typeface="ＭＳ Ｐ明朝" panose="02020600040205080304" pitchFamily="18" charset="-128"/>
            </a:endParaRPr>
          </a:p>
        </p:txBody>
      </p:sp>
      <p:sp>
        <p:nvSpPr>
          <p:cNvPr id="4" name="正方形/長方形 3">
            <a:extLst>
              <a:ext uri="{FF2B5EF4-FFF2-40B4-BE49-F238E27FC236}">
                <a16:creationId xmlns:a16="http://schemas.microsoft.com/office/drawing/2014/main" id="{CF7443E7-FBD1-C88F-C546-CD2F22B834C2}"/>
              </a:ext>
            </a:extLst>
          </p:cNvPr>
          <p:cNvSpPr/>
          <p:nvPr userDrawn="1"/>
        </p:nvSpPr>
        <p:spPr>
          <a:xfrm>
            <a:off x="0" y="1080000"/>
            <a:ext cx="9144000" cy="180000"/>
          </a:xfrm>
          <a:prstGeom prst="rect">
            <a:avLst/>
          </a:prstGeom>
          <a:noFill/>
          <a:ln w="3175" cap="sq" cmpd="sng">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solidFill>
                <a:schemeClr val="tx1"/>
              </a:solidFill>
              <a:latin typeface="ＭＳ Ｐ明朝" panose="02020600040205080304" pitchFamily="18" charset="-128"/>
              <a:ea typeface="ＭＳ Ｐ明朝" panose="02020600040205080304" pitchFamily="18" charset="-128"/>
            </a:endParaRPr>
          </a:p>
        </p:txBody>
      </p:sp>
      <p:sp>
        <p:nvSpPr>
          <p:cNvPr id="5" name="正方形/長方形 4">
            <a:extLst>
              <a:ext uri="{FF2B5EF4-FFF2-40B4-BE49-F238E27FC236}">
                <a16:creationId xmlns:a16="http://schemas.microsoft.com/office/drawing/2014/main" id="{A702014C-6ED6-7CBB-0967-5911574CF7D2}"/>
              </a:ext>
            </a:extLst>
          </p:cNvPr>
          <p:cNvSpPr/>
          <p:nvPr userDrawn="1"/>
        </p:nvSpPr>
        <p:spPr>
          <a:xfrm>
            <a:off x="0" y="6678000"/>
            <a:ext cx="9144000" cy="180000"/>
          </a:xfrm>
          <a:prstGeom prst="rect">
            <a:avLst/>
          </a:prstGeom>
          <a:noFill/>
          <a:ln w="3175" cap="sq" cmpd="sng">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solidFill>
                <a:schemeClr val="tx1"/>
              </a:solidFill>
              <a:latin typeface="ＭＳ Ｐ明朝" panose="02020600040205080304" pitchFamily="18" charset="-128"/>
              <a:ea typeface="ＭＳ Ｐ明朝" panose="02020600040205080304" pitchFamily="18" charset="-128"/>
            </a:endParaRPr>
          </a:p>
        </p:txBody>
      </p:sp>
      <p:sp>
        <p:nvSpPr>
          <p:cNvPr id="7" name="正方形/長方形 6">
            <a:extLst>
              <a:ext uri="{FF2B5EF4-FFF2-40B4-BE49-F238E27FC236}">
                <a16:creationId xmlns:a16="http://schemas.microsoft.com/office/drawing/2014/main" id="{D297BA42-01DF-7058-DCAE-C3EC4D0DBD99}"/>
              </a:ext>
            </a:extLst>
          </p:cNvPr>
          <p:cNvSpPr/>
          <p:nvPr userDrawn="1"/>
        </p:nvSpPr>
        <p:spPr>
          <a:xfrm>
            <a:off x="0" y="1080000"/>
            <a:ext cx="180000" cy="5778000"/>
          </a:xfrm>
          <a:prstGeom prst="rect">
            <a:avLst/>
          </a:prstGeom>
          <a:noFill/>
          <a:ln w="3175" cap="sq" cmpd="sng">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solidFill>
                <a:schemeClr val="tx1"/>
              </a:solidFill>
              <a:latin typeface="ＭＳ Ｐ明朝" panose="02020600040205080304" pitchFamily="18" charset="-128"/>
              <a:ea typeface="ＭＳ Ｐ明朝" panose="02020600040205080304" pitchFamily="18" charset="-128"/>
            </a:endParaRPr>
          </a:p>
        </p:txBody>
      </p:sp>
      <p:sp>
        <p:nvSpPr>
          <p:cNvPr id="8" name="正方形/長方形 7">
            <a:extLst>
              <a:ext uri="{FF2B5EF4-FFF2-40B4-BE49-F238E27FC236}">
                <a16:creationId xmlns:a16="http://schemas.microsoft.com/office/drawing/2014/main" id="{8D38D1E7-8E58-E3C1-7FB7-E311B98A95D1}"/>
              </a:ext>
            </a:extLst>
          </p:cNvPr>
          <p:cNvSpPr/>
          <p:nvPr userDrawn="1"/>
        </p:nvSpPr>
        <p:spPr>
          <a:xfrm>
            <a:off x="8964000" y="1080000"/>
            <a:ext cx="180000" cy="5778000"/>
          </a:xfrm>
          <a:prstGeom prst="rect">
            <a:avLst/>
          </a:prstGeom>
          <a:noFill/>
          <a:ln w="3175" cap="sq" cmpd="sng">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solidFill>
                <a:schemeClr val="tx1"/>
              </a:solidFill>
              <a:latin typeface="ＭＳ Ｐ明朝" panose="02020600040205080304" pitchFamily="18" charset="-128"/>
              <a:ea typeface="ＭＳ Ｐ明朝" panose="02020600040205080304" pitchFamily="18" charset="-128"/>
            </a:endParaRPr>
          </a:p>
        </p:txBody>
      </p:sp>
      <p:sp>
        <p:nvSpPr>
          <p:cNvPr id="9" name="正方形/長方形 8">
            <a:extLst>
              <a:ext uri="{FF2B5EF4-FFF2-40B4-BE49-F238E27FC236}">
                <a16:creationId xmlns:a16="http://schemas.microsoft.com/office/drawing/2014/main" id="{12027174-B49C-BC32-620F-7478A810C37E}"/>
              </a:ext>
            </a:extLst>
          </p:cNvPr>
          <p:cNvSpPr/>
          <p:nvPr userDrawn="1"/>
        </p:nvSpPr>
        <p:spPr>
          <a:xfrm>
            <a:off x="0" y="1080000"/>
            <a:ext cx="360000" cy="5778000"/>
          </a:xfrm>
          <a:prstGeom prst="rect">
            <a:avLst/>
          </a:prstGeom>
          <a:noFill/>
          <a:ln w="3175" cap="sq" cmpd="sng">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solidFill>
                <a:schemeClr val="tx1"/>
              </a:solidFill>
              <a:latin typeface="ＭＳ Ｐ明朝" panose="02020600040205080304" pitchFamily="18" charset="-128"/>
              <a:ea typeface="ＭＳ Ｐ明朝" panose="02020600040205080304" pitchFamily="18" charset="-128"/>
            </a:endParaRPr>
          </a:p>
        </p:txBody>
      </p:sp>
      <p:sp>
        <p:nvSpPr>
          <p:cNvPr id="10" name="正方形/長方形 9">
            <a:extLst>
              <a:ext uri="{FF2B5EF4-FFF2-40B4-BE49-F238E27FC236}">
                <a16:creationId xmlns:a16="http://schemas.microsoft.com/office/drawing/2014/main" id="{F25EB029-5156-9D0E-B28B-2FB6461A51BB}"/>
              </a:ext>
            </a:extLst>
          </p:cNvPr>
          <p:cNvSpPr/>
          <p:nvPr userDrawn="1"/>
        </p:nvSpPr>
        <p:spPr>
          <a:xfrm>
            <a:off x="8784000" y="1080000"/>
            <a:ext cx="360000" cy="5778000"/>
          </a:xfrm>
          <a:prstGeom prst="rect">
            <a:avLst/>
          </a:prstGeom>
          <a:noFill/>
          <a:ln w="3175" cap="sq" cmpd="sng">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600" dirty="0">
              <a:solidFill>
                <a:schemeClr val="tx1"/>
              </a:solidFill>
              <a:latin typeface="ＭＳ Ｐ明朝" panose="02020600040205080304" pitchFamily="18" charset="-128"/>
              <a:ea typeface="ＭＳ Ｐ明朝" panose="02020600040205080304" pitchFamily="18" charset="-128"/>
            </a:endParaRPr>
          </a:p>
        </p:txBody>
      </p:sp>
      <p:sp>
        <p:nvSpPr>
          <p:cNvPr id="12" name="スライド番号プレースホルダー 3">
            <a:extLst>
              <a:ext uri="{FF2B5EF4-FFF2-40B4-BE49-F238E27FC236}">
                <a16:creationId xmlns:a16="http://schemas.microsoft.com/office/drawing/2014/main" id="{D98A0F67-A4C6-C327-71E3-700294E73561}"/>
              </a:ext>
            </a:extLst>
          </p:cNvPr>
          <p:cNvSpPr>
            <a:spLocks noGrp="1"/>
          </p:cNvSpPr>
          <p:nvPr>
            <p:ph type="sldNum" sz="quarter" idx="12"/>
          </p:nvPr>
        </p:nvSpPr>
        <p:spPr>
          <a:xfrm>
            <a:off x="8676000" y="6498000"/>
            <a:ext cx="468000" cy="324000"/>
          </a:xfrm>
        </p:spPr>
        <p:txBody>
          <a:bodyPr wrap="none" lIns="180000" rIns="216000"/>
          <a:lstStyle>
            <a:lvl1pPr algn="ctr" fontAlgn="ctr">
              <a:defRPr sz="1800">
                <a:solidFill>
                  <a:schemeClr val="tx1"/>
                </a:solidFill>
              </a:defRPr>
            </a:lvl1pPr>
          </a:lstStyle>
          <a:p>
            <a:fld id="{0476FAA8-B280-4704-A56B-08FA04A964B6}" type="slidenum">
              <a:rPr lang="ja-JP" altLang="en-US" smtClean="0"/>
              <a:pPr/>
              <a:t>‹#›</a:t>
            </a:fld>
            <a:endParaRPr lang="ja-JP" altLang="en-US" dirty="0"/>
          </a:p>
        </p:txBody>
      </p:sp>
    </p:spTree>
    <p:extLst>
      <p:ext uri="{BB962C8B-B14F-4D97-AF65-F5344CB8AC3E}">
        <p14:creationId xmlns:p14="http://schemas.microsoft.com/office/powerpoint/2010/main" val="191791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9_白紙">
    <p:bg>
      <p:bgPr>
        <a:solidFill>
          <a:srgbClr val="CBF3C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50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rgbClr val="CBF3CB"/>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48184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174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chemeClr val="accent5">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558064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47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chemeClr val="accent6">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39317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aseline="0">
                <a:solidFill>
                  <a:schemeClr val="tx1">
                    <a:tint val="75000"/>
                  </a:schemeClr>
                </a:solidFill>
                <a:latin typeface="Calibri" panose="020F0502020204030204" pitchFamily="34" charset="0"/>
                <a:ea typeface="游ゴシック" panose="020B0400000000000000" pitchFamily="50" charset="-128"/>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aseline="0">
                <a:solidFill>
                  <a:schemeClr val="tx1">
                    <a:tint val="75000"/>
                  </a:schemeClr>
                </a:solidFill>
                <a:latin typeface="Calibri" panose="020F0502020204030204" pitchFamily="34" charset="0"/>
                <a:ea typeface="游ゴシック" panose="020B0400000000000000" pitchFamily="50" charset="-128"/>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游ゴシック" panose="020B0400000000000000"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aseline="0">
                <a:solidFill>
                  <a:schemeClr val="tx1">
                    <a:tint val="75000"/>
                  </a:schemeClr>
                </a:solidFill>
                <a:latin typeface="Calibri" panose="020F0502020204030204" pitchFamily="34" charset="0"/>
                <a:ea typeface="游ゴシック" panose="020B0400000000000000" pitchFamily="50" charset="-128"/>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2165AD88-6657-4549-BD06-F269FEB7956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游ゴシック" panose="020B0400000000000000"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游ゴシック" panose="020B0400000000000000" pitchFamily="50" charset="-128"/>
              <a:cs typeface="+mn-cs"/>
            </a:endParaRPr>
          </a:p>
        </p:txBody>
      </p:sp>
    </p:spTree>
    <p:extLst>
      <p:ext uri="{BB962C8B-B14F-4D97-AF65-F5344CB8AC3E}">
        <p14:creationId xmlns:p14="http://schemas.microsoft.com/office/powerpoint/2010/main" val="1654240113"/>
      </p:ext>
    </p:extLst>
  </p:cSld>
  <p:clrMap bg1="lt1" tx1="dk1" bg2="lt2" tx2="dk2" accent1="accent1" accent2="accent2" accent3="accent3" accent4="accent4" accent5="accent5" accent6="accent6" hlink="hlink" folHlink="folHlink"/>
  <p:sldLayoutIdLst>
    <p:sldLayoutId id="2147483675" r:id="rId1"/>
    <p:sldLayoutId id="2147483685" r:id="rId2"/>
    <p:sldLayoutId id="2147483686"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baseline="0">
          <a:solidFill>
            <a:schemeClr val="tx1"/>
          </a:solidFill>
          <a:latin typeface="Calibri" panose="020F0502020204030204" pitchFamily="34" charset="0"/>
          <a:ea typeface="游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日本語用のフォントを使用)"/>
          <a:ea typeface="游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日本語用のフォントを使用)"/>
          <a:ea typeface="游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日本語用のフォントを使用)"/>
          <a:ea typeface="游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日本語用のフォントを使用)"/>
          <a:ea typeface="游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日本語用のフォントを使用)"/>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D50B9A8F-DCF8-6A1C-5C78-10AAA90A25BD}"/>
              </a:ext>
            </a:extLst>
          </p:cNvPr>
          <p:cNvSpPr txBox="1"/>
          <p:nvPr/>
        </p:nvSpPr>
        <p:spPr>
          <a:xfrm>
            <a:off x="1" y="1440000"/>
            <a:ext cx="9143999" cy="3240000"/>
          </a:xfrm>
          <a:prstGeom prst="rect">
            <a:avLst/>
          </a:prstGeom>
          <a:solidFill>
            <a:schemeClr val="bg1"/>
          </a:solidFill>
          <a:effectLst>
            <a:outerShdw blurRad="88900" dist="38100" dir="5400000" algn="t" rotWithShape="0">
              <a:prstClr val="black">
                <a:alpha val="40000"/>
              </a:prstClr>
            </a:outerShdw>
          </a:effectLst>
        </p:spPr>
        <p:txBody>
          <a:bodyPr wrap="square" lIns="0" tIns="108000" rIns="0" bIns="36000" rtlCol="0" anchor="ctr">
            <a:noAutofit/>
          </a:bodyPr>
          <a:lstStyle/>
          <a:p>
            <a:pPr marL="0" marR="0" lvl="0" indent="0" algn="ctr" defTabSz="457200" rtl="0" eaLnBrk="1" fontAlgn="b" latinLnBrk="0" hangingPunct="1">
              <a:lnSpc>
                <a:spcPct val="100000"/>
              </a:lnSpc>
              <a:spcBef>
                <a:spcPts val="0"/>
              </a:spcBef>
              <a:spcAft>
                <a:spcPts val="1800"/>
              </a:spcAft>
              <a:buClrTx/>
              <a:buSzTx/>
              <a:buFontTx/>
              <a:buNone/>
              <a:tabLst/>
              <a:defRPr/>
            </a:pPr>
            <a:endParaRPr kumimoji="1" lang="ja-JP" altLang="en-US" sz="6600" b="0" i="0" u="none" strike="noStrike" kern="1200" cap="none" spc="-700" normalizeH="0" baseline="0" noProof="0" dirty="0">
              <a:ln>
                <a:noFill/>
              </a:ln>
              <a:solidFill>
                <a:srgbClr val="4472C4">
                  <a:lumMod val="50000"/>
                </a:srgbClr>
              </a:solidFill>
              <a:effectLst/>
              <a:uLnTx/>
              <a:uFillTx/>
              <a:latin typeface="游ゴシック Medium" panose="020B0500000000000000" pitchFamily="50" charset="-128"/>
              <a:ea typeface="游ゴシック Medium" panose="020B0500000000000000" pitchFamily="50" charset="-128"/>
              <a:cs typeface="+mn-cs"/>
            </a:endParaRPr>
          </a:p>
        </p:txBody>
      </p:sp>
      <p:grpSp>
        <p:nvGrpSpPr>
          <p:cNvPr id="24" name="グループ化 23">
            <a:extLst>
              <a:ext uri="{FF2B5EF4-FFF2-40B4-BE49-F238E27FC236}">
                <a16:creationId xmlns:a16="http://schemas.microsoft.com/office/drawing/2014/main" id="{4302CDE9-200C-1EC4-B7C7-6A8D9A614829}"/>
              </a:ext>
            </a:extLst>
          </p:cNvPr>
          <p:cNvGrpSpPr/>
          <p:nvPr/>
        </p:nvGrpSpPr>
        <p:grpSpPr>
          <a:xfrm>
            <a:off x="2389648" y="5733256"/>
            <a:ext cx="4292017" cy="764705"/>
            <a:chOff x="2389648" y="5733256"/>
            <a:chExt cx="4292017" cy="764705"/>
          </a:xfrm>
        </p:grpSpPr>
        <p:pic>
          <p:nvPicPr>
            <p:cNvPr id="23" name="図 22">
              <a:extLst>
                <a:ext uri="{FF2B5EF4-FFF2-40B4-BE49-F238E27FC236}">
                  <a16:creationId xmlns:a16="http://schemas.microsoft.com/office/drawing/2014/main" id="{C4CECBEE-EF57-F9B4-6641-D49BC95D0733}"/>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8320" b="90065" l="9370" r="90509">
                          <a14:foregroundMark x1="9370" y1="50081" x2="9370" y2="50081"/>
                          <a14:foregroundMark x1="49637" y1="8926" x2="49637" y2="8926"/>
                          <a14:foregroundMark x1="90509" y1="50929" x2="90509" y2="50929"/>
                          <a14:foregroundMark x1="50767" y1="90065" x2="50767" y2="90065"/>
                          <a14:foregroundMark x1="51010" y1="8320" x2="51010" y2="8320"/>
                          <a14:foregroundMark x1="50363" y1="8441" x2="50363" y2="8441"/>
                          <a14:foregroundMark x1="54766" y1="8441" x2="54766" y2="8441"/>
                          <a14:foregroundMark x1="54887" y1="9047" x2="54887" y2="9047"/>
                          <a14:foregroundMark x1="55412" y1="8683" x2="55412" y2="8683"/>
                          <a14:foregroundMark x1="43700" y1="9047" x2="43700" y2="9047"/>
                          <a14:foregroundMark x1="48384" y1="8320" x2="48384" y2="8320"/>
                          <a14:foregroundMark x1="53756" y1="8320" x2="53756" y2="8320"/>
                          <a14:foregroundMark x1="52746" y1="8481" x2="52746" y2="8481"/>
                          <a14:foregroundMark x1="46082" y1="8360" x2="46082" y2="8360"/>
                          <a14:foregroundMark x1="45113" y1="8360" x2="45113" y2="8360"/>
                        </a14:backgroundRemoval>
                      </a14:imgEffect>
                    </a14:imgLayer>
                  </a14:imgProps>
                </a:ext>
                <a:ext uri="{28A0092B-C50C-407E-A947-70E740481C1C}">
                  <a14:useLocalDpi xmlns:a14="http://schemas.microsoft.com/office/drawing/2010/main" val="0"/>
                </a:ext>
              </a:extLst>
            </a:blip>
            <a:stretch>
              <a:fillRect/>
            </a:stretch>
          </p:blipFill>
          <p:spPr>
            <a:xfrm>
              <a:off x="2389648" y="5733256"/>
              <a:ext cx="764705" cy="764705"/>
            </a:xfrm>
            <a:prstGeom prst="rect">
              <a:avLst/>
            </a:prstGeom>
          </p:spPr>
        </p:pic>
        <p:sp>
          <p:nvSpPr>
            <p:cNvPr id="5" name="テキスト ボックス 4">
              <a:extLst>
                <a:ext uri="{FF2B5EF4-FFF2-40B4-BE49-F238E27FC236}">
                  <a16:creationId xmlns:a16="http://schemas.microsoft.com/office/drawing/2014/main" id="{7E4B8EDD-F1B2-7DFE-4751-25FB0E905F53}"/>
                </a:ext>
              </a:extLst>
            </p:cNvPr>
            <p:cNvSpPr txBox="1"/>
            <p:nvPr/>
          </p:nvSpPr>
          <p:spPr>
            <a:xfrm>
              <a:off x="3081665" y="5825040"/>
              <a:ext cx="3600000" cy="612000"/>
            </a:xfrm>
            <a:prstGeom prst="rect">
              <a:avLst/>
            </a:prstGeom>
            <a:noFill/>
            <a:ln w="6350" cap="sq">
              <a:noFill/>
              <a:miter lim="800000"/>
            </a:ln>
          </p:spPr>
          <p:txBody>
            <a:bodyPr wrap="square" rtlCol="0" anchor="ctr">
              <a:noAutofit/>
            </a:bodyPr>
            <a:lstStyle/>
            <a:p>
              <a:pPr marL="0" marR="0" lvl="0" indent="0" algn="ctr" defTabSz="457200" rtl="0" eaLnBrk="1" fontAlgn="ctr" latinLnBrk="0" hangingPunct="1">
                <a:lnSpc>
                  <a:spcPct val="100000"/>
                </a:lnSpc>
                <a:spcBef>
                  <a:spcPts val="0"/>
                </a:spcBef>
                <a:spcAft>
                  <a:spcPts val="0"/>
                </a:spcAft>
                <a:buClrTx/>
                <a:buSzPct val="70000"/>
                <a:buFont typeface="Wingdings" pitchFamily="2" charset="2"/>
                <a:buNone/>
                <a:tabLst/>
                <a:defRPr/>
              </a:pPr>
              <a:r>
                <a:rPr kumimoji="1" lang="ja-JP" altLang="en-US" sz="40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近畿税理士会</a:t>
              </a:r>
              <a:endParaRPr kumimoji="1" lang="en-US" altLang="ja-JP" sz="40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grpSp>
      <p:sp>
        <p:nvSpPr>
          <p:cNvPr id="12" name="テキスト ボックス 11">
            <a:extLst>
              <a:ext uri="{FF2B5EF4-FFF2-40B4-BE49-F238E27FC236}">
                <a16:creationId xmlns:a16="http://schemas.microsoft.com/office/drawing/2014/main" id="{0B708413-8298-CC03-20B9-73AB610993D7}"/>
              </a:ext>
            </a:extLst>
          </p:cNvPr>
          <p:cNvSpPr txBox="1"/>
          <p:nvPr/>
        </p:nvSpPr>
        <p:spPr>
          <a:xfrm>
            <a:off x="7344000" y="0"/>
            <a:ext cx="1800000" cy="360000"/>
          </a:xfrm>
          <a:prstGeom prst="rect">
            <a:avLst/>
          </a:prstGeom>
          <a:noFill/>
        </p:spPr>
        <p:txBody>
          <a:bodyPr wrap="square" rtlCol="0" anchor="ctr">
            <a:noAutofit/>
          </a:bodyPr>
          <a:lstStyle/>
          <a:p>
            <a:pPr algn="r"/>
            <a:r>
              <a:rPr lang="ja-JP" altLang="en-US" dirty="0">
                <a:latin typeface="ＭＳ Ｐゴシック" panose="020B0600070205080204" pitchFamily="50" charset="-128"/>
                <a:ea typeface="ＭＳ Ｐゴシック" panose="020B0600070205080204" pitchFamily="50" charset="-128"/>
              </a:rPr>
              <a:t>高校生用</a:t>
            </a:r>
            <a:endParaRPr kumimoji="1" lang="ja-JP" altLang="en-US" sz="1800" dirty="0">
              <a:latin typeface="ＭＳ Ｐゴシック" panose="020B0600070205080204" pitchFamily="50" charset="-128"/>
              <a:ea typeface="ＭＳ Ｐゴシック" panose="020B0600070205080204" pitchFamily="50" charset="-128"/>
            </a:endParaRPr>
          </a:p>
        </p:txBody>
      </p:sp>
      <p:sp>
        <p:nvSpPr>
          <p:cNvPr id="19" name="角丸四角形 7">
            <a:extLst>
              <a:ext uri="{FF2B5EF4-FFF2-40B4-BE49-F238E27FC236}">
                <a16:creationId xmlns:a16="http://schemas.microsoft.com/office/drawing/2014/main" id="{45E54D37-1956-781B-299D-E1C2C60F0D51}"/>
              </a:ext>
            </a:extLst>
          </p:cNvPr>
          <p:cNvSpPr/>
          <p:nvPr/>
        </p:nvSpPr>
        <p:spPr>
          <a:xfrm>
            <a:off x="-1" y="3312168"/>
            <a:ext cx="9144001" cy="1332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
              <a:spcAft>
                <a:spcPct val="0"/>
              </a:spcAft>
              <a:defRPr/>
            </a:pPr>
            <a:r>
              <a:rPr lang="ja-JP" altLang="en-US" sz="2800" dirty="0">
                <a:solidFill>
                  <a:schemeClr val="tx1"/>
                </a:solidFill>
                <a:latin typeface="游ゴシック Medium" panose="020B0500000000000000" pitchFamily="50" charset="-128"/>
                <a:ea typeface="游ゴシック Medium" panose="020B0500000000000000" pitchFamily="50" charset="-128"/>
              </a:rPr>
              <a:t>主権者として税の意義と社会のあり方を考えよう</a:t>
            </a:r>
            <a:endParaRPr lang="en-US" altLang="ja-JP" sz="2800" dirty="0">
              <a:solidFill>
                <a:schemeClr val="tx1"/>
              </a:solidFill>
              <a:latin typeface="游ゴシック Medium" panose="020B0500000000000000" pitchFamily="50" charset="-128"/>
              <a:ea typeface="游ゴシック Medium" panose="020B0500000000000000" pitchFamily="50" charset="-128"/>
            </a:endParaRPr>
          </a:p>
        </p:txBody>
      </p:sp>
      <p:sp>
        <p:nvSpPr>
          <p:cNvPr id="21" name="テキスト ボックス 20">
            <a:extLst>
              <a:ext uri="{FF2B5EF4-FFF2-40B4-BE49-F238E27FC236}">
                <a16:creationId xmlns:a16="http://schemas.microsoft.com/office/drawing/2014/main" id="{54295D78-B92A-A792-B0CB-3C4952BEF567}"/>
              </a:ext>
            </a:extLst>
          </p:cNvPr>
          <p:cNvSpPr txBox="1"/>
          <p:nvPr/>
        </p:nvSpPr>
        <p:spPr>
          <a:xfrm>
            <a:off x="1907705" y="2988000"/>
            <a:ext cx="5328592" cy="252000"/>
          </a:xfrm>
          <a:prstGeom prst="rect">
            <a:avLst/>
          </a:prstGeom>
          <a:solidFill>
            <a:srgbClr val="99CCFF">
              <a:alpha val="50000"/>
            </a:srgbClr>
          </a:solidFill>
          <a:effectLst/>
        </p:spPr>
        <p:txBody>
          <a:bodyPr wrap="square" lIns="0" tIns="108000" rIns="0" bIns="36000" rtlCol="0" anchor="ctr">
            <a:noAutofit/>
          </a:bodyPr>
          <a:lstStyle/>
          <a:p>
            <a:pPr marL="0" marR="0" lvl="0" indent="0" algn="ctr" defTabSz="457200" rtl="0" eaLnBrk="1" fontAlgn="b" latinLnBrk="0" hangingPunct="1">
              <a:lnSpc>
                <a:spcPct val="100000"/>
              </a:lnSpc>
              <a:spcBef>
                <a:spcPts val="0"/>
              </a:spcBef>
              <a:spcAft>
                <a:spcPts val="1800"/>
              </a:spcAft>
              <a:buClrTx/>
              <a:buSzTx/>
              <a:buFontTx/>
              <a:buNone/>
              <a:tabLst/>
              <a:defRPr/>
            </a:pPr>
            <a:endParaRPr kumimoji="1" lang="ja-JP" altLang="en-US" sz="6600" b="0" i="0" u="none" strike="noStrike" kern="1200" cap="none" spc="-700" normalizeH="0" baseline="0" noProof="0" dirty="0">
              <a:ln>
                <a:noFill/>
              </a:ln>
              <a:solidFill>
                <a:srgbClr val="4472C4">
                  <a:lumMod val="50000"/>
                </a:srgbClr>
              </a:solidFill>
              <a:effectLst/>
              <a:uLnTx/>
              <a:uFillTx/>
              <a:latin typeface="游ゴシック Medium" panose="020B0500000000000000" pitchFamily="50" charset="-128"/>
              <a:ea typeface="游ゴシック Medium" panose="020B0500000000000000" pitchFamily="50" charset="-128"/>
              <a:cs typeface="+mn-cs"/>
            </a:endParaRPr>
          </a:p>
        </p:txBody>
      </p:sp>
      <p:sp>
        <p:nvSpPr>
          <p:cNvPr id="11" name="テキスト ボックス 10">
            <a:extLst>
              <a:ext uri="{FF2B5EF4-FFF2-40B4-BE49-F238E27FC236}">
                <a16:creationId xmlns:a16="http://schemas.microsoft.com/office/drawing/2014/main" id="{49C8F302-F29D-8D69-4533-97F886DC5353}"/>
              </a:ext>
            </a:extLst>
          </p:cNvPr>
          <p:cNvSpPr txBox="1"/>
          <p:nvPr/>
        </p:nvSpPr>
        <p:spPr>
          <a:xfrm>
            <a:off x="1" y="1476000"/>
            <a:ext cx="9143999" cy="2412000"/>
          </a:xfrm>
          <a:prstGeom prst="rect">
            <a:avLst/>
          </a:prstGeom>
          <a:noFill/>
        </p:spPr>
        <p:txBody>
          <a:bodyPr wrap="square" lIns="0" tIns="108000" rIns="0" bIns="36000" rtlCol="0" anchor="ctr">
            <a:noAutofit/>
          </a:bodyPr>
          <a:lstStyle/>
          <a:p>
            <a:pPr marL="0" marR="0" lvl="0" indent="0" algn="ctr" defTabSz="457200" rtl="0" eaLnBrk="1" fontAlgn="b" latinLnBrk="0" hangingPunct="1">
              <a:lnSpc>
                <a:spcPct val="100000"/>
              </a:lnSpc>
              <a:spcBef>
                <a:spcPts val="0"/>
              </a:spcBef>
              <a:buClrTx/>
              <a:buSzTx/>
              <a:buFontTx/>
              <a:buNone/>
              <a:tabLst/>
              <a:defRPr/>
            </a:pPr>
            <a:r>
              <a:rPr lang="ja-JP" altLang="en-US" sz="8800" spc="600" dirty="0">
                <a:latin typeface="游ゴシック Medium" panose="020B0500000000000000" pitchFamily="50" charset="-128"/>
                <a:ea typeface="游ゴシック Medium" panose="020B0500000000000000" pitchFamily="50" charset="-128"/>
              </a:rPr>
              <a:t>租税教室</a:t>
            </a:r>
            <a:endParaRPr kumimoji="1" lang="ja-JP" altLang="en-US" sz="8800" b="0" i="0" u="none" strike="noStrike" kern="1200" cap="none" spc="600" normalizeH="0" noProof="0" dirty="0">
              <a:ln>
                <a:noFill/>
              </a:ln>
              <a:effectLst/>
              <a:uLnTx/>
              <a:uFillTx/>
              <a:latin typeface="游ゴシック Medium" panose="020B0500000000000000" pitchFamily="50" charset="-128"/>
              <a:ea typeface="游ゴシック Medium" panose="020B0500000000000000" pitchFamily="50" charset="-128"/>
              <a:cs typeface="+mn-cs"/>
            </a:endParaRPr>
          </a:p>
        </p:txBody>
      </p:sp>
    </p:spTree>
    <p:extLst>
      <p:ext uri="{BB962C8B-B14F-4D97-AF65-F5344CB8AC3E}">
        <p14:creationId xmlns:p14="http://schemas.microsoft.com/office/powerpoint/2010/main" val="1073641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E2054F82-7977-4685-B922-A2E5A60EF2B3}"/>
              </a:ext>
            </a:extLst>
          </p:cNvPr>
          <p:cNvSpPr/>
          <p:nvPr/>
        </p:nvSpPr>
        <p:spPr>
          <a:xfrm>
            <a:off x="5922151" y="5877272"/>
            <a:ext cx="2578091" cy="5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0" rtlCol="0" anchor="ctr"/>
          <a:lstStyle/>
          <a:p>
            <a:pPr algn="ctr"/>
            <a:r>
              <a:rPr lang="ja-JP" altLang="en-US" sz="1500" b="1" spc="-75" dirty="0">
                <a:solidFill>
                  <a:schemeClr val="bg1"/>
                </a:solidFill>
                <a:latin typeface="メイリオ" panose="020B0604030504040204" pitchFamily="50" charset="-128"/>
                <a:ea typeface="メイリオ" panose="020B0604030504040204" pitchFamily="50" charset="-128"/>
              </a:rPr>
              <a:t>将来世代の負担 </a:t>
            </a:r>
            <a:r>
              <a:rPr lang="en-US" altLang="ja-JP" sz="1500" b="1" spc="-75" dirty="0">
                <a:solidFill>
                  <a:schemeClr val="bg1"/>
                </a:solidFill>
                <a:latin typeface="メイリオ" panose="020B0604030504040204" pitchFamily="50" charset="-128"/>
                <a:ea typeface="メイリオ" panose="020B0604030504040204" pitchFamily="50" charset="-128"/>
              </a:rPr>
              <a:t>…</a:t>
            </a:r>
            <a:endParaRPr lang="ja-JP" altLang="en-US" sz="1500" b="1" spc="-75" dirty="0">
              <a:solidFill>
                <a:schemeClr val="bg1"/>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2E86E73C-A871-4DBB-BBF3-C7622CC37600}"/>
              </a:ext>
            </a:extLst>
          </p:cNvPr>
          <p:cNvSpPr txBox="1"/>
          <p:nvPr/>
        </p:nvSpPr>
        <p:spPr>
          <a:xfrm>
            <a:off x="2843808" y="1577142"/>
            <a:ext cx="5022558" cy="461665"/>
          </a:xfrm>
          <a:prstGeom prst="rect">
            <a:avLst/>
          </a:prstGeom>
          <a:noFill/>
          <a:ln>
            <a:noFill/>
          </a:ln>
        </p:spPr>
        <p:txBody>
          <a:bodyPr wrap="square" rtlCol="0" anchor="ctr">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 国債残高は各年度の３月末現在の額。</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　 ただし、令和５年度末の見込額は</a:t>
            </a:r>
            <a:r>
              <a:rPr lang="en-US" altLang="ja-JP" sz="1200" b="1" dirty="0">
                <a:latin typeface="メイリオ" panose="020B0604030504040204" pitchFamily="50" charset="-128"/>
                <a:ea typeface="メイリオ" panose="020B0604030504040204" pitchFamily="50" charset="-128"/>
              </a:rPr>
              <a:t>1,043</a:t>
            </a:r>
            <a:r>
              <a:rPr lang="ja-JP" altLang="en-US" sz="1200" b="1" dirty="0">
                <a:latin typeface="メイリオ" panose="020B0604030504040204" pitchFamily="50" charset="-128"/>
                <a:ea typeface="メイリオ" panose="020B0604030504040204" pitchFamily="50" charset="-128"/>
              </a:rPr>
              <a:t>兆円程度</a:t>
            </a:r>
            <a:r>
              <a:rPr lang="ja-JP" altLang="en-US" sz="788" dirty="0">
                <a:latin typeface="メイリオ" panose="020B0604030504040204" pitchFamily="50" charset="-128"/>
                <a:ea typeface="メイリオ" panose="020B0604030504040204" pitchFamily="50" charset="-128"/>
              </a:rPr>
              <a:t>。</a:t>
            </a:r>
            <a:r>
              <a:rPr lang="en-US" altLang="ja-JP" sz="788" dirty="0">
                <a:latin typeface="メイリオ" panose="020B0604030504040204" pitchFamily="50" charset="-128"/>
                <a:ea typeface="メイリオ" panose="020B0604030504040204" pitchFamily="50" charset="-128"/>
              </a:rPr>
              <a:t> </a:t>
            </a:r>
            <a:r>
              <a:rPr lang="en-US" altLang="ja-JP" sz="750" dirty="0">
                <a:latin typeface="メイリオ" panose="020B0604030504040204" pitchFamily="50" charset="-128"/>
                <a:ea typeface="メイリオ" panose="020B0604030504040204" pitchFamily="50" charset="-128"/>
              </a:rPr>
              <a:t>(</a:t>
            </a:r>
            <a:r>
              <a:rPr lang="ja-JP" altLang="en-US" sz="750" dirty="0">
                <a:latin typeface="メイリオ" panose="020B0604030504040204" pitchFamily="50" charset="-128"/>
                <a:ea typeface="メイリオ" panose="020B0604030504040204" pitchFamily="50" charset="-128"/>
              </a:rPr>
              <a:t>前倒債限度額除く</a:t>
            </a:r>
            <a:r>
              <a:rPr lang="en-US" altLang="ja-JP" sz="7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0381D5BC-4ACE-8829-FBAB-7441DA9D1EB3}"/>
              </a:ext>
            </a:extLst>
          </p:cNvPr>
          <p:cNvGrpSpPr/>
          <p:nvPr/>
        </p:nvGrpSpPr>
        <p:grpSpPr>
          <a:xfrm>
            <a:off x="413539" y="1210035"/>
            <a:ext cx="8334925" cy="4789830"/>
            <a:chOff x="551384" y="1114856"/>
            <a:chExt cx="11017223" cy="4493825"/>
          </a:xfrm>
        </p:grpSpPr>
        <p:graphicFrame>
          <p:nvGraphicFramePr>
            <p:cNvPr id="8" name="グラフ 7">
              <a:extLst>
                <a:ext uri="{FF2B5EF4-FFF2-40B4-BE49-F238E27FC236}">
                  <a16:creationId xmlns:a16="http://schemas.microsoft.com/office/drawing/2014/main" id="{B2D63091-0039-4729-AFB5-50C120F6BE02}"/>
                </a:ext>
              </a:extLst>
            </p:cNvPr>
            <p:cNvGraphicFramePr/>
            <p:nvPr>
              <p:extLst>
                <p:ext uri="{D42A27DB-BD31-4B8C-83A1-F6EECF244321}">
                  <p14:modId xmlns:p14="http://schemas.microsoft.com/office/powerpoint/2010/main" val="1026886188"/>
                </p:ext>
              </p:extLst>
            </p:nvPr>
          </p:nvGraphicFramePr>
          <p:xfrm>
            <a:off x="695400" y="1422633"/>
            <a:ext cx="10873207" cy="4186048"/>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9B05C496-1CF4-498A-8BCF-0712AE7DC925}"/>
                </a:ext>
              </a:extLst>
            </p:cNvPr>
            <p:cNvSpPr txBox="1"/>
            <p:nvPr/>
          </p:nvSpPr>
          <p:spPr>
            <a:xfrm>
              <a:off x="551384" y="1114856"/>
              <a:ext cx="867933" cy="307776"/>
            </a:xfrm>
            <a:prstGeom prst="rect">
              <a:avLst/>
            </a:prstGeom>
            <a:noFill/>
            <a:ln>
              <a:noFill/>
            </a:ln>
          </p:spPr>
          <p:txBody>
            <a:bodyPr wrap="square" rtlCol="0" anchor="ctr">
              <a:spAutoFit/>
            </a:bodyPr>
            <a:lstStyle/>
            <a:p>
              <a:pPr algn="ctr"/>
              <a:r>
                <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rPr>
                <a:t>兆円</a:t>
              </a:r>
              <a:r>
                <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rPr>
                <a:t>)</a:t>
              </a:r>
              <a:endPar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grpSp>
      <p:sp>
        <p:nvSpPr>
          <p:cNvPr id="6" name="テキスト ボックス 5">
            <a:extLst>
              <a:ext uri="{FF2B5EF4-FFF2-40B4-BE49-F238E27FC236}">
                <a16:creationId xmlns:a16="http://schemas.microsoft.com/office/drawing/2014/main" id="{FDD1B337-9AD8-41C5-9C1D-9EAD9F6E6D5C}"/>
              </a:ext>
            </a:extLst>
          </p:cNvPr>
          <p:cNvSpPr txBox="1"/>
          <p:nvPr/>
        </p:nvSpPr>
        <p:spPr>
          <a:xfrm>
            <a:off x="8545362" y="4509121"/>
            <a:ext cx="323165" cy="539999"/>
          </a:xfrm>
          <a:prstGeom prst="rect">
            <a:avLst/>
          </a:prstGeom>
          <a:noFill/>
          <a:ln>
            <a:noFill/>
          </a:ln>
        </p:spPr>
        <p:txBody>
          <a:bodyPr vert="eaVert" wrap="square" rtlCol="0" anchor="ctr">
            <a:spAutoFit/>
          </a:bodyPr>
          <a:lstStyle/>
          <a:p>
            <a:pPr algn="ctr"/>
            <a:r>
              <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rPr>
              <a:t>年度末</a:t>
            </a:r>
            <a:r>
              <a:rPr lang="en-US" altLang="ja-JP" sz="900" dirty="0">
                <a:solidFill>
                  <a:schemeClr val="tx1">
                    <a:lumMod val="65000"/>
                    <a:lumOff val="35000"/>
                  </a:schemeClr>
                </a:solidFill>
                <a:latin typeface="メイリオ" panose="020B0604030504040204" pitchFamily="50" charset="-128"/>
                <a:ea typeface="メイリオ" panose="020B0604030504040204" pitchFamily="50" charset="-128"/>
              </a:rPr>
              <a:t>)</a:t>
            </a:r>
            <a:endParaRPr lang="ja-JP" altLang="en-US" sz="9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C1C0C4FD-7F24-4CDC-A671-9E7AEBC29057}"/>
              </a:ext>
            </a:extLst>
          </p:cNvPr>
          <p:cNvSpPr/>
          <p:nvPr/>
        </p:nvSpPr>
        <p:spPr>
          <a:xfrm>
            <a:off x="1061610" y="5877272"/>
            <a:ext cx="2430270" cy="540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700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令和</a:t>
            </a:r>
            <a:r>
              <a:rPr lang="en-US" altLang="ja-JP" sz="1200" b="1" dirty="0">
                <a:solidFill>
                  <a:schemeClr val="bg1"/>
                </a:solidFill>
                <a:latin typeface="メイリオ" panose="020B0604030504040204" pitchFamily="50" charset="-128"/>
                <a:ea typeface="メイリオ" panose="020B0604030504040204" pitchFamily="50" charset="-128"/>
              </a:rPr>
              <a:t>5</a:t>
            </a:r>
            <a:r>
              <a:rPr lang="ja-JP" altLang="en-US" sz="1200" b="1" dirty="0">
                <a:solidFill>
                  <a:schemeClr val="bg1"/>
                </a:solidFill>
                <a:latin typeface="メイリオ" panose="020B0604030504040204" pitchFamily="50" charset="-128"/>
                <a:ea typeface="メイリオ" panose="020B0604030504040204" pitchFamily="50" charset="-128"/>
              </a:rPr>
              <a:t>年度末 国債残高</a:t>
            </a:r>
            <a:endParaRPr lang="en-US" altLang="ja-JP" sz="1200" b="1" dirty="0">
              <a:solidFill>
                <a:schemeClr val="bg1"/>
              </a:solidFill>
              <a:latin typeface="メイリオ" panose="020B0604030504040204" pitchFamily="50" charset="-128"/>
              <a:ea typeface="メイリオ" panose="020B0604030504040204" pitchFamily="50" charset="-128"/>
            </a:endParaRPr>
          </a:p>
          <a:p>
            <a:pPr algn="ctr"/>
            <a:r>
              <a:rPr lang="ja-JP" altLang="en-US" b="1" dirty="0">
                <a:solidFill>
                  <a:schemeClr val="bg1"/>
                </a:solidFill>
                <a:latin typeface="メイリオ" panose="020B0604030504040204" pitchFamily="50" charset="-128"/>
                <a:ea typeface="メイリオ" panose="020B0604030504040204" pitchFamily="50" charset="-128"/>
              </a:rPr>
              <a:t>約</a:t>
            </a:r>
            <a:r>
              <a:rPr lang="en-US" altLang="ja-JP" b="1" dirty="0">
                <a:solidFill>
                  <a:schemeClr val="bg1"/>
                </a:solidFill>
                <a:latin typeface="メイリオ" panose="020B0604030504040204" pitchFamily="50" charset="-128"/>
                <a:ea typeface="メイリオ" panose="020B0604030504040204" pitchFamily="50" charset="-128"/>
              </a:rPr>
              <a:t>1,068</a:t>
            </a:r>
            <a:r>
              <a:rPr lang="ja-JP" altLang="en-US" b="1" dirty="0">
                <a:solidFill>
                  <a:schemeClr val="bg1"/>
                </a:solidFill>
                <a:latin typeface="メイリオ" panose="020B0604030504040204" pitchFamily="50" charset="-128"/>
                <a:ea typeface="メイリオ" panose="020B0604030504040204" pitchFamily="50" charset="-128"/>
              </a:rPr>
              <a:t>兆円</a:t>
            </a:r>
            <a:r>
              <a:rPr lang="en-US" altLang="ja-JP" sz="1200" b="1" dirty="0">
                <a:solidFill>
                  <a:schemeClr val="bg1"/>
                </a:solidFill>
                <a:latin typeface="メイリオ" panose="020B0604030504040204" pitchFamily="50" charset="-128"/>
                <a:ea typeface="メイリオ" panose="020B0604030504040204" pitchFamily="50" charset="-128"/>
              </a:rPr>
              <a:t>(</a:t>
            </a:r>
            <a:r>
              <a:rPr lang="ja-JP" altLang="en-US" sz="1200" b="1" dirty="0">
                <a:solidFill>
                  <a:schemeClr val="bg1"/>
                </a:solidFill>
                <a:latin typeface="メイリオ" panose="020B0604030504040204" pitchFamily="50" charset="-128"/>
                <a:ea typeface="メイリオ" panose="020B0604030504040204" pitchFamily="50" charset="-128"/>
              </a:rPr>
              <a:t>見込</a:t>
            </a:r>
            <a:r>
              <a:rPr lang="en-US" altLang="ja-JP" sz="1200" b="1" dirty="0">
                <a:solidFill>
                  <a:schemeClr val="bg1"/>
                </a:solidFill>
                <a:latin typeface="メイリオ" panose="020B0604030504040204" pitchFamily="50" charset="-128"/>
                <a:ea typeface="メイリオ" panose="020B0604030504040204" pitchFamily="50" charset="-128"/>
              </a:rPr>
              <a:t>)</a:t>
            </a:r>
            <a:endParaRPr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3B266F75-FA53-4972-A93B-C99E08E3C08C}"/>
              </a:ext>
            </a:extLst>
          </p:cNvPr>
          <p:cNvSpPr/>
          <p:nvPr/>
        </p:nvSpPr>
        <p:spPr>
          <a:xfrm>
            <a:off x="3491880" y="5877272"/>
            <a:ext cx="2430270" cy="5400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000" rIns="0" bIns="0" rtlCol="0" anchor="t" anchorCtr="0"/>
          <a:lstStyle/>
          <a:p>
            <a:pPr algn="ctr"/>
            <a:r>
              <a:rPr lang="ja-JP" altLang="en-US" sz="1350" b="1" dirty="0">
                <a:solidFill>
                  <a:schemeClr val="tx1"/>
                </a:solidFill>
                <a:latin typeface="メイリオ" panose="020B0604030504040204" pitchFamily="50" charset="-128"/>
                <a:ea typeface="メイリオ" panose="020B0604030504040204" pitchFamily="50" charset="-128"/>
              </a:rPr>
              <a:t>国民</a:t>
            </a:r>
            <a:r>
              <a:rPr lang="en-US" altLang="ja-JP" sz="1350" b="1" dirty="0">
                <a:solidFill>
                  <a:schemeClr val="tx1"/>
                </a:solidFill>
                <a:latin typeface="メイリオ" panose="020B0604030504040204" pitchFamily="50" charset="-128"/>
                <a:ea typeface="メイリオ" panose="020B0604030504040204" pitchFamily="50" charset="-128"/>
              </a:rPr>
              <a:t>1</a:t>
            </a:r>
            <a:r>
              <a:rPr lang="ja-JP" altLang="en-US" sz="1350" b="1" dirty="0">
                <a:solidFill>
                  <a:schemeClr val="tx1"/>
                </a:solidFill>
                <a:latin typeface="メイリオ" panose="020B0604030504040204" pitchFamily="50" charset="-128"/>
                <a:ea typeface="メイリオ" panose="020B0604030504040204" pitchFamily="50" charset="-128"/>
              </a:rPr>
              <a:t>人当たり</a:t>
            </a:r>
            <a:endParaRPr lang="en-US" altLang="ja-JP" sz="1350" b="1" dirty="0">
              <a:solidFill>
                <a:schemeClr val="tx1"/>
              </a:solidFill>
              <a:latin typeface="メイリオ" panose="020B0604030504040204" pitchFamily="50" charset="-128"/>
              <a:ea typeface="メイリオ" panose="020B0604030504040204" pitchFamily="50" charset="-128"/>
            </a:endParaRPr>
          </a:p>
          <a:p>
            <a:pPr algn="ctr"/>
            <a:r>
              <a:rPr lang="ja-JP" altLang="en-US" b="1" dirty="0">
                <a:solidFill>
                  <a:schemeClr val="tx1"/>
                </a:solidFill>
                <a:latin typeface="メイリオ" panose="020B0604030504040204" pitchFamily="50" charset="-128"/>
                <a:ea typeface="メイリオ" panose="020B0604030504040204" pitchFamily="50" charset="-128"/>
              </a:rPr>
              <a:t>約</a:t>
            </a:r>
            <a:r>
              <a:rPr lang="en-US" altLang="ja-JP" b="1" dirty="0">
                <a:solidFill>
                  <a:schemeClr val="tx1"/>
                </a:solidFill>
                <a:latin typeface="メイリオ" panose="020B0604030504040204" pitchFamily="50" charset="-128"/>
                <a:ea typeface="メイリオ" panose="020B0604030504040204" pitchFamily="50" charset="-128"/>
              </a:rPr>
              <a:t>857</a:t>
            </a:r>
            <a:r>
              <a:rPr lang="ja-JP" altLang="en-US" b="1" dirty="0">
                <a:solidFill>
                  <a:schemeClr val="tx1"/>
                </a:solidFill>
                <a:latin typeface="メイリオ" panose="020B0604030504040204" pitchFamily="50" charset="-128"/>
                <a:ea typeface="メイリオ" panose="020B0604030504040204" pitchFamily="50" charset="-128"/>
              </a:rPr>
              <a:t>万円</a:t>
            </a:r>
          </a:p>
        </p:txBody>
      </p:sp>
      <p:sp>
        <p:nvSpPr>
          <p:cNvPr id="13" name="矢印: 右 12">
            <a:extLst>
              <a:ext uri="{FF2B5EF4-FFF2-40B4-BE49-F238E27FC236}">
                <a16:creationId xmlns:a16="http://schemas.microsoft.com/office/drawing/2014/main" id="{96BB949D-1098-4A84-A812-E79D168E72D5}"/>
              </a:ext>
            </a:extLst>
          </p:cNvPr>
          <p:cNvSpPr/>
          <p:nvPr/>
        </p:nvSpPr>
        <p:spPr>
          <a:xfrm>
            <a:off x="3437874" y="5989987"/>
            <a:ext cx="540060" cy="309456"/>
          </a:xfrm>
          <a:prstGeom prst="rightArrow">
            <a:avLst>
              <a:gd name="adj1" fmla="val 41792"/>
              <a:gd name="adj2" fmla="val 5615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a:latin typeface="メイリオ" panose="020B0604030504040204" pitchFamily="50" charset="-128"/>
              <a:ea typeface="メイリオ" panose="020B0604030504040204" pitchFamily="50" charset="-128"/>
            </a:endParaRPr>
          </a:p>
        </p:txBody>
      </p:sp>
      <p:sp>
        <p:nvSpPr>
          <p:cNvPr id="20" name="スライド番号プレースホルダー 1">
            <a:extLst>
              <a:ext uri="{FF2B5EF4-FFF2-40B4-BE49-F238E27FC236}">
                <a16:creationId xmlns:a16="http://schemas.microsoft.com/office/drawing/2014/main" id="{156E3171-6272-144D-0A04-9B876FCD2334}"/>
              </a:ext>
            </a:extLst>
          </p:cNvPr>
          <p:cNvSpPr txBox="1">
            <a:spLocks/>
          </p:cNvSpPr>
          <p:nvPr/>
        </p:nvSpPr>
        <p:spPr>
          <a:xfrm>
            <a:off x="8342347" y="5769429"/>
            <a:ext cx="689372" cy="166688"/>
          </a:xfrm>
          <a:prstGeom prst="rect">
            <a:avLst/>
          </a:prstGeom>
        </p:spPr>
        <p:txBody>
          <a:bodyPr vert="horz" lIns="68580" tIns="34290" rIns="68580" bIns="3429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z="825">
                <a:solidFill>
                  <a:schemeClr val="bg1"/>
                </a:solidFill>
                <a:latin typeface="BIZ UDPゴシック" panose="020B0400000000000000" pitchFamily="50" charset="-128"/>
                <a:ea typeface="BIZ UDPゴシック" panose="020B0400000000000000" pitchFamily="50" charset="-128"/>
              </a:rPr>
              <a:pPr>
                <a:defRPr/>
              </a:pPr>
              <a:t>9</a:t>
            </a:fld>
            <a:endParaRPr kumimoji="0" lang="ja-JP" altLang="en-US" sz="825" dirty="0">
              <a:solidFill>
                <a:schemeClr val="bg1"/>
              </a:solidFill>
              <a:latin typeface="BIZ UDPゴシック" panose="020B0400000000000000" pitchFamily="50" charset="-128"/>
              <a:ea typeface="BIZ UDPゴシック" panose="020B0400000000000000" pitchFamily="50" charset="-128"/>
            </a:endParaRPr>
          </a:p>
        </p:txBody>
      </p:sp>
      <p:sp>
        <p:nvSpPr>
          <p:cNvPr id="37" name="矢印: 右 36">
            <a:extLst>
              <a:ext uri="{FF2B5EF4-FFF2-40B4-BE49-F238E27FC236}">
                <a16:creationId xmlns:a16="http://schemas.microsoft.com/office/drawing/2014/main" id="{14A538F5-17BD-761B-4959-E77DCB0885A0}"/>
              </a:ext>
            </a:extLst>
          </p:cNvPr>
          <p:cNvSpPr/>
          <p:nvPr/>
        </p:nvSpPr>
        <p:spPr>
          <a:xfrm>
            <a:off x="5490102" y="5999864"/>
            <a:ext cx="810090" cy="309456"/>
          </a:xfrm>
          <a:prstGeom prst="rightArrow">
            <a:avLst>
              <a:gd name="adj1" fmla="val 41792"/>
              <a:gd name="adj2" fmla="val 5615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b="1">
              <a:latin typeface="メイリオ" panose="020B0604030504040204" pitchFamily="50" charset="-128"/>
              <a:ea typeface="メイリオ" panose="020B0604030504040204" pitchFamily="50" charset="-128"/>
            </a:endParaRPr>
          </a:p>
        </p:txBody>
      </p:sp>
      <p:sp>
        <p:nvSpPr>
          <p:cNvPr id="4" name="スライド番号プレースホルダー 2">
            <a:extLst>
              <a:ext uri="{FF2B5EF4-FFF2-40B4-BE49-F238E27FC236}">
                <a16:creationId xmlns:a16="http://schemas.microsoft.com/office/drawing/2014/main" id="{5C2B15E0-52FB-A7DC-AFDC-CC602359C668}"/>
              </a:ext>
            </a:extLst>
          </p:cNvPr>
          <p:cNvSpPr txBox="1">
            <a:spLocks/>
          </p:cNvSpPr>
          <p:nvPr/>
        </p:nvSpPr>
        <p:spPr>
          <a:xfrm>
            <a:off x="8430017" y="6474316"/>
            <a:ext cx="877019" cy="394317"/>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a:t>
            </a:r>
            <a:r>
              <a:rPr lang="ja-JP" altLang="en-US" dirty="0"/>
              <a:t> </a:t>
            </a:r>
            <a:fld id="{4043AD98-A478-4213-A96D-FDBB82AF72FB}" type="slidenum">
              <a:rPr lang="ja-JP" altLang="en-US" smtClean="0"/>
              <a:t>9</a:t>
            </a:fld>
            <a:r>
              <a:rPr lang="ja-JP" altLang="en-US" dirty="0"/>
              <a:t> </a:t>
            </a:r>
            <a:r>
              <a:rPr lang="en-US" altLang="ja-JP" dirty="0"/>
              <a:t>》</a:t>
            </a:r>
            <a:endParaRPr lang="ja-JP" altLang="en-US" dirty="0"/>
          </a:p>
        </p:txBody>
      </p:sp>
      <p:sp>
        <p:nvSpPr>
          <p:cNvPr id="10" name="テキスト プレースホルダー 1">
            <a:extLst>
              <a:ext uri="{FF2B5EF4-FFF2-40B4-BE49-F238E27FC236}">
                <a16:creationId xmlns:a16="http://schemas.microsoft.com/office/drawing/2014/main" id="{83E452B1-1575-DE12-6587-862A541348C4}"/>
              </a:ext>
            </a:extLst>
          </p:cNvPr>
          <p:cNvSpPr>
            <a:spLocks noGrp="1"/>
          </p:cNvSpPr>
          <p:nvPr>
            <p:ph type="body" sz="quarter" idx="13"/>
          </p:nvPr>
        </p:nvSpPr>
        <p:spPr>
          <a:xfrm>
            <a:off x="0" y="0"/>
            <a:ext cx="9144000" cy="1080000"/>
          </a:xfrm>
        </p:spPr>
        <p:txBody>
          <a:bodyPr/>
          <a:lstStyle/>
          <a:p>
            <a:r>
              <a:rPr kumimoji="1" lang="ja-JP" altLang="en-US" dirty="0"/>
              <a:t>公債残高の累増</a:t>
            </a:r>
          </a:p>
        </p:txBody>
      </p:sp>
    </p:spTree>
    <p:extLst>
      <p:ext uri="{BB962C8B-B14F-4D97-AF65-F5344CB8AC3E}">
        <p14:creationId xmlns:p14="http://schemas.microsoft.com/office/powerpoint/2010/main" val="225292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6" grpId="0"/>
      <p:bldP spid="9" grpId="0" animBg="1"/>
      <p:bldP spid="11" grpId="0" animBg="1"/>
      <p:bldP spid="13"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4F02250-3298-B032-E5CD-A73132EF2B92}"/>
              </a:ext>
            </a:extLst>
          </p:cNvPr>
          <p:cNvSpPr>
            <a:spLocks noGrp="1"/>
          </p:cNvSpPr>
          <p:nvPr>
            <p:ph type="body" sz="quarter" idx="13"/>
          </p:nvPr>
        </p:nvSpPr>
        <p:spPr/>
        <p:txBody>
          <a:bodyPr/>
          <a:lstStyle/>
          <a:p>
            <a:r>
              <a:rPr kumimoji="1" lang="ja-JP" altLang="en-US" dirty="0"/>
              <a:t>税金の使い道は？</a:t>
            </a:r>
          </a:p>
        </p:txBody>
      </p:sp>
      <p:sp>
        <p:nvSpPr>
          <p:cNvPr id="3" name="スライド番号プレースホルダー 2">
            <a:extLst>
              <a:ext uri="{FF2B5EF4-FFF2-40B4-BE49-F238E27FC236}">
                <a16:creationId xmlns:a16="http://schemas.microsoft.com/office/drawing/2014/main" id="{91212FE5-052B-BDBF-8C93-2FAF993AE263}"/>
              </a:ext>
            </a:extLst>
          </p:cNvPr>
          <p:cNvSpPr>
            <a:spLocks noGrp="1"/>
          </p:cNvSpPr>
          <p:nvPr>
            <p:ph type="sldNum" sz="quarter" idx="12"/>
          </p:nvPr>
        </p:nvSpPr>
        <p:spPr/>
        <p:txBody>
          <a:bodyPr/>
          <a:lstStyle/>
          <a:p>
            <a:fld id="{0476FAA8-B280-4704-A56B-08FA04A964B6}" type="slidenum">
              <a:rPr lang="ja-JP" altLang="en-US" smtClean="0"/>
              <a:pPr/>
              <a:t>10</a:t>
            </a:fld>
            <a:endParaRPr lang="ja-JP" altLang="en-US" dirty="0"/>
          </a:p>
        </p:txBody>
      </p:sp>
    </p:spTree>
    <p:extLst>
      <p:ext uri="{BB962C8B-B14F-4D97-AF65-F5344CB8AC3E}">
        <p14:creationId xmlns:p14="http://schemas.microsoft.com/office/powerpoint/2010/main" val="48167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5F779038-5FC5-007F-61CE-28CAA63100AE}"/>
              </a:ext>
            </a:extLst>
          </p:cNvPr>
          <p:cNvSpPr>
            <a:spLocks noGrp="1"/>
          </p:cNvSpPr>
          <p:nvPr>
            <p:ph type="body" sz="quarter" idx="13"/>
          </p:nvPr>
        </p:nvSpPr>
        <p:spPr/>
        <p:txBody>
          <a:bodyPr/>
          <a:lstStyle/>
          <a:p>
            <a:r>
              <a:rPr kumimoji="1" lang="ja-JP" altLang="en-US" sz="3600" dirty="0"/>
              <a:t>「模擬選挙」各党（候補者）の公約</a:t>
            </a:r>
          </a:p>
        </p:txBody>
      </p:sp>
      <p:sp>
        <p:nvSpPr>
          <p:cNvPr id="3" name="スライド番号プレースホルダー 2">
            <a:extLst>
              <a:ext uri="{FF2B5EF4-FFF2-40B4-BE49-F238E27FC236}">
                <a16:creationId xmlns:a16="http://schemas.microsoft.com/office/drawing/2014/main" id="{F93A7989-68AE-029D-3F5D-679C5171BACD}"/>
              </a:ext>
            </a:extLst>
          </p:cNvPr>
          <p:cNvSpPr>
            <a:spLocks noGrp="1"/>
          </p:cNvSpPr>
          <p:nvPr>
            <p:ph type="sldNum" sz="quarter" idx="12"/>
          </p:nvPr>
        </p:nvSpPr>
        <p:spPr/>
        <p:txBody>
          <a:bodyPr/>
          <a:lstStyle/>
          <a:p>
            <a:fld id="{0476FAA8-B280-4704-A56B-08FA04A964B6}" type="slidenum">
              <a:rPr lang="ja-JP" altLang="en-US" smtClean="0"/>
              <a:pPr/>
              <a:t>11</a:t>
            </a:fld>
            <a:endParaRPr lang="ja-JP" altLang="en-US" dirty="0"/>
          </a:p>
        </p:txBody>
      </p:sp>
      <p:graphicFrame>
        <p:nvGraphicFramePr>
          <p:cNvPr id="4" name="表 3">
            <a:extLst>
              <a:ext uri="{FF2B5EF4-FFF2-40B4-BE49-F238E27FC236}">
                <a16:creationId xmlns:a16="http://schemas.microsoft.com/office/drawing/2014/main" id="{76FB405D-3B32-2A41-3F08-C7DE67B9302B}"/>
              </a:ext>
            </a:extLst>
          </p:cNvPr>
          <p:cNvGraphicFramePr>
            <a:graphicFrameLocks noGrp="1"/>
          </p:cNvGraphicFramePr>
          <p:nvPr>
            <p:extLst>
              <p:ext uri="{D42A27DB-BD31-4B8C-83A1-F6EECF244321}">
                <p14:modId xmlns:p14="http://schemas.microsoft.com/office/powerpoint/2010/main" val="3651241803"/>
              </p:ext>
            </p:extLst>
          </p:nvPr>
        </p:nvGraphicFramePr>
        <p:xfrm>
          <a:off x="186551" y="1268760"/>
          <a:ext cx="8770899" cy="933287"/>
        </p:xfrm>
        <a:graphic>
          <a:graphicData uri="http://schemas.openxmlformats.org/drawingml/2006/table">
            <a:tbl>
              <a:tblPr>
                <a:tableStyleId>{616DA210-FB5B-4158-B5E0-FEB733F419BA}</a:tableStyleId>
              </a:tblPr>
              <a:tblGrid>
                <a:gridCol w="864000">
                  <a:extLst>
                    <a:ext uri="{9D8B030D-6E8A-4147-A177-3AD203B41FA5}">
                      <a16:colId xmlns:a16="http://schemas.microsoft.com/office/drawing/2014/main" val="1677657249"/>
                    </a:ext>
                  </a:extLst>
                </a:gridCol>
                <a:gridCol w="2153297">
                  <a:extLst>
                    <a:ext uri="{9D8B030D-6E8A-4147-A177-3AD203B41FA5}">
                      <a16:colId xmlns:a16="http://schemas.microsoft.com/office/drawing/2014/main" val="10373190"/>
                    </a:ext>
                  </a:extLst>
                </a:gridCol>
                <a:gridCol w="3117969">
                  <a:extLst>
                    <a:ext uri="{9D8B030D-6E8A-4147-A177-3AD203B41FA5}">
                      <a16:colId xmlns:a16="http://schemas.microsoft.com/office/drawing/2014/main" val="611692993"/>
                    </a:ext>
                  </a:extLst>
                </a:gridCol>
                <a:gridCol w="2635633">
                  <a:extLst>
                    <a:ext uri="{9D8B030D-6E8A-4147-A177-3AD203B41FA5}">
                      <a16:colId xmlns:a16="http://schemas.microsoft.com/office/drawing/2014/main" val="3146452404"/>
                    </a:ext>
                  </a:extLst>
                </a:gridCol>
              </a:tblGrid>
              <a:tr h="504056">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候補者</a:t>
                      </a:r>
                      <a:endParaRPr lang="ja-JP" altLang="en-US" sz="18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DBFF"/>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主　な　公　約</a:t>
                      </a:r>
                      <a:endParaRPr lang="ja-JP" altLang="en-US" sz="18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7DBFF"/>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ja-JP" altLang="en-US" sz="1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tc>
                <a:extLst>
                  <a:ext uri="{0D108BD9-81ED-4DB2-BD59-A6C34878D82A}">
                    <a16:rowId xmlns:a16="http://schemas.microsoft.com/office/drawing/2014/main" val="3430769616"/>
                  </a:ext>
                </a:extLst>
              </a:tr>
              <a:tr h="429231">
                <a:tc vMerge="1">
                  <a:txBody>
                    <a:bodyPr/>
                    <a:lstStyle/>
                    <a:p>
                      <a:pPr algn="ctr" fontAlgn="ctr"/>
                      <a:endParaRPr lang="ja-JP" altLang="en-US" sz="16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5847" marR="5847" marT="5847" marB="0" anchor="ctr"/>
                </a:tc>
                <a:tc>
                  <a:txBody>
                    <a:bodyPr/>
                    <a:lstStyle/>
                    <a:p>
                      <a:pPr algn="ctr" fontAlgn="ct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目指す社会</a:t>
                      </a:r>
                      <a:endParaRPr lang="ja-JP" altLang="en-US" sz="18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5FF"/>
                    </a:solidFill>
                  </a:tcPr>
                </a:tc>
                <a:tc>
                  <a:txBody>
                    <a:bodyPr/>
                    <a:lstStyle/>
                    <a:p>
                      <a:pPr algn="ctr" fontAlgn="ctr"/>
                      <a:r>
                        <a:rPr kumimoji="1" lang="zh-TW"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具体的公約</a:t>
                      </a:r>
                      <a:endParaRPr lang="ja-JP" altLang="en-US" sz="18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5FF"/>
                    </a:solidFill>
                  </a:tcPr>
                </a:tc>
                <a:tc>
                  <a:txBody>
                    <a:bodyPr/>
                    <a:lstStyle/>
                    <a:p>
                      <a:pPr algn="ctr" fontAlgn="ct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財源の確保</a:t>
                      </a:r>
                      <a:endParaRPr lang="ja-JP" altLang="en-US" sz="18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E5FF"/>
                    </a:solidFill>
                  </a:tcPr>
                </a:tc>
                <a:extLst>
                  <a:ext uri="{0D108BD9-81ED-4DB2-BD59-A6C34878D82A}">
                    <a16:rowId xmlns:a16="http://schemas.microsoft.com/office/drawing/2014/main" val="2664126679"/>
                  </a:ext>
                </a:extLst>
              </a:tr>
            </a:tbl>
          </a:graphicData>
        </a:graphic>
      </p:graphicFrame>
      <p:graphicFrame>
        <p:nvGraphicFramePr>
          <p:cNvPr id="6" name="表 5">
            <a:extLst>
              <a:ext uri="{FF2B5EF4-FFF2-40B4-BE49-F238E27FC236}">
                <a16:creationId xmlns:a16="http://schemas.microsoft.com/office/drawing/2014/main" id="{F91C67E9-0D6A-B674-AD04-9F259CA62364}"/>
              </a:ext>
            </a:extLst>
          </p:cNvPr>
          <p:cNvGraphicFramePr>
            <a:graphicFrameLocks noGrp="1"/>
          </p:cNvGraphicFramePr>
          <p:nvPr>
            <p:extLst>
              <p:ext uri="{D42A27DB-BD31-4B8C-83A1-F6EECF244321}">
                <p14:modId xmlns:p14="http://schemas.microsoft.com/office/powerpoint/2010/main" val="3232991175"/>
              </p:ext>
            </p:extLst>
          </p:nvPr>
        </p:nvGraphicFramePr>
        <p:xfrm>
          <a:off x="186548" y="3642272"/>
          <a:ext cx="8770899" cy="1440000"/>
        </p:xfrm>
        <a:graphic>
          <a:graphicData uri="http://schemas.openxmlformats.org/drawingml/2006/table">
            <a:tbl>
              <a:tblPr>
                <a:tableStyleId>{616DA210-FB5B-4158-B5E0-FEB733F419BA}</a:tableStyleId>
              </a:tblPr>
              <a:tblGrid>
                <a:gridCol w="864000">
                  <a:extLst>
                    <a:ext uri="{9D8B030D-6E8A-4147-A177-3AD203B41FA5}">
                      <a16:colId xmlns:a16="http://schemas.microsoft.com/office/drawing/2014/main" val="933392308"/>
                    </a:ext>
                  </a:extLst>
                </a:gridCol>
                <a:gridCol w="2153300">
                  <a:extLst>
                    <a:ext uri="{9D8B030D-6E8A-4147-A177-3AD203B41FA5}">
                      <a16:colId xmlns:a16="http://schemas.microsoft.com/office/drawing/2014/main" val="3280901668"/>
                    </a:ext>
                  </a:extLst>
                </a:gridCol>
                <a:gridCol w="3117966">
                  <a:extLst>
                    <a:ext uri="{9D8B030D-6E8A-4147-A177-3AD203B41FA5}">
                      <a16:colId xmlns:a16="http://schemas.microsoft.com/office/drawing/2014/main" val="2146083945"/>
                    </a:ext>
                  </a:extLst>
                </a:gridCol>
                <a:gridCol w="2635633">
                  <a:extLst>
                    <a:ext uri="{9D8B030D-6E8A-4147-A177-3AD203B41FA5}">
                      <a16:colId xmlns:a16="http://schemas.microsoft.com/office/drawing/2014/main" val="2041636727"/>
                    </a:ext>
                  </a:extLst>
                </a:gridCol>
              </a:tblGrid>
              <a:tr h="14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Ｂ党</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△△氏</a:t>
                      </a:r>
                      <a:endParaRPr kumimoji="1" lang="ja-JP" altLang="en-US" sz="1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6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安心して子育てができる社会の実現</a:t>
                      </a:r>
                      <a:endPar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6F9"/>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a:t>
                      </a: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18</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歳までの医療費と幼児教育から大学までの教育無償化</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・待機児童ゼロ</a:t>
                      </a: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6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消費税率を段階的に</a:t>
                      </a:r>
                      <a:endPar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20</a:t>
                      </a: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％まで引き上げる</a:t>
                      </a:r>
                      <a:endPar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ことにより確保</a:t>
                      </a:r>
                      <a:endParaRPr lang="ja-JP" altLang="en-US" sz="1600" b="0" i="0" u="none" strike="noStrike" spc="0" baseline="0" dirty="0">
                        <a:solidFill>
                          <a:schemeClr val="tx1"/>
                        </a:solidFill>
                        <a:effectLst/>
                        <a:latin typeface="游ゴシック" panose="020B0400000000000000" pitchFamily="50" charset="-128"/>
                        <a:ea typeface="游ゴシック" panose="020B0400000000000000"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6F9"/>
                    </a:solidFill>
                  </a:tcPr>
                </a:tc>
                <a:extLst>
                  <a:ext uri="{0D108BD9-81ED-4DB2-BD59-A6C34878D82A}">
                    <a16:rowId xmlns:a16="http://schemas.microsoft.com/office/drawing/2014/main" val="179328204"/>
                  </a:ext>
                </a:extLst>
              </a:tr>
            </a:tbl>
          </a:graphicData>
        </a:graphic>
      </p:graphicFrame>
      <p:graphicFrame>
        <p:nvGraphicFramePr>
          <p:cNvPr id="7" name="表 6">
            <a:extLst>
              <a:ext uri="{FF2B5EF4-FFF2-40B4-BE49-F238E27FC236}">
                <a16:creationId xmlns:a16="http://schemas.microsoft.com/office/drawing/2014/main" id="{95C6742B-0DFE-B323-B9C8-770B77985221}"/>
              </a:ext>
            </a:extLst>
          </p:cNvPr>
          <p:cNvGraphicFramePr>
            <a:graphicFrameLocks noGrp="1"/>
          </p:cNvGraphicFramePr>
          <p:nvPr>
            <p:extLst>
              <p:ext uri="{D42A27DB-BD31-4B8C-83A1-F6EECF244321}">
                <p14:modId xmlns:p14="http://schemas.microsoft.com/office/powerpoint/2010/main" val="671091033"/>
              </p:ext>
            </p:extLst>
          </p:nvPr>
        </p:nvGraphicFramePr>
        <p:xfrm>
          <a:off x="186549" y="5093524"/>
          <a:ext cx="8770899" cy="1440000"/>
        </p:xfrm>
        <a:graphic>
          <a:graphicData uri="http://schemas.openxmlformats.org/drawingml/2006/table">
            <a:tbl>
              <a:tblPr>
                <a:tableStyleId>{616DA210-FB5B-4158-B5E0-FEB733F419BA}</a:tableStyleId>
              </a:tblPr>
              <a:tblGrid>
                <a:gridCol w="864000">
                  <a:extLst>
                    <a:ext uri="{9D8B030D-6E8A-4147-A177-3AD203B41FA5}">
                      <a16:colId xmlns:a16="http://schemas.microsoft.com/office/drawing/2014/main" val="1350388606"/>
                    </a:ext>
                  </a:extLst>
                </a:gridCol>
                <a:gridCol w="2153299">
                  <a:extLst>
                    <a:ext uri="{9D8B030D-6E8A-4147-A177-3AD203B41FA5}">
                      <a16:colId xmlns:a16="http://schemas.microsoft.com/office/drawing/2014/main" val="1075726478"/>
                    </a:ext>
                  </a:extLst>
                </a:gridCol>
                <a:gridCol w="3117967">
                  <a:extLst>
                    <a:ext uri="{9D8B030D-6E8A-4147-A177-3AD203B41FA5}">
                      <a16:colId xmlns:a16="http://schemas.microsoft.com/office/drawing/2014/main" val="2884776178"/>
                    </a:ext>
                  </a:extLst>
                </a:gridCol>
                <a:gridCol w="2635633">
                  <a:extLst>
                    <a:ext uri="{9D8B030D-6E8A-4147-A177-3AD203B41FA5}">
                      <a16:colId xmlns:a16="http://schemas.microsoft.com/office/drawing/2014/main" val="216703457"/>
                    </a:ext>
                  </a:extLst>
                </a:gridCol>
              </a:tblGrid>
              <a:tr h="1440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Ｃ党</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□□氏</a:t>
                      </a:r>
                      <a:endParaRPr kumimoji="1" lang="ja-JP" altLang="en-US" sz="16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8EE"/>
                    </a:solidFill>
                  </a:tcPr>
                </a:tc>
                <a:tc>
                  <a:txBody>
                    <a:bodyPr/>
                    <a:lstStyle/>
                    <a:p>
                      <a:pPr algn="ctr"/>
                      <a:r>
                        <a:rPr kumimoji="1" lang="ja-JP" altLang="en-US" sz="1600" b="0" i="0" u="none" strike="noStrike" kern="1200" baseline="0" dirty="0">
                          <a:solidFill>
                            <a:schemeClr val="tx1"/>
                          </a:solidFill>
                          <a:latin typeface="+mn-lt"/>
                          <a:ea typeface="+mn-ea"/>
                          <a:cs typeface="+mn-cs"/>
                        </a:rPr>
                        <a:t>新しい未来を創る社会</a:t>
                      </a:r>
                      <a:endParaRPr lang="ja-JP" altLang="en-US" sz="1600" b="0" i="0" u="none" strike="noStrike" spc="0" baseline="0" dirty="0">
                        <a:solidFill>
                          <a:schemeClr val="tx1"/>
                        </a:solidFill>
                        <a:effectLst/>
                        <a:latin typeface="游ゴシック" panose="020B0400000000000000" pitchFamily="50" charset="-128"/>
                        <a:ea typeface="游ゴシック" panose="020B0400000000000000"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8EE"/>
                    </a:solidFill>
                  </a:tcPr>
                </a:tc>
                <a:tc>
                  <a:txBody>
                    <a:bodyPr/>
                    <a:lstStyle/>
                    <a:p>
                      <a:pPr algn="l"/>
                      <a:r>
                        <a:rPr kumimoji="1" lang="ja-JP" altLang="en-US" sz="1600" b="0" i="0" u="none" strike="noStrike" kern="1200" baseline="0" dirty="0">
                          <a:solidFill>
                            <a:schemeClr val="tx1"/>
                          </a:solidFill>
                          <a:latin typeface="+mn-lt"/>
                          <a:ea typeface="+mn-ea"/>
                          <a:cs typeface="+mn-cs"/>
                        </a:rPr>
                        <a:t>・将来の世代へ負担を残さないため国債の残高を減らす</a:t>
                      </a:r>
                    </a:p>
                    <a:p>
                      <a:pPr algn="l"/>
                      <a:r>
                        <a:rPr kumimoji="1" lang="ja-JP" altLang="en-US" sz="1600" b="0" i="0" u="none" strike="noStrike" kern="1200" baseline="0" dirty="0">
                          <a:solidFill>
                            <a:schemeClr val="tx1"/>
                          </a:solidFill>
                          <a:latin typeface="+mn-lt"/>
                          <a:ea typeface="+mn-ea"/>
                          <a:cs typeface="+mn-cs"/>
                        </a:rPr>
                        <a:t>・新しいテーマパークを作り海外からたくさんの観光客に来てもらう</a:t>
                      </a: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8EE"/>
                    </a:solidFill>
                  </a:tcPr>
                </a:tc>
                <a:tc>
                  <a:txBody>
                    <a:bodyPr/>
                    <a:lstStyle/>
                    <a:p>
                      <a:pPr algn="ctr" fontAlgn="ctr"/>
                      <a:r>
                        <a:rPr lang="ja-JP" altLang="en-US" sz="1600" u="none" strike="noStrike" spc="0" baseline="0" dirty="0">
                          <a:solidFill>
                            <a:schemeClr val="tx1"/>
                          </a:solidFill>
                          <a:effectLst/>
                          <a:latin typeface="游ゴシック" panose="020B0400000000000000" pitchFamily="50" charset="-128"/>
                          <a:ea typeface="+mn-ea"/>
                        </a:rPr>
                        <a:t>医療費を全額</a:t>
                      </a:r>
                      <a:endParaRPr lang="en-US" altLang="ja-JP" sz="1600" u="none" strike="noStrike" spc="0" baseline="0" dirty="0">
                        <a:solidFill>
                          <a:schemeClr val="tx1"/>
                        </a:solidFill>
                        <a:effectLst/>
                        <a:latin typeface="游ゴシック" panose="020B0400000000000000" pitchFamily="50" charset="-128"/>
                        <a:ea typeface="+mn-ea"/>
                      </a:endParaRPr>
                    </a:p>
                    <a:p>
                      <a:pPr algn="ctr" fontAlgn="ctr"/>
                      <a:r>
                        <a:rPr lang="ja-JP" altLang="en-US" sz="1600" u="none" strike="noStrike" spc="0" baseline="0" dirty="0">
                          <a:solidFill>
                            <a:schemeClr val="tx1"/>
                          </a:solidFill>
                          <a:effectLst/>
                          <a:latin typeface="游ゴシック" panose="020B0400000000000000" pitchFamily="50" charset="-128"/>
                          <a:ea typeface="+mn-ea"/>
                        </a:rPr>
                        <a:t>自己負担とする</a:t>
                      </a:r>
                      <a:endParaRPr lang="ja-JP" altLang="en-US" sz="1600" b="0" i="0" u="none" strike="noStrike" spc="0" baseline="0" dirty="0">
                        <a:solidFill>
                          <a:schemeClr val="tx1"/>
                        </a:solidFill>
                        <a:effectLst/>
                        <a:latin typeface="游ゴシック" panose="020B0400000000000000" pitchFamily="50" charset="-128"/>
                        <a:ea typeface="游ゴシック" panose="020B0400000000000000"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5F8EE"/>
                    </a:solidFill>
                  </a:tcPr>
                </a:tc>
                <a:extLst>
                  <a:ext uri="{0D108BD9-81ED-4DB2-BD59-A6C34878D82A}">
                    <a16:rowId xmlns:a16="http://schemas.microsoft.com/office/drawing/2014/main" val="1009827845"/>
                  </a:ext>
                </a:extLst>
              </a:tr>
            </a:tbl>
          </a:graphicData>
        </a:graphic>
      </p:graphicFrame>
      <p:graphicFrame>
        <p:nvGraphicFramePr>
          <p:cNvPr id="8" name="表 7">
            <a:extLst>
              <a:ext uri="{FF2B5EF4-FFF2-40B4-BE49-F238E27FC236}">
                <a16:creationId xmlns:a16="http://schemas.microsoft.com/office/drawing/2014/main" id="{2211B167-2436-B27A-0BC7-92402979611A}"/>
              </a:ext>
            </a:extLst>
          </p:cNvPr>
          <p:cNvGraphicFramePr>
            <a:graphicFrameLocks noGrp="1"/>
          </p:cNvGraphicFramePr>
          <p:nvPr>
            <p:extLst>
              <p:ext uri="{D42A27DB-BD31-4B8C-83A1-F6EECF244321}">
                <p14:modId xmlns:p14="http://schemas.microsoft.com/office/powerpoint/2010/main" val="4228808438"/>
              </p:ext>
            </p:extLst>
          </p:nvPr>
        </p:nvGraphicFramePr>
        <p:xfrm>
          <a:off x="186550" y="2202048"/>
          <a:ext cx="8770899" cy="1440000"/>
        </p:xfrm>
        <a:graphic>
          <a:graphicData uri="http://schemas.openxmlformats.org/drawingml/2006/table">
            <a:tbl>
              <a:tblPr>
                <a:tableStyleId>{616DA210-FB5B-4158-B5E0-FEB733F419BA}</a:tableStyleId>
              </a:tblPr>
              <a:tblGrid>
                <a:gridCol w="864000">
                  <a:extLst>
                    <a:ext uri="{9D8B030D-6E8A-4147-A177-3AD203B41FA5}">
                      <a16:colId xmlns:a16="http://schemas.microsoft.com/office/drawing/2014/main" val="3691831238"/>
                    </a:ext>
                  </a:extLst>
                </a:gridCol>
                <a:gridCol w="2153298">
                  <a:extLst>
                    <a:ext uri="{9D8B030D-6E8A-4147-A177-3AD203B41FA5}">
                      <a16:colId xmlns:a16="http://schemas.microsoft.com/office/drawing/2014/main" val="2632002637"/>
                    </a:ext>
                  </a:extLst>
                </a:gridCol>
                <a:gridCol w="3117968">
                  <a:extLst>
                    <a:ext uri="{9D8B030D-6E8A-4147-A177-3AD203B41FA5}">
                      <a16:colId xmlns:a16="http://schemas.microsoft.com/office/drawing/2014/main" val="199958050"/>
                    </a:ext>
                  </a:extLst>
                </a:gridCol>
                <a:gridCol w="2635633">
                  <a:extLst>
                    <a:ext uri="{9D8B030D-6E8A-4147-A177-3AD203B41FA5}">
                      <a16:colId xmlns:a16="http://schemas.microsoft.com/office/drawing/2014/main" val="3723538567"/>
                    </a:ext>
                  </a:extLst>
                </a:gridCol>
              </a:tblGrid>
              <a:tr h="1440000">
                <a:tc>
                  <a:txBody>
                    <a:bodyPr/>
                    <a:lstStyle/>
                    <a:p>
                      <a:pPr algn="ctr" fontAlgn="ctr"/>
                      <a:r>
                        <a:rPr lang="ja-JP" altLang="en-US" sz="2000" b="0" i="0" u="none" strike="noStrike" baseline="0" dirty="0">
                          <a:solidFill>
                            <a:schemeClr val="tx1"/>
                          </a:solidFill>
                          <a:effectLst/>
                          <a:latin typeface="游ゴシック" panose="020B0400000000000000" pitchFamily="50" charset="-128"/>
                          <a:ea typeface="游ゴシック" panose="020B0400000000000000" pitchFamily="50" charset="-128"/>
                        </a:rPr>
                        <a:t>Ａ党</a:t>
                      </a:r>
                      <a:endParaRPr lang="en-US" altLang="ja-JP" sz="2000" b="0" i="0" u="none" strike="noStrike" baseline="0" dirty="0">
                        <a:solidFill>
                          <a:schemeClr val="tx1"/>
                        </a:solidFill>
                        <a:effectLst/>
                        <a:latin typeface="游ゴシック" panose="020B0400000000000000" pitchFamily="50" charset="-128"/>
                        <a:ea typeface="游ゴシック" panose="020B0400000000000000" pitchFamily="50" charset="-128"/>
                      </a:endParaRPr>
                    </a:p>
                    <a:p>
                      <a:pPr algn="ctr" fontAlgn="ctr"/>
                      <a:r>
                        <a:rPr lang="ja-JP" altLang="en-US" sz="1600" b="0" i="0" u="none" strike="noStrike" baseline="0" dirty="0">
                          <a:solidFill>
                            <a:schemeClr val="tx1"/>
                          </a:solidFill>
                          <a:effectLst/>
                          <a:latin typeface="游ゴシック" panose="020B0400000000000000" pitchFamily="50" charset="-128"/>
                          <a:ea typeface="游ゴシック" panose="020B0400000000000000" pitchFamily="50" charset="-128"/>
                        </a:rPr>
                        <a:t>○○氏</a:t>
                      </a:r>
                      <a:endParaRPr lang="ja-JP" altLang="en-US" sz="1600" b="0" i="0" u="none" strike="noStrike" baseline="0" dirty="0">
                        <a:solidFill>
                          <a:srgbClr val="000000"/>
                        </a:solidFill>
                        <a:effectLst/>
                        <a:latin typeface="游ゴシック" panose="020B0400000000000000" pitchFamily="50" charset="-128"/>
                        <a:ea typeface="游ゴシック" panose="020B0400000000000000" pitchFamily="50" charset="-128"/>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経済成長を図り、</a:t>
                      </a:r>
                      <a:endPar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豊かな生活を実現</a:t>
                      </a:r>
                      <a:endPar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baseline="0" dirty="0">
                          <a:solidFill>
                            <a:schemeClr val="tx1"/>
                          </a:solidFill>
                          <a:latin typeface="+mn-lt"/>
                          <a:ea typeface="+mn-ea"/>
                          <a:cs typeface="+mn-cs"/>
                        </a:rPr>
                        <a:t>・</a:t>
                      </a:r>
                      <a:r>
                        <a:rPr kumimoji="1" lang="ja-JP" altLang="en-US" sz="1600" b="0" i="0" u="none" strike="noStrike" kern="1200" cap="none" spc="-100" normalizeH="0" baseline="0" noProof="0" dirty="0">
                          <a:ln>
                            <a:noFill/>
                          </a:ln>
                          <a:solidFill>
                            <a:schemeClr val="tx1"/>
                          </a:solidFill>
                          <a:effectLst/>
                          <a:uLnTx/>
                          <a:uFillTx/>
                          <a:latin typeface="游ゴシック" panose="020B0400000000000000" pitchFamily="50" charset="-128"/>
                          <a:ea typeface="+mn-ea"/>
                          <a:cs typeface="+mn-cs"/>
                        </a:rPr>
                        <a:t>インフラの整備、デジタル化とエネルギー事業、人材育成への投資</a:t>
                      </a: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baseline="0" dirty="0">
                          <a:solidFill>
                            <a:schemeClr val="tx1"/>
                          </a:solidFill>
                          <a:latin typeface="+mn-lt"/>
                          <a:ea typeface="+mn-ea"/>
                          <a:cs typeface="+mn-cs"/>
                        </a:rPr>
                        <a:t>・</a:t>
                      </a:r>
                      <a:r>
                        <a:rPr kumimoji="1" lang="ja-JP" altLang="en-US" sz="1600" b="0" i="0" u="none" strike="noStrike" kern="1200" cap="none" spc="-100" normalizeH="0" baseline="0" noProof="0" dirty="0">
                          <a:ln>
                            <a:noFill/>
                          </a:ln>
                          <a:solidFill>
                            <a:schemeClr val="tx1"/>
                          </a:solidFill>
                          <a:effectLst/>
                          <a:uLnTx/>
                          <a:uFillTx/>
                          <a:latin typeface="游ゴシック" panose="020B0400000000000000" pitchFamily="50" charset="-128"/>
                          <a:ea typeface="+mn-ea"/>
                          <a:cs typeface="+mn-cs"/>
                        </a:rPr>
                        <a:t>法人実効税率を引き下げ、各企業には投資と賃上げを促進</a:t>
                      </a: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4EC"/>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無駄遣いを徹底的に減らす</a:t>
                      </a:r>
                      <a:endPar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mn-ea"/>
                          <a:cs typeface="+mn-cs"/>
                        </a:rPr>
                        <a:t>当面は国債発行により確保</a:t>
                      </a:r>
                    </a:p>
                  </a:txBody>
                  <a:tcPr marL="5847" marR="5847" marT="5847"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F4EC"/>
                    </a:solidFill>
                  </a:tcPr>
                </a:tc>
                <a:extLst>
                  <a:ext uri="{0D108BD9-81ED-4DB2-BD59-A6C34878D82A}">
                    <a16:rowId xmlns:a16="http://schemas.microsoft.com/office/drawing/2014/main" val="800846234"/>
                  </a:ext>
                </a:extLst>
              </a:tr>
            </a:tbl>
          </a:graphicData>
        </a:graphic>
      </p:graphicFrame>
    </p:spTree>
    <p:extLst>
      <p:ext uri="{BB962C8B-B14F-4D97-AF65-F5344CB8AC3E}">
        <p14:creationId xmlns:p14="http://schemas.microsoft.com/office/powerpoint/2010/main" val="314505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80712C3-AD53-9A2F-AD05-9C9443261156}"/>
              </a:ext>
            </a:extLst>
          </p:cNvPr>
          <p:cNvSpPr>
            <a:spLocks noGrp="1"/>
          </p:cNvSpPr>
          <p:nvPr>
            <p:ph type="body" sz="quarter" idx="13"/>
          </p:nvPr>
        </p:nvSpPr>
        <p:spPr/>
        <p:txBody>
          <a:bodyPr/>
          <a:lstStyle/>
          <a:p>
            <a:r>
              <a:rPr lang="ja-JP" altLang="en-US" dirty="0"/>
              <a:t>選挙へなぜ行くの？</a:t>
            </a:r>
            <a:endParaRPr kumimoji="1" lang="ja-JP" altLang="en-US" dirty="0"/>
          </a:p>
        </p:txBody>
      </p:sp>
      <p:sp>
        <p:nvSpPr>
          <p:cNvPr id="3" name="スライド番号プレースホルダー 2">
            <a:extLst>
              <a:ext uri="{FF2B5EF4-FFF2-40B4-BE49-F238E27FC236}">
                <a16:creationId xmlns:a16="http://schemas.microsoft.com/office/drawing/2014/main" id="{89C64B65-730C-FD22-BF44-859DDF3C7666}"/>
              </a:ext>
            </a:extLst>
          </p:cNvPr>
          <p:cNvSpPr>
            <a:spLocks noGrp="1"/>
          </p:cNvSpPr>
          <p:nvPr>
            <p:ph type="sldNum" sz="quarter" idx="12"/>
          </p:nvPr>
        </p:nvSpPr>
        <p:spPr/>
        <p:txBody>
          <a:bodyPr/>
          <a:lstStyle/>
          <a:p>
            <a:fld id="{0476FAA8-B280-4704-A56B-08FA04A964B6}" type="slidenum">
              <a:rPr lang="ja-JP" altLang="en-US" smtClean="0"/>
              <a:pPr/>
              <a:t>12</a:t>
            </a:fld>
            <a:endParaRPr lang="ja-JP" altLang="en-US" dirty="0"/>
          </a:p>
        </p:txBody>
      </p:sp>
    </p:spTree>
    <p:extLst>
      <p:ext uri="{BB962C8B-B14F-4D97-AF65-F5344CB8AC3E}">
        <p14:creationId xmlns:p14="http://schemas.microsoft.com/office/powerpoint/2010/main" val="228460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3FBD43C-A12B-D2A2-A102-470ADBE75EDE}"/>
              </a:ext>
            </a:extLst>
          </p:cNvPr>
          <p:cNvSpPr/>
          <p:nvPr/>
        </p:nvSpPr>
        <p:spPr>
          <a:xfrm>
            <a:off x="1782000" y="1080000"/>
            <a:ext cx="5580000" cy="5778000"/>
          </a:xfrm>
          <a:prstGeom prst="rect">
            <a:avLst/>
          </a:prstGeom>
          <a:solidFill>
            <a:srgbClr val="E0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945860A0-FEDD-AD77-DA4D-BEFBE95F2890}"/>
              </a:ext>
            </a:extLst>
          </p:cNvPr>
          <p:cNvSpPr>
            <a:spLocks noGrp="1"/>
          </p:cNvSpPr>
          <p:nvPr>
            <p:ph type="body" sz="quarter" idx="13"/>
          </p:nvPr>
        </p:nvSpPr>
        <p:spPr/>
        <p:txBody>
          <a:bodyPr/>
          <a:lstStyle/>
          <a:p>
            <a:r>
              <a:rPr kumimoji="1" lang="ja-JP" altLang="en-US" dirty="0"/>
              <a:t>おわりに</a:t>
            </a:r>
          </a:p>
        </p:txBody>
      </p:sp>
      <p:sp>
        <p:nvSpPr>
          <p:cNvPr id="3" name="スライド番号プレースホルダー 2">
            <a:extLst>
              <a:ext uri="{FF2B5EF4-FFF2-40B4-BE49-F238E27FC236}">
                <a16:creationId xmlns:a16="http://schemas.microsoft.com/office/drawing/2014/main" id="{386DDD2A-8E0A-7F6E-8EB3-BD626E4F2C6D}"/>
              </a:ext>
            </a:extLst>
          </p:cNvPr>
          <p:cNvSpPr>
            <a:spLocks noGrp="1"/>
          </p:cNvSpPr>
          <p:nvPr>
            <p:ph type="sldNum" sz="quarter" idx="12"/>
          </p:nvPr>
        </p:nvSpPr>
        <p:spPr/>
        <p:txBody>
          <a:bodyPr/>
          <a:lstStyle/>
          <a:p>
            <a:fld id="{0476FAA8-B280-4704-A56B-08FA04A964B6}" type="slidenum">
              <a:rPr lang="ja-JP" altLang="en-US" smtClean="0"/>
              <a:pPr/>
              <a:t>13</a:t>
            </a:fld>
            <a:endParaRPr lang="ja-JP" altLang="en-US" dirty="0"/>
          </a:p>
        </p:txBody>
      </p:sp>
      <p:pic>
        <p:nvPicPr>
          <p:cNvPr id="6" name="Picture 2" descr="ブレザーを着た女子学生のイラスト（冬服・学生服）">
            <a:extLst>
              <a:ext uri="{FF2B5EF4-FFF2-40B4-BE49-F238E27FC236}">
                <a16:creationId xmlns:a16="http://schemas.microsoft.com/office/drawing/2014/main" id="{455C7135-3D4B-F715-4421-4937242A37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73" y="4239281"/>
            <a:ext cx="1278255" cy="23574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ブレザーを着た男子学生のイラスト（冬服・学生服）">
            <a:extLst>
              <a:ext uri="{FF2B5EF4-FFF2-40B4-BE49-F238E27FC236}">
                <a16:creationId xmlns:a16="http://schemas.microsoft.com/office/drawing/2014/main" id="{63856A1A-F504-4BD6-3C44-F57DB06059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3872" y="4212000"/>
            <a:ext cx="1278255" cy="235743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D7FA0AE0-29A0-12E6-768B-3575BF8DE104}"/>
              </a:ext>
            </a:extLst>
          </p:cNvPr>
          <p:cNvSpPr txBox="1"/>
          <p:nvPr/>
        </p:nvSpPr>
        <p:spPr>
          <a:xfrm>
            <a:off x="611560" y="1440000"/>
            <a:ext cx="7920880" cy="5040000"/>
          </a:xfrm>
          <a:prstGeom prst="rect">
            <a:avLst/>
          </a:prstGeom>
          <a:noFill/>
        </p:spPr>
        <p:txBody>
          <a:bodyPr wrap="square" tIns="0" bIns="0" anchor="ctr">
            <a:noAutofit/>
          </a:bodyPr>
          <a:lstStyle/>
          <a:p>
            <a:pPr algn="ctr" fontAlgn="ctr">
              <a:spcBef>
                <a:spcPts val="1200"/>
              </a:spcBef>
            </a:pPr>
            <a:r>
              <a:rPr lang="ja-JP" altLang="ja-JP" sz="20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私たちが政治に参加し、選挙を通してその意思を</a:t>
            </a:r>
            <a:endParaRPr lang="en-US" altLang="ja-JP" sz="20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algn="ctr" fontAlgn="ctr">
              <a:spcBef>
                <a:spcPts val="1200"/>
              </a:spcBef>
            </a:pPr>
            <a:r>
              <a:rPr lang="ja-JP" altLang="ja-JP" sz="20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政治に反映させることができる民主主義国家、</a:t>
            </a:r>
            <a:endParaRPr lang="en-US" altLang="ja-JP" sz="20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algn="ctr" fontAlgn="ctr">
              <a:spcBef>
                <a:spcPts val="1200"/>
              </a:spcBef>
            </a:pPr>
            <a:r>
              <a:rPr lang="ja-JP" altLang="ja-JP" sz="28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その国を支える税金を負担することが</a:t>
            </a:r>
            <a:endParaRPr lang="en-US" altLang="ja-JP" sz="28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algn="ctr" fontAlgn="ctr">
              <a:spcBef>
                <a:spcPts val="1200"/>
              </a:spcBef>
            </a:pPr>
            <a:r>
              <a:rPr lang="ja-JP" altLang="en-US" sz="28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　</a:t>
            </a:r>
            <a:r>
              <a:rPr lang="ja-JP" altLang="ja-JP" sz="28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国民の義務の一つです。</a:t>
            </a:r>
            <a:endParaRPr lang="ja-JP" altLang="ja-JP" sz="20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algn="ctr" fontAlgn="ctr">
              <a:spcBef>
                <a:spcPts val="2400"/>
              </a:spcBef>
            </a:pPr>
            <a:r>
              <a:rPr lang="ja-JP" altLang="ja-JP" sz="20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豊かで安心して暮らせる明るい未来のために、</a:t>
            </a:r>
            <a:endParaRPr lang="en-US" altLang="ja-JP" sz="20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algn="ctr" fontAlgn="ctr">
              <a:spcBef>
                <a:spcPts val="1200"/>
              </a:spcBef>
            </a:pPr>
            <a:r>
              <a:rPr lang="ja-JP" altLang="ja-JP" sz="20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政治・経済・社会の動きに関心を持ち</a:t>
            </a:r>
            <a:r>
              <a:rPr lang="ja-JP" altLang="en-US" sz="2000" kern="100" dirty="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rPr>
              <a:t>、</a:t>
            </a:r>
            <a:endParaRPr lang="en-US" altLang="ja-JP" sz="2000" kern="100" dirty="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endParaRPr>
          </a:p>
          <a:p>
            <a:pPr algn="ctr" fontAlgn="ctr">
              <a:spcBef>
                <a:spcPts val="1200"/>
              </a:spcBef>
            </a:pPr>
            <a:r>
              <a:rPr lang="ja-JP" altLang="ja-JP" sz="2000" kern="10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公平</a:t>
            </a:r>
            <a:r>
              <a:rPr lang="ja-JP" altLang="ja-JP" sz="20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な税負担と使われ方について</a:t>
            </a:r>
            <a:endParaRPr lang="en-US" altLang="ja-JP" sz="20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algn="ctr" fontAlgn="ctr">
              <a:spcBef>
                <a:spcPts val="1200"/>
              </a:spcBef>
            </a:pPr>
            <a:r>
              <a:rPr lang="en-US" altLang="ja-JP" sz="20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 </a:t>
            </a:r>
            <a:r>
              <a:rPr lang="ja-JP" altLang="ja-JP" sz="28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私たち一人一人が</a:t>
            </a:r>
            <a:endParaRPr lang="en-US" altLang="ja-JP" sz="28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algn="ctr" fontAlgn="ctr">
              <a:spcBef>
                <a:spcPts val="1200"/>
              </a:spcBef>
            </a:pPr>
            <a:r>
              <a:rPr lang="ja-JP" altLang="ja-JP" sz="2800" kern="100" dirty="0">
                <a:solidFill>
                  <a:srgbClr val="000000"/>
                </a:solidFill>
                <a:effectLst/>
                <a:latin typeface="ＭＳ Ｐ明朝" panose="02020600040205080304" pitchFamily="18" charset="-128"/>
                <a:ea typeface="ＭＳ Ｐ明朝" panose="02020600040205080304" pitchFamily="18" charset="-128"/>
                <a:cs typeface="Times New Roman" panose="02020603050405020304" pitchFamily="18" charset="0"/>
              </a:rPr>
              <a:t>考えて行動することが大切です。</a:t>
            </a:r>
          </a:p>
        </p:txBody>
      </p:sp>
    </p:spTree>
    <p:extLst>
      <p:ext uri="{BB962C8B-B14F-4D97-AF65-F5344CB8AC3E}">
        <p14:creationId xmlns:p14="http://schemas.microsoft.com/office/powerpoint/2010/main" val="1524025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8EC737F-6E73-A59D-60C4-4C82D021E5AF}"/>
              </a:ext>
            </a:extLst>
          </p:cNvPr>
          <p:cNvSpPr>
            <a:spLocks noGrp="1"/>
          </p:cNvSpPr>
          <p:nvPr>
            <p:ph type="body" sz="quarter" idx="13"/>
          </p:nvPr>
        </p:nvSpPr>
        <p:spPr/>
        <p:txBody>
          <a:bodyPr/>
          <a:lstStyle/>
          <a:p>
            <a:r>
              <a:rPr lang="ja-JP" altLang="en-US" dirty="0"/>
              <a:t>図書館を建てよう！</a:t>
            </a:r>
          </a:p>
        </p:txBody>
      </p:sp>
      <p:sp>
        <p:nvSpPr>
          <p:cNvPr id="2" name="スライド番号プレースホルダー 1">
            <a:extLst>
              <a:ext uri="{FF2B5EF4-FFF2-40B4-BE49-F238E27FC236}">
                <a16:creationId xmlns:a16="http://schemas.microsoft.com/office/drawing/2014/main" id="{C9583089-6600-040C-34C3-CCCDCDF6FFB4}"/>
              </a:ext>
            </a:extLst>
          </p:cNvPr>
          <p:cNvSpPr>
            <a:spLocks noGrp="1"/>
          </p:cNvSpPr>
          <p:nvPr>
            <p:ph type="sldNum" sz="quarter" idx="12"/>
          </p:nvPr>
        </p:nvSpPr>
        <p:spPr/>
        <p:txBody>
          <a:bodyPr/>
          <a:lstStyle/>
          <a:p>
            <a:fld id="{0476FAA8-B280-4704-A56B-08FA04A964B6}" type="slidenum">
              <a:rPr lang="ja-JP" altLang="en-US" smtClean="0"/>
              <a:pPr/>
              <a:t>1</a:t>
            </a:fld>
            <a:endParaRPr lang="ja-JP" altLang="en-US"/>
          </a:p>
        </p:txBody>
      </p:sp>
      <p:graphicFrame>
        <p:nvGraphicFramePr>
          <p:cNvPr id="4" name="表 4">
            <a:extLst>
              <a:ext uri="{FF2B5EF4-FFF2-40B4-BE49-F238E27FC236}">
                <a16:creationId xmlns:a16="http://schemas.microsoft.com/office/drawing/2014/main" id="{8CA65C22-EE63-7DAA-1A55-7BA9A9344BA8}"/>
              </a:ext>
            </a:extLst>
          </p:cNvPr>
          <p:cNvGraphicFramePr>
            <a:graphicFrameLocks noGrp="1"/>
          </p:cNvGraphicFramePr>
          <p:nvPr>
            <p:extLst>
              <p:ext uri="{D42A27DB-BD31-4B8C-83A1-F6EECF244321}">
                <p14:modId xmlns:p14="http://schemas.microsoft.com/office/powerpoint/2010/main" val="428538314"/>
              </p:ext>
            </p:extLst>
          </p:nvPr>
        </p:nvGraphicFramePr>
        <p:xfrm>
          <a:off x="1692000" y="1340768"/>
          <a:ext cx="5760000" cy="5061956"/>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1849530882"/>
                    </a:ext>
                  </a:extLst>
                </a:gridCol>
                <a:gridCol w="3240000">
                  <a:extLst>
                    <a:ext uri="{9D8B030D-6E8A-4147-A177-3AD203B41FA5}">
                      <a16:colId xmlns:a16="http://schemas.microsoft.com/office/drawing/2014/main" val="2058299435"/>
                    </a:ext>
                  </a:extLst>
                </a:gridCol>
              </a:tblGrid>
              <a:tr h="252000">
                <a:tc>
                  <a:txBody>
                    <a:bodyPr/>
                    <a:lstStyle/>
                    <a:p>
                      <a:pPr algn="ctr"/>
                      <a:endParaRPr kumimoji="1" lang="ja-JP" altLang="en-US"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r" fontAlgn="ctr"/>
                      <a:r>
                        <a:rPr kumimoji="1" lang="ja-JP" altLang="en-US" sz="1400" b="0" i="0" baseline="0" dirty="0">
                          <a:solidFill>
                            <a:schemeClr val="tx1"/>
                          </a:solidFill>
                          <a:ea typeface="游ゴシック" panose="020B0400000000000000" pitchFamily="50" charset="-128"/>
                        </a:rPr>
                        <a:t>（単位：万円）</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extLst>
                  <a:ext uri="{0D108BD9-81ED-4DB2-BD59-A6C34878D82A}">
                    <a16:rowId xmlns:a16="http://schemas.microsoft.com/office/drawing/2014/main" val="2580731265"/>
                  </a:ext>
                </a:extLst>
              </a:tr>
              <a:tr h="593348">
                <a:tc>
                  <a:txBody>
                    <a:bodyPr/>
                    <a:lstStyle/>
                    <a:p>
                      <a:pPr algn="ctr"/>
                      <a:endParaRPr kumimoji="1" lang="ja-JP" altLang="en-US" b="0" i="0" baseline="0" dirty="0">
                        <a:solidFill>
                          <a:schemeClr val="tx1"/>
                        </a:solidFill>
                        <a:ea typeface="游ゴシック" panose="020B0400000000000000" pitchFamily="50" charset="-128"/>
                      </a:endParaRPr>
                    </a:p>
                  </a:txBody>
                  <a:tcPr anchor="ctr">
                    <a:lnL w="6350" cap="flat" cmpd="sng" algn="ctr">
                      <a:no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fontAlgn="ctr"/>
                      <a:r>
                        <a:rPr kumimoji="1" lang="ja-JP" altLang="en-US" sz="2000" b="0" i="0" baseline="0" dirty="0">
                          <a:solidFill>
                            <a:schemeClr val="tx1"/>
                          </a:solidFill>
                          <a:ea typeface="游ゴシック" panose="020B0400000000000000" pitchFamily="50" charset="-128"/>
                        </a:rPr>
                        <a:t>いくらずつ出し合う？</a:t>
                      </a:r>
                    </a:p>
                  </a:txBody>
                  <a:tcPr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2747412436"/>
                  </a:ext>
                </a:extLst>
              </a:tr>
              <a:tr h="699048">
                <a:tc>
                  <a:txBody>
                    <a:bodyPr/>
                    <a:lstStyle/>
                    <a:p>
                      <a:pPr algn="ctr" fontAlgn="ctr"/>
                      <a:r>
                        <a:rPr kumimoji="1" lang="ja-JP" altLang="en-US" sz="2800" b="0" i="0" baseline="0" dirty="0">
                          <a:solidFill>
                            <a:schemeClr val="tx1"/>
                          </a:solidFill>
                          <a:latin typeface="+mn-ea"/>
                          <a:ea typeface="+mn-ea"/>
                        </a:rPr>
                        <a:t>Ａさん</a:t>
                      </a:r>
                    </a:p>
                  </a:txBody>
                  <a:tcPr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3200" b="0" i="0" baseline="0" dirty="0">
                        <a:solidFill>
                          <a:schemeClr val="tx1"/>
                        </a:solidFill>
                        <a:ea typeface="游ゴシック" panose="020B0400000000000000" pitchFamily="50" charset="-128"/>
                      </a:endParaRPr>
                    </a:p>
                  </a:txBody>
                  <a:tcPr marR="10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873406992"/>
                  </a:ext>
                </a:extLst>
              </a:tr>
              <a:tr h="699048">
                <a:tc>
                  <a:txBody>
                    <a:bodyPr/>
                    <a:lstStyle/>
                    <a:p>
                      <a:pPr algn="ctr" fontAlgn="ctr"/>
                      <a:r>
                        <a:rPr kumimoji="1" lang="ja-JP" altLang="en-US" sz="2800" b="0" i="0" baseline="0" dirty="0">
                          <a:solidFill>
                            <a:schemeClr val="tx1"/>
                          </a:solidFill>
                          <a:latin typeface="+mn-ea"/>
                          <a:ea typeface="+mn-ea"/>
                        </a:rPr>
                        <a:t>Ｂさん</a:t>
                      </a:r>
                    </a:p>
                  </a:txBody>
                  <a:tcPr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3200" b="0" i="0" baseline="0" dirty="0">
                        <a:solidFill>
                          <a:schemeClr val="tx1"/>
                        </a:solidFill>
                        <a:ea typeface="游ゴシック" panose="020B0400000000000000" pitchFamily="50" charset="-128"/>
                      </a:endParaRPr>
                    </a:p>
                  </a:txBody>
                  <a:tcPr marR="10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736886603"/>
                  </a:ext>
                </a:extLst>
              </a:tr>
              <a:tr h="699048">
                <a:tc>
                  <a:txBody>
                    <a:bodyPr/>
                    <a:lstStyle/>
                    <a:p>
                      <a:pPr algn="ctr" fontAlgn="ctr"/>
                      <a:r>
                        <a:rPr kumimoji="1" lang="ja-JP" altLang="en-US" sz="2800" b="0" i="0" baseline="0" dirty="0">
                          <a:solidFill>
                            <a:schemeClr val="tx1"/>
                          </a:solidFill>
                          <a:latin typeface="+mn-ea"/>
                          <a:ea typeface="+mn-ea"/>
                        </a:rPr>
                        <a:t>Ｃさん</a:t>
                      </a:r>
                    </a:p>
                  </a:txBody>
                  <a:tcPr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3200" b="0" i="0" baseline="0" dirty="0">
                        <a:solidFill>
                          <a:schemeClr val="tx1"/>
                        </a:solidFill>
                        <a:ea typeface="游ゴシック" panose="020B0400000000000000" pitchFamily="50" charset="-128"/>
                      </a:endParaRPr>
                    </a:p>
                  </a:txBody>
                  <a:tcPr marR="10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3304431867"/>
                  </a:ext>
                </a:extLst>
              </a:tr>
              <a:tr h="699048">
                <a:tc>
                  <a:txBody>
                    <a:bodyPr/>
                    <a:lstStyle/>
                    <a:p>
                      <a:pPr algn="ctr" fontAlgn="ctr"/>
                      <a:r>
                        <a:rPr kumimoji="1" lang="ja-JP" altLang="en-US" sz="2800" b="0" i="0" baseline="0" dirty="0">
                          <a:solidFill>
                            <a:schemeClr val="tx1"/>
                          </a:solidFill>
                          <a:latin typeface="+mn-ea"/>
                          <a:ea typeface="+mn-ea"/>
                        </a:rPr>
                        <a:t>Ｄさん</a:t>
                      </a:r>
                    </a:p>
                  </a:txBody>
                  <a:tcPr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3200" b="0" i="0" baseline="0" dirty="0">
                        <a:solidFill>
                          <a:schemeClr val="tx1"/>
                        </a:solidFill>
                        <a:ea typeface="游ゴシック" panose="020B0400000000000000" pitchFamily="50" charset="-128"/>
                      </a:endParaRPr>
                    </a:p>
                  </a:txBody>
                  <a:tcPr marR="10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993908389"/>
                  </a:ext>
                </a:extLst>
              </a:tr>
              <a:tr h="699048">
                <a:tc>
                  <a:txBody>
                    <a:bodyPr/>
                    <a:lstStyle/>
                    <a:p>
                      <a:pPr algn="ctr" fontAlgn="ctr"/>
                      <a:r>
                        <a:rPr kumimoji="1" lang="ja-JP" altLang="en-US" sz="2800" b="0" i="0" baseline="0" dirty="0">
                          <a:solidFill>
                            <a:schemeClr val="tx1"/>
                          </a:solidFill>
                          <a:latin typeface="+mn-ea"/>
                          <a:ea typeface="+mn-ea"/>
                        </a:rPr>
                        <a:t>Ｅさん</a:t>
                      </a:r>
                    </a:p>
                  </a:txBody>
                  <a:tcPr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3200" b="0" i="0" baseline="0" dirty="0">
                        <a:solidFill>
                          <a:schemeClr val="tx1"/>
                        </a:solidFill>
                        <a:ea typeface="游ゴシック" panose="020B0400000000000000" pitchFamily="50" charset="-128"/>
                      </a:endParaRPr>
                    </a:p>
                  </a:txBody>
                  <a:tcPr marR="10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2103659558"/>
                  </a:ext>
                </a:extLst>
              </a:tr>
              <a:tr h="699048">
                <a:tc>
                  <a:txBody>
                    <a:bodyPr/>
                    <a:lstStyle/>
                    <a:p>
                      <a:pPr algn="ctr" fontAlgn="ctr"/>
                      <a:r>
                        <a:rPr kumimoji="1" lang="ja-JP" altLang="en-US" sz="2000" b="0" i="0" baseline="0" dirty="0">
                          <a:solidFill>
                            <a:schemeClr val="tx1"/>
                          </a:solidFill>
                          <a:ea typeface="游ゴシック" panose="020B0400000000000000" pitchFamily="50" charset="-128"/>
                        </a:rPr>
                        <a:t>合計</a:t>
                      </a:r>
                    </a:p>
                  </a:txBody>
                  <a:tcPr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3200" b="0" i="0" baseline="0" dirty="0">
                          <a:solidFill>
                            <a:schemeClr val="tx1"/>
                          </a:solidFill>
                          <a:latin typeface="游ゴシック" panose="020B0400000000000000" pitchFamily="50" charset="-128"/>
                          <a:ea typeface="游ゴシック" panose="020B0400000000000000" pitchFamily="50" charset="-128"/>
                        </a:rPr>
                        <a:t>1,000</a:t>
                      </a:r>
                      <a:endParaRPr kumimoji="1" lang="ja-JP" altLang="en-US" sz="3200" b="0" i="0" baseline="0" dirty="0">
                        <a:solidFill>
                          <a:schemeClr val="tx1"/>
                        </a:solidFill>
                        <a:latin typeface="游ゴシック" panose="020B0400000000000000" pitchFamily="50" charset="-128"/>
                        <a:ea typeface="游ゴシック" panose="020B0400000000000000" pitchFamily="50" charset="-128"/>
                      </a:endParaRPr>
                    </a:p>
                  </a:txBody>
                  <a:tcPr marR="10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871924044"/>
                  </a:ext>
                </a:extLst>
              </a:tr>
            </a:tbl>
          </a:graphicData>
        </a:graphic>
      </p:graphicFrame>
    </p:spTree>
    <p:extLst>
      <p:ext uri="{BB962C8B-B14F-4D97-AF65-F5344CB8AC3E}">
        <p14:creationId xmlns:p14="http://schemas.microsoft.com/office/powerpoint/2010/main" val="3431830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479D006-587D-D790-74A8-554E615D6BD5}"/>
              </a:ext>
            </a:extLst>
          </p:cNvPr>
          <p:cNvSpPr>
            <a:spLocks noGrp="1"/>
          </p:cNvSpPr>
          <p:nvPr>
            <p:ph type="body" sz="quarter" idx="13"/>
          </p:nvPr>
        </p:nvSpPr>
        <p:spPr/>
        <p:txBody>
          <a:bodyPr/>
          <a:lstStyle/>
          <a:p>
            <a:r>
              <a:rPr kumimoji="1" lang="ja-JP" altLang="en-US" dirty="0"/>
              <a:t>図書館を建てよう！</a:t>
            </a:r>
          </a:p>
        </p:txBody>
      </p:sp>
      <p:sp>
        <p:nvSpPr>
          <p:cNvPr id="3" name="スライド番号プレースホルダー 2">
            <a:extLst>
              <a:ext uri="{FF2B5EF4-FFF2-40B4-BE49-F238E27FC236}">
                <a16:creationId xmlns:a16="http://schemas.microsoft.com/office/drawing/2014/main" id="{324C75A9-121F-286D-4A47-604A33DF3772}"/>
              </a:ext>
            </a:extLst>
          </p:cNvPr>
          <p:cNvSpPr>
            <a:spLocks noGrp="1"/>
          </p:cNvSpPr>
          <p:nvPr>
            <p:ph type="sldNum" sz="quarter" idx="12"/>
          </p:nvPr>
        </p:nvSpPr>
        <p:spPr/>
        <p:txBody>
          <a:bodyPr/>
          <a:lstStyle/>
          <a:p>
            <a:fld id="{0476FAA8-B280-4704-A56B-08FA04A964B6}" type="slidenum">
              <a:rPr lang="ja-JP" altLang="en-US" smtClean="0"/>
              <a:pPr/>
              <a:t>2</a:t>
            </a:fld>
            <a:endParaRPr lang="ja-JP" altLang="en-US" dirty="0"/>
          </a:p>
        </p:txBody>
      </p:sp>
      <p:graphicFrame>
        <p:nvGraphicFramePr>
          <p:cNvPr id="4" name="表 4">
            <a:extLst>
              <a:ext uri="{FF2B5EF4-FFF2-40B4-BE49-F238E27FC236}">
                <a16:creationId xmlns:a16="http://schemas.microsoft.com/office/drawing/2014/main" id="{A53A96A3-62C6-7DA2-5790-907A149F093B}"/>
              </a:ext>
            </a:extLst>
          </p:cNvPr>
          <p:cNvGraphicFramePr>
            <a:graphicFrameLocks noGrp="1"/>
          </p:cNvGraphicFramePr>
          <p:nvPr>
            <p:extLst>
              <p:ext uri="{D42A27DB-BD31-4B8C-83A1-F6EECF244321}">
                <p14:modId xmlns:p14="http://schemas.microsoft.com/office/powerpoint/2010/main" val="1658291415"/>
              </p:ext>
            </p:extLst>
          </p:nvPr>
        </p:nvGraphicFramePr>
        <p:xfrm>
          <a:off x="180000" y="1188000"/>
          <a:ext cx="8784000" cy="5331120"/>
        </p:xfrm>
        <a:graphic>
          <a:graphicData uri="http://schemas.openxmlformats.org/drawingml/2006/table">
            <a:tbl>
              <a:tblPr firstRow="1" bandRow="1">
                <a:tableStyleId>{5C22544A-7EE6-4342-B048-85BDC9FD1C3A}</a:tableStyleId>
              </a:tblPr>
              <a:tblGrid>
                <a:gridCol w="1620000">
                  <a:extLst>
                    <a:ext uri="{9D8B030D-6E8A-4147-A177-3AD203B41FA5}">
                      <a16:colId xmlns:a16="http://schemas.microsoft.com/office/drawing/2014/main" val="1849530882"/>
                    </a:ext>
                  </a:extLst>
                </a:gridCol>
                <a:gridCol w="540000">
                  <a:extLst>
                    <a:ext uri="{9D8B030D-6E8A-4147-A177-3AD203B41FA5}">
                      <a16:colId xmlns:a16="http://schemas.microsoft.com/office/drawing/2014/main" val="2801781033"/>
                    </a:ext>
                  </a:extLst>
                </a:gridCol>
                <a:gridCol w="828000">
                  <a:extLst>
                    <a:ext uri="{9D8B030D-6E8A-4147-A177-3AD203B41FA5}">
                      <a16:colId xmlns:a16="http://schemas.microsoft.com/office/drawing/2014/main" val="4144930349"/>
                    </a:ext>
                  </a:extLst>
                </a:gridCol>
                <a:gridCol w="4428000">
                  <a:extLst>
                    <a:ext uri="{9D8B030D-6E8A-4147-A177-3AD203B41FA5}">
                      <a16:colId xmlns:a16="http://schemas.microsoft.com/office/drawing/2014/main" val="112935016"/>
                    </a:ext>
                  </a:extLst>
                </a:gridCol>
                <a:gridCol w="1368000">
                  <a:extLst>
                    <a:ext uri="{9D8B030D-6E8A-4147-A177-3AD203B41FA5}">
                      <a16:colId xmlns:a16="http://schemas.microsoft.com/office/drawing/2014/main" val="2058299435"/>
                    </a:ext>
                  </a:extLst>
                </a:gridCol>
              </a:tblGrid>
              <a:tr h="252000">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r" fontAlgn="ctr"/>
                      <a:r>
                        <a:rPr kumimoji="1" lang="ja-JP" altLang="en-US" sz="1200" b="0" i="0" baseline="0" dirty="0">
                          <a:solidFill>
                            <a:schemeClr val="tx1"/>
                          </a:solidFill>
                          <a:ea typeface="游ゴシック" panose="020B0400000000000000" pitchFamily="50" charset="-128"/>
                        </a:rPr>
                        <a:t>（単位：万円）</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extLst>
                  <a:ext uri="{0D108BD9-81ED-4DB2-BD59-A6C34878D82A}">
                    <a16:rowId xmlns:a16="http://schemas.microsoft.com/office/drawing/2014/main" val="2580731265"/>
                  </a:ext>
                </a:extLst>
              </a:tr>
              <a:tr h="576000">
                <a:tc>
                  <a:txBody>
                    <a:bodyPr/>
                    <a:lstStyle/>
                    <a:p>
                      <a:pPr algn="ctr" fontAlgn="ctr"/>
                      <a:endParaRPr kumimoji="1" lang="ja-JP" altLang="en-US" sz="12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fontAlgn="ctr"/>
                      <a:endParaRPr kumimoji="1" lang="ja-JP" altLang="en-US" sz="12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fontAlgn="ctr"/>
                      <a:r>
                        <a:rPr kumimoji="1" lang="ja-JP" altLang="en-US" sz="1600" b="0" i="0" baseline="0" dirty="0">
                          <a:solidFill>
                            <a:schemeClr val="tx1"/>
                          </a:solidFill>
                          <a:latin typeface="+mn-ea"/>
                          <a:ea typeface="+mn-ea"/>
                        </a:rPr>
                        <a:t>年収</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家族などの生活や収入環境</a:t>
                      </a:r>
                    </a:p>
                  </a:txBody>
                  <a:tcPr marL="180000" marR="1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ja-JP" altLang="en-US" sz="1600" b="0" i="0" baseline="0" dirty="0">
                          <a:solidFill>
                            <a:schemeClr val="tx1"/>
                          </a:solidFill>
                          <a:ea typeface="+mn-ea"/>
                        </a:rPr>
                        <a:t>いくら</a:t>
                      </a:r>
                      <a:br>
                        <a:rPr kumimoji="1" lang="en-US" altLang="ja-JP" sz="1600" b="0" i="0" baseline="0" dirty="0">
                          <a:solidFill>
                            <a:schemeClr val="tx1"/>
                          </a:solidFill>
                          <a:ea typeface="+mn-ea"/>
                        </a:rPr>
                      </a:br>
                      <a:r>
                        <a:rPr kumimoji="1" lang="ja-JP" altLang="en-US" sz="1600" b="0" i="0" baseline="0" dirty="0">
                          <a:solidFill>
                            <a:schemeClr val="tx1"/>
                          </a:solidFill>
                          <a:ea typeface="+mn-ea"/>
                        </a:rPr>
                        <a:t>　集める？</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2781250277"/>
                  </a:ext>
                </a:extLst>
              </a:tr>
              <a:tr h="756000">
                <a:tc>
                  <a:txBody>
                    <a:bodyPr/>
                    <a:lstStyle/>
                    <a:p>
                      <a:pPr algn="r" fontAlgn="ctr"/>
                      <a:r>
                        <a:rPr kumimoji="1" lang="ja-JP" altLang="en-US" sz="1600" b="0" i="0" baseline="0" dirty="0">
                          <a:solidFill>
                            <a:schemeClr val="tx1"/>
                          </a:solidFill>
                          <a:latin typeface="+mn-ea"/>
                          <a:ea typeface="+mn-ea"/>
                        </a:rPr>
                        <a:t>Ａさん</a:t>
                      </a:r>
                    </a:p>
                  </a:txBody>
                  <a:tcPr marL="180000" marR="1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60</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2,000</a:t>
                      </a:r>
                      <a:endParaRPr kumimoji="1" lang="ja-JP" altLang="en-US" sz="1600" b="0" i="0" baseline="0" dirty="0">
                        <a:solidFill>
                          <a:schemeClr val="tx1"/>
                        </a:solidFill>
                        <a:latin typeface="+mn-ea"/>
                        <a:ea typeface="+mn-ea"/>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会社社長、社員</a:t>
                      </a:r>
                      <a:r>
                        <a:rPr kumimoji="1" lang="en-US" altLang="ja-JP" sz="1600" b="0" i="0" baseline="0" dirty="0">
                          <a:solidFill>
                            <a:schemeClr val="tx1"/>
                          </a:solidFill>
                          <a:latin typeface="游ゴシック" panose="020B0400000000000000" pitchFamily="50" charset="-128"/>
                          <a:ea typeface="游ゴシック" panose="020B0400000000000000" pitchFamily="50" charset="-128"/>
                        </a:rPr>
                        <a:t>200</a:t>
                      </a: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人の会社</a:t>
                      </a:r>
                      <a:endParaRPr kumimoji="1" lang="en-US" altLang="ja-JP" sz="1600" b="0" i="0" baseline="0" dirty="0">
                        <a:solidFill>
                          <a:schemeClr val="tx1"/>
                        </a:solidFill>
                        <a:latin typeface="游ゴシック" panose="020B0400000000000000" pitchFamily="50" charset="-128"/>
                        <a:ea typeface="游ゴシック" panose="020B0400000000000000" pitchFamily="50" charset="-128"/>
                      </a:endParaRPr>
                    </a:p>
                  </a:txBody>
                  <a:tcPr marL="180000" marR="1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2400" b="0" i="0" baseline="0" dirty="0">
                        <a:solidFill>
                          <a:schemeClr val="tx1"/>
                        </a:solidFill>
                        <a:ea typeface="游ゴシック" panose="020B0400000000000000" pitchFamily="50" charset="-128"/>
                      </a:endParaRPr>
                    </a:p>
                  </a:txBody>
                  <a:tcPr marL="45720" marR="288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873406992"/>
                  </a:ext>
                </a:extLst>
              </a:tr>
              <a:tr h="756000">
                <a:tc>
                  <a:txBody>
                    <a:bodyPr/>
                    <a:lstStyle/>
                    <a:p>
                      <a:pPr algn="r" fontAlgn="ctr"/>
                      <a:r>
                        <a:rPr kumimoji="1" lang="ja-JP" altLang="en-US" sz="1600" b="0" i="0" baseline="0" dirty="0">
                          <a:solidFill>
                            <a:schemeClr val="tx1"/>
                          </a:solidFill>
                          <a:latin typeface="+mn-ea"/>
                          <a:ea typeface="+mn-ea"/>
                        </a:rPr>
                        <a:t>Ｂさん</a:t>
                      </a:r>
                    </a:p>
                  </a:txBody>
                  <a:tcPr marL="180000" marR="1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25</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1,000</a:t>
                      </a:r>
                      <a:endParaRPr kumimoji="1" lang="ja-JP" altLang="en-US" sz="1600" b="0" i="0" baseline="0" dirty="0">
                        <a:solidFill>
                          <a:schemeClr val="tx1"/>
                        </a:solidFill>
                        <a:latin typeface="+mn-ea"/>
                        <a:ea typeface="+mn-ea"/>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世界旅行が人気のユーチューバー</a:t>
                      </a:r>
                    </a:p>
                  </a:txBody>
                  <a:tcPr marL="180000" marR="1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2400" b="0" i="0" baseline="0" dirty="0">
                        <a:solidFill>
                          <a:schemeClr val="tx1"/>
                        </a:solidFill>
                        <a:ea typeface="游ゴシック" panose="020B0400000000000000" pitchFamily="50" charset="-128"/>
                      </a:endParaRPr>
                    </a:p>
                  </a:txBody>
                  <a:tcPr marL="45720" marR="288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736886603"/>
                  </a:ext>
                </a:extLst>
              </a:tr>
              <a:tr h="756000">
                <a:tc>
                  <a:txBody>
                    <a:bodyPr/>
                    <a:lstStyle/>
                    <a:p>
                      <a:pPr algn="r" fontAlgn="ctr"/>
                      <a:r>
                        <a:rPr kumimoji="1" lang="ja-JP" altLang="en-US" sz="1600" b="0" i="0" baseline="0" dirty="0">
                          <a:solidFill>
                            <a:schemeClr val="tx1"/>
                          </a:solidFill>
                          <a:latin typeface="+mn-ea"/>
                          <a:ea typeface="+mn-ea"/>
                        </a:rPr>
                        <a:t>Ｃさん</a:t>
                      </a:r>
                    </a:p>
                  </a:txBody>
                  <a:tcPr marL="180000" marR="1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45</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500</a:t>
                      </a:r>
                      <a:endParaRPr kumimoji="1" lang="ja-JP" altLang="en-US" sz="1600" b="0" i="0" baseline="0" dirty="0">
                        <a:solidFill>
                          <a:schemeClr val="tx1"/>
                        </a:solidFill>
                        <a:latin typeface="+mn-ea"/>
                        <a:ea typeface="+mn-ea"/>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夢のマイホームを建て、教育にお金のかかる</a:t>
                      </a:r>
                      <a:br>
                        <a:rPr kumimoji="1" lang="en-US" altLang="ja-JP" sz="1600" b="0" i="0" baseline="0" dirty="0">
                          <a:solidFill>
                            <a:schemeClr val="tx1"/>
                          </a:solidFill>
                          <a:latin typeface="游ゴシック" panose="020B0400000000000000" pitchFamily="50" charset="-128"/>
                          <a:ea typeface="游ゴシック" panose="020B0400000000000000" pitchFamily="50" charset="-128"/>
                        </a:rPr>
                      </a:b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小・中・高校の子ども三人抱える会社員</a:t>
                      </a:r>
                    </a:p>
                  </a:txBody>
                  <a:tcPr marL="180000" marR="1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2400" b="0" i="0" baseline="0" dirty="0">
                        <a:solidFill>
                          <a:schemeClr val="tx1"/>
                        </a:solidFill>
                        <a:ea typeface="游ゴシック" panose="020B0400000000000000" pitchFamily="50" charset="-128"/>
                      </a:endParaRPr>
                    </a:p>
                  </a:txBody>
                  <a:tcPr marL="45720" marR="288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3304431867"/>
                  </a:ext>
                </a:extLst>
              </a:tr>
              <a:tr h="756000">
                <a:tc>
                  <a:txBody>
                    <a:bodyPr/>
                    <a:lstStyle/>
                    <a:p>
                      <a:pPr algn="r" fontAlgn="ctr"/>
                      <a:r>
                        <a:rPr kumimoji="1" lang="ja-JP" altLang="en-US" sz="1600" b="0" i="0" baseline="0" dirty="0">
                          <a:solidFill>
                            <a:schemeClr val="tx1"/>
                          </a:solidFill>
                          <a:latin typeface="+mn-ea"/>
                          <a:ea typeface="+mn-ea"/>
                        </a:rPr>
                        <a:t>Ｄさん</a:t>
                      </a:r>
                    </a:p>
                  </a:txBody>
                  <a:tcPr marL="180000" marR="1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20</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100</a:t>
                      </a:r>
                      <a:endParaRPr kumimoji="1" lang="ja-JP" altLang="en-US" sz="1600" b="0" i="0" baseline="0" dirty="0">
                        <a:solidFill>
                          <a:schemeClr val="tx1"/>
                        </a:solidFill>
                        <a:latin typeface="+mn-ea"/>
                        <a:ea typeface="+mn-ea"/>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フリーター</a:t>
                      </a:r>
                    </a:p>
                  </a:txBody>
                  <a:tcPr marL="180000" marR="1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2400" b="0" i="0" baseline="0" dirty="0">
                        <a:solidFill>
                          <a:schemeClr val="tx1"/>
                        </a:solidFill>
                        <a:ea typeface="游ゴシック" panose="020B0400000000000000" pitchFamily="50" charset="-128"/>
                      </a:endParaRPr>
                    </a:p>
                  </a:txBody>
                  <a:tcPr marL="45720" marR="288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993908389"/>
                  </a:ext>
                </a:extLst>
              </a:tr>
              <a:tr h="756000">
                <a:tc>
                  <a:txBody>
                    <a:bodyPr/>
                    <a:lstStyle/>
                    <a:p>
                      <a:pPr algn="r" fontAlgn="ctr"/>
                      <a:r>
                        <a:rPr kumimoji="1" lang="ja-JP" altLang="en-US" sz="1600" b="0" i="0" baseline="0" dirty="0">
                          <a:solidFill>
                            <a:schemeClr val="tx1"/>
                          </a:solidFill>
                          <a:latin typeface="+mn-ea"/>
                          <a:ea typeface="+mn-ea"/>
                        </a:rPr>
                        <a:t>Ｅさん</a:t>
                      </a:r>
                    </a:p>
                  </a:txBody>
                  <a:tcPr marL="180000" marR="1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85</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10</a:t>
                      </a:r>
                      <a:endParaRPr kumimoji="1" lang="ja-JP" altLang="en-US" sz="1600" b="0" i="0" baseline="0" dirty="0">
                        <a:solidFill>
                          <a:schemeClr val="tx1"/>
                        </a:solidFill>
                        <a:latin typeface="+mn-ea"/>
                        <a:ea typeface="+mn-ea"/>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ひとり暮らしの高齢者</a:t>
                      </a:r>
                    </a:p>
                  </a:txBody>
                  <a:tcPr marL="180000" marR="18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2400" b="0" i="0" baseline="0" dirty="0">
                        <a:solidFill>
                          <a:schemeClr val="tx1"/>
                        </a:solidFill>
                        <a:ea typeface="游ゴシック" panose="020B0400000000000000" pitchFamily="50" charset="-128"/>
                      </a:endParaRPr>
                    </a:p>
                  </a:txBody>
                  <a:tcPr marL="45720" marR="288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2103659558"/>
                  </a:ext>
                </a:extLst>
              </a:tr>
              <a:tr h="720000">
                <a:tc grid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en-US" altLang="ja-JP" sz="14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hMerge="1">
                  <a:txBody>
                    <a:bodyPr/>
                    <a:lstStyle/>
                    <a:p>
                      <a:pPr algn="ctr" fontAlgn="ctr"/>
                      <a:endParaRPr kumimoji="1" lang="ja-JP" altLang="en-US" sz="16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hMerge="1">
                  <a:txBody>
                    <a:bodyPr/>
                    <a:lstStyle/>
                    <a:p>
                      <a:pPr algn="r" fontAlgn="ctr"/>
                      <a:endParaRPr kumimoji="1" lang="ja-JP" altLang="en-US" sz="16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400" b="0" i="0" baseline="0" dirty="0">
                          <a:solidFill>
                            <a:schemeClr val="tx1"/>
                          </a:solidFill>
                          <a:ea typeface="+mn-ea"/>
                        </a:rPr>
                        <a:t>合計</a:t>
                      </a:r>
                    </a:p>
                  </a:txBody>
                  <a:tcPr marL="36000" marR="360000" marT="36000" marB="36000" anchor="ctr">
                    <a:lnL w="6350" cap="flat" cmpd="sng" algn="ctr">
                      <a:no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2400" b="0" i="0" baseline="0" dirty="0">
                          <a:solidFill>
                            <a:schemeClr val="tx1"/>
                          </a:solidFill>
                          <a:latin typeface="游ゴシック" panose="020B0400000000000000" pitchFamily="50" charset="-128"/>
                          <a:ea typeface="+mn-ea"/>
                        </a:rPr>
                        <a:t>1,000</a:t>
                      </a:r>
                    </a:p>
                  </a:txBody>
                  <a:tcPr marL="45720" marR="288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4196422879"/>
                  </a:ext>
                </a:extLst>
              </a:tr>
            </a:tbl>
          </a:graphicData>
        </a:graphic>
      </p:graphicFrame>
      <p:pic>
        <p:nvPicPr>
          <p:cNvPr id="5122" name="Picture 2" descr="お爺さんの顔アイコン 9">
            <a:extLst>
              <a:ext uri="{FF2B5EF4-FFF2-40B4-BE49-F238E27FC236}">
                <a16:creationId xmlns:a16="http://schemas.microsoft.com/office/drawing/2014/main" id="{197869AA-C1A1-B885-25F4-851F1DA43B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056691"/>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男性の顔アイコン 10">
            <a:extLst>
              <a:ext uri="{FF2B5EF4-FFF2-40B4-BE49-F238E27FC236}">
                <a16:creationId xmlns:a16="http://schemas.microsoft.com/office/drawing/2014/main" id="{3B0D413D-C693-0F47-B05F-7D265198CF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3566947"/>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女性の顔アイコン 9">
            <a:extLst>
              <a:ext uri="{FF2B5EF4-FFF2-40B4-BE49-F238E27FC236}">
                <a16:creationId xmlns:a16="http://schemas.microsoft.com/office/drawing/2014/main" id="{6C061FF2-B5D7-1B31-E060-186CF83B0E4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4322075"/>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女性の顔アイコン 6">
            <a:extLst>
              <a:ext uri="{FF2B5EF4-FFF2-40B4-BE49-F238E27FC236}">
                <a16:creationId xmlns:a16="http://schemas.microsoft.com/office/drawing/2014/main" id="{41E47EB7-5EFC-C392-4B12-AE96BFFEB51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2811819"/>
            <a:ext cx="6477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C3A5D266-5E20-4B83-D4FB-6530326410D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4196" b="97203" l="7752" r="90698">
                        <a14:foregroundMark x1="37209" y1="48252" x2="37209" y2="48252"/>
                        <a14:foregroundMark x1="62016" y1="46853" x2="62016" y2="46853"/>
                        <a14:foregroundMark x1="56589" y1="46853" x2="56589" y2="46853"/>
                        <a14:foregroundMark x1="47287" y1="4895" x2="47287" y2="4895"/>
                        <a14:foregroundMark x1="70543" y1="89510" x2="70543" y2="89510"/>
                        <a14:foregroundMark x1="58140" y1="95804" x2="58140" y2="95804"/>
                        <a14:foregroundMark x1="26357" y1="95804" x2="26357" y2="95804"/>
                        <a14:foregroundMark x1="74419" y1="97902" x2="74419" y2="97902"/>
                        <a14:foregroundMark x1="48837" y1="97902" x2="48837" y2="97902"/>
                        <a14:foregroundMark x1="49612" y1="96503" x2="49612" y2="96503"/>
                        <a14:foregroundMark x1="79845" y1="67133" x2="79845" y2="67133"/>
                        <a14:foregroundMark x1="90698" y1="72727" x2="90698" y2="72727"/>
                        <a14:backgroundMark x1="4651" y1="6993" x2="4651" y2="6993"/>
                      </a14:backgroundRemoval>
                    </a14:imgEffect>
                  </a14:imgLayer>
                </a14:imgProps>
              </a:ext>
            </a:extLst>
          </a:blip>
          <a:stretch>
            <a:fillRect/>
          </a:stretch>
        </p:blipFill>
        <p:spPr>
          <a:xfrm>
            <a:off x="283226" y="5096747"/>
            <a:ext cx="584288" cy="647700"/>
          </a:xfrm>
          <a:prstGeom prst="rect">
            <a:avLst/>
          </a:prstGeom>
        </p:spPr>
      </p:pic>
    </p:spTree>
    <p:extLst>
      <p:ext uri="{BB962C8B-B14F-4D97-AF65-F5344CB8AC3E}">
        <p14:creationId xmlns:p14="http://schemas.microsoft.com/office/powerpoint/2010/main" val="410017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479D006-587D-D790-74A8-554E615D6BD5}"/>
              </a:ext>
            </a:extLst>
          </p:cNvPr>
          <p:cNvSpPr>
            <a:spLocks noGrp="1"/>
          </p:cNvSpPr>
          <p:nvPr>
            <p:ph type="body" sz="quarter" idx="13"/>
          </p:nvPr>
        </p:nvSpPr>
        <p:spPr/>
        <p:txBody>
          <a:bodyPr/>
          <a:lstStyle/>
          <a:p>
            <a:r>
              <a:rPr kumimoji="1" lang="ja-JP" altLang="en-US" dirty="0"/>
              <a:t>図書館を建てよう！</a:t>
            </a:r>
          </a:p>
        </p:txBody>
      </p:sp>
      <p:sp>
        <p:nvSpPr>
          <p:cNvPr id="3" name="スライド番号プレースホルダー 2">
            <a:extLst>
              <a:ext uri="{FF2B5EF4-FFF2-40B4-BE49-F238E27FC236}">
                <a16:creationId xmlns:a16="http://schemas.microsoft.com/office/drawing/2014/main" id="{324C75A9-121F-286D-4A47-604A33DF3772}"/>
              </a:ext>
            </a:extLst>
          </p:cNvPr>
          <p:cNvSpPr>
            <a:spLocks noGrp="1"/>
          </p:cNvSpPr>
          <p:nvPr>
            <p:ph type="sldNum" sz="quarter" idx="12"/>
          </p:nvPr>
        </p:nvSpPr>
        <p:spPr/>
        <p:txBody>
          <a:bodyPr/>
          <a:lstStyle/>
          <a:p>
            <a:fld id="{0476FAA8-B280-4704-A56B-08FA04A964B6}" type="slidenum">
              <a:rPr lang="ja-JP" altLang="en-US" smtClean="0"/>
              <a:pPr/>
              <a:t>3</a:t>
            </a:fld>
            <a:endParaRPr lang="ja-JP" altLang="en-US" dirty="0"/>
          </a:p>
        </p:txBody>
      </p:sp>
      <p:graphicFrame>
        <p:nvGraphicFramePr>
          <p:cNvPr id="4" name="表 4">
            <a:extLst>
              <a:ext uri="{FF2B5EF4-FFF2-40B4-BE49-F238E27FC236}">
                <a16:creationId xmlns:a16="http://schemas.microsoft.com/office/drawing/2014/main" id="{A53A96A3-62C6-7DA2-5790-907A149F093B}"/>
              </a:ext>
            </a:extLst>
          </p:cNvPr>
          <p:cNvGraphicFramePr>
            <a:graphicFrameLocks noGrp="1"/>
          </p:cNvGraphicFramePr>
          <p:nvPr>
            <p:extLst>
              <p:ext uri="{D42A27DB-BD31-4B8C-83A1-F6EECF244321}">
                <p14:modId xmlns:p14="http://schemas.microsoft.com/office/powerpoint/2010/main" val="1343955149"/>
              </p:ext>
            </p:extLst>
          </p:nvPr>
        </p:nvGraphicFramePr>
        <p:xfrm>
          <a:off x="180000" y="1188000"/>
          <a:ext cx="8784000" cy="5328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1849530882"/>
                    </a:ext>
                  </a:extLst>
                </a:gridCol>
                <a:gridCol w="540000">
                  <a:extLst>
                    <a:ext uri="{9D8B030D-6E8A-4147-A177-3AD203B41FA5}">
                      <a16:colId xmlns:a16="http://schemas.microsoft.com/office/drawing/2014/main" val="2801781033"/>
                    </a:ext>
                  </a:extLst>
                </a:gridCol>
                <a:gridCol w="828000">
                  <a:extLst>
                    <a:ext uri="{9D8B030D-6E8A-4147-A177-3AD203B41FA5}">
                      <a16:colId xmlns:a16="http://schemas.microsoft.com/office/drawing/2014/main" val="4144930349"/>
                    </a:ext>
                  </a:extLst>
                </a:gridCol>
                <a:gridCol w="888000">
                  <a:extLst>
                    <a:ext uri="{9D8B030D-6E8A-4147-A177-3AD203B41FA5}">
                      <a16:colId xmlns:a16="http://schemas.microsoft.com/office/drawing/2014/main" val="112935016"/>
                    </a:ext>
                  </a:extLst>
                </a:gridCol>
                <a:gridCol w="888000">
                  <a:extLst>
                    <a:ext uri="{9D8B030D-6E8A-4147-A177-3AD203B41FA5}">
                      <a16:colId xmlns:a16="http://schemas.microsoft.com/office/drawing/2014/main" val="177147976"/>
                    </a:ext>
                  </a:extLst>
                </a:gridCol>
                <a:gridCol w="888000">
                  <a:extLst>
                    <a:ext uri="{9D8B030D-6E8A-4147-A177-3AD203B41FA5}">
                      <a16:colId xmlns:a16="http://schemas.microsoft.com/office/drawing/2014/main" val="2458544208"/>
                    </a:ext>
                  </a:extLst>
                </a:gridCol>
                <a:gridCol w="888000">
                  <a:extLst>
                    <a:ext uri="{9D8B030D-6E8A-4147-A177-3AD203B41FA5}">
                      <a16:colId xmlns:a16="http://schemas.microsoft.com/office/drawing/2014/main" val="3755320315"/>
                    </a:ext>
                  </a:extLst>
                </a:gridCol>
                <a:gridCol w="888000">
                  <a:extLst>
                    <a:ext uri="{9D8B030D-6E8A-4147-A177-3AD203B41FA5}">
                      <a16:colId xmlns:a16="http://schemas.microsoft.com/office/drawing/2014/main" val="2303004245"/>
                    </a:ext>
                  </a:extLst>
                </a:gridCol>
                <a:gridCol w="888000">
                  <a:extLst>
                    <a:ext uri="{9D8B030D-6E8A-4147-A177-3AD203B41FA5}">
                      <a16:colId xmlns:a16="http://schemas.microsoft.com/office/drawing/2014/main" val="3972902363"/>
                    </a:ext>
                  </a:extLst>
                </a:gridCol>
                <a:gridCol w="1368000">
                  <a:extLst>
                    <a:ext uri="{9D8B030D-6E8A-4147-A177-3AD203B41FA5}">
                      <a16:colId xmlns:a16="http://schemas.microsoft.com/office/drawing/2014/main" val="2058299435"/>
                    </a:ext>
                  </a:extLst>
                </a:gridCol>
              </a:tblGrid>
              <a:tr h="252000">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r" fontAlgn="ctr"/>
                      <a:r>
                        <a:rPr kumimoji="1" lang="ja-JP" altLang="en-US" sz="1200" b="0" i="0" baseline="0" dirty="0">
                          <a:solidFill>
                            <a:schemeClr val="tx1"/>
                          </a:solidFill>
                          <a:ea typeface="游ゴシック" panose="020B0400000000000000" pitchFamily="50" charset="-128"/>
                        </a:rPr>
                        <a:t>（単位：万円）</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extLst>
                  <a:ext uri="{0D108BD9-81ED-4DB2-BD59-A6C34878D82A}">
                    <a16:rowId xmlns:a16="http://schemas.microsoft.com/office/drawing/2014/main" val="2580731265"/>
                  </a:ext>
                </a:extLst>
              </a:tr>
              <a:tr h="288000">
                <a:tc>
                  <a:txBody>
                    <a:bodyPr/>
                    <a:lstStyle/>
                    <a:p>
                      <a:pPr algn="ctr" fontAlgn="ctr"/>
                      <a:endParaRPr kumimoji="1" lang="ja-JP" altLang="en-US" sz="12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fontAlgn="ctr"/>
                      <a:endParaRPr kumimoji="1" lang="ja-JP" altLang="en-US" sz="12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B0400000000000000" pitchFamily="50" charset="-128"/>
                          <a:ea typeface="+mn-ea"/>
                          <a:cs typeface="+mn-cs"/>
                        </a:rPr>
                        <a:t>年収</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gridSpan="6">
                  <a:txBody>
                    <a:bodyPr/>
                    <a:lstStyle/>
                    <a:p>
                      <a:pPr algn="ctr" fontAlgn="ctr"/>
                      <a:r>
                        <a:rPr kumimoji="1" lang="ja-JP" altLang="en-US" sz="1600" b="0" i="0" baseline="0" dirty="0">
                          <a:solidFill>
                            <a:schemeClr val="tx1"/>
                          </a:solidFill>
                          <a:latin typeface="游ゴシック" panose="020B0400000000000000" pitchFamily="50" charset="-128"/>
                          <a:ea typeface="+mn-ea"/>
                        </a:rPr>
                        <a:t>集める金額</a:t>
                      </a:r>
                    </a:p>
                  </a:txBody>
                  <a:tcPr marL="0" marR="0" marT="36000" marB="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hMerge="1">
                  <a:txBody>
                    <a:bodyPr/>
                    <a:lstStyle/>
                    <a:p>
                      <a:pPr algn="l" fontAlgn="ctr"/>
                      <a:endParaRPr kumimoji="1" lang="en-US" altLang="ja-JP" sz="12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hMerge="1">
                  <a:txBody>
                    <a:bodyPr/>
                    <a:lstStyle/>
                    <a:p>
                      <a:pPr algn="l" fontAlgn="ctr"/>
                      <a:endParaRPr kumimoji="1" lang="en-US" altLang="ja-JP" sz="12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hMerge="1">
                  <a:txBody>
                    <a:bodyPr/>
                    <a:lstStyle/>
                    <a:p>
                      <a:pPr algn="l" fontAlgn="ctr"/>
                      <a:endParaRPr kumimoji="1" lang="en-US" altLang="ja-JP" sz="12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hMerge="1">
                  <a:txBody>
                    <a:bodyPr/>
                    <a:lstStyle/>
                    <a:p>
                      <a:pPr algn="l" fontAlgn="ctr"/>
                      <a:endParaRPr kumimoji="1" lang="en-US" altLang="ja-JP" sz="12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hMerge="1">
                  <a:txBody>
                    <a:bodyPr/>
                    <a:lstStyle/>
                    <a:p>
                      <a:pPr algn="l" fontAlgn="ctr"/>
                      <a:endParaRPr kumimoji="1" lang="en-US" altLang="ja-JP" sz="12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rowSpan="2">
                  <a:txBody>
                    <a:bodyPr/>
                    <a:lstStyle/>
                    <a:p>
                      <a:pPr algn="ctr" fontAlgn="ctr"/>
                      <a:r>
                        <a:rPr kumimoji="1" lang="ja-JP" altLang="en-US" sz="1600" b="0" i="0" u="none" strike="noStrike" kern="1200" cap="none" spc="0" normalizeH="0" baseline="0" noProof="0" dirty="0">
                          <a:ln>
                            <a:noFill/>
                          </a:ln>
                          <a:solidFill>
                            <a:prstClr val="black"/>
                          </a:solidFill>
                          <a:effectLst/>
                          <a:uLnTx/>
                          <a:uFillTx/>
                          <a:latin typeface="+mn-lt"/>
                          <a:ea typeface="+mn-ea"/>
                          <a:cs typeface="+mn-cs"/>
                        </a:rPr>
                        <a:t> 合意！</a:t>
                      </a:r>
                      <a:br>
                        <a:rPr kumimoji="1" lang="en-US" altLang="ja-JP" sz="1800" b="0" i="0" u="none" strike="noStrike" kern="1200" cap="none" spc="0" normalizeH="0" baseline="0" noProof="0" dirty="0">
                          <a:ln>
                            <a:noFill/>
                          </a:ln>
                          <a:solidFill>
                            <a:prstClr val="black"/>
                          </a:solidFill>
                          <a:effectLst/>
                          <a:uLnTx/>
                          <a:uFillTx/>
                          <a:latin typeface="+mn-lt"/>
                          <a:ea typeface="+mn-ea"/>
                          <a:cs typeface="+mn-cs"/>
                        </a:rPr>
                      </a:br>
                      <a:r>
                        <a:rPr kumimoji="1" lang="ja-JP" altLang="en-US" sz="1400" b="0" i="0" u="none" strike="noStrike" kern="1200" cap="none" spc="0" normalizeH="0" baseline="0" noProof="0" dirty="0">
                          <a:ln>
                            <a:noFill/>
                          </a:ln>
                          <a:solidFill>
                            <a:prstClr val="black"/>
                          </a:solidFill>
                          <a:effectLst/>
                          <a:uLnTx/>
                          <a:uFillTx/>
                          <a:latin typeface="+mn-lt"/>
                          <a:ea typeface="+mn-ea"/>
                          <a:cs typeface="+mn-cs"/>
                        </a:rPr>
                        <a:t>最終の決め方</a:t>
                      </a:r>
                      <a:endParaRPr kumimoji="1" lang="ja-JP" altLang="en-US" sz="1200" b="0" i="0" baseline="0" dirty="0">
                        <a:solidFill>
                          <a:schemeClr val="tx1"/>
                        </a:solidFill>
                        <a:ea typeface="游ゴシック" panose="020B0400000000000000" pitchFamily="50" charset="-128"/>
                      </a:endParaRPr>
                    </a:p>
                  </a:txBody>
                  <a:tcPr marL="0" marR="0" marT="0" marB="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2781250277"/>
                  </a:ext>
                </a:extLst>
              </a:tr>
              <a:tr h="288000">
                <a:tc>
                  <a:txBody>
                    <a:bodyPr/>
                    <a:lstStyle/>
                    <a:p>
                      <a:pPr algn="ctr" fontAlgn="ctr"/>
                      <a:endParaRPr kumimoji="1" lang="ja-JP" altLang="en-US" sz="12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fontAlgn="ctr"/>
                      <a:endParaRPr kumimoji="1" lang="ja-JP" altLang="en-US" sz="12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vMerge="1">
                  <a:txBody>
                    <a:bodyPr/>
                    <a:lstStyle/>
                    <a:p>
                      <a:pPr algn="r" fontAlgn="ctr"/>
                      <a:endParaRPr kumimoji="1" lang="ja-JP" altLang="en-US" sz="1200" b="0" i="0" baseline="0" dirty="0">
                        <a:solidFill>
                          <a:schemeClr val="tx1"/>
                        </a:solidFill>
                        <a:latin typeface="+mn-ea"/>
                        <a:ea typeface="+mn-ea"/>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ja-JP" altLang="en-US" sz="1600" b="0" i="0" baseline="0" dirty="0">
                          <a:solidFill>
                            <a:schemeClr val="tx1"/>
                          </a:solidFill>
                          <a:latin typeface="游ゴシック" panose="020B0400000000000000" pitchFamily="50" charset="-128"/>
                          <a:ea typeface="+mn-ea"/>
                        </a:rPr>
                        <a:t>１班</a:t>
                      </a:r>
                    </a:p>
                  </a:txBody>
                  <a:tcPr marL="0" marR="0" marT="36000" marB="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２班</a:t>
                      </a:r>
                    </a:p>
                  </a:txBody>
                  <a:tcPr marL="0" marR="0" marT="36000" marB="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３班</a:t>
                      </a:r>
                    </a:p>
                  </a:txBody>
                  <a:tcPr marL="0" marR="0" marT="36000" marB="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４班</a:t>
                      </a:r>
                    </a:p>
                  </a:txBody>
                  <a:tcPr marL="0" marR="0" marT="36000" marB="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５班</a:t>
                      </a:r>
                    </a:p>
                  </a:txBody>
                  <a:tcPr marL="0" marR="0" marT="36000" marB="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６班</a:t>
                      </a:r>
                    </a:p>
                  </a:txBody>
                  <a:tcPr marL="0" marR="0" marT="36000" marB="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vMerge="1">
                  <a:txBody>
                    <a:bodyPr/>
                    <a:lstStyle/>
                    <a:p>
                      <a:pPr algn="r" fontAlgn="ctr"/>
                      <a:endParaRPr kumimoji="1" lang="ja-JP" altLang="en-US" sz="1200" b="0" i="0" baseline="0" dirty="0">
                        <a:solidFill>
                          <a:schemeClr val="tx1"/>
                        </a:solidFill>
                        <a:ea typeface="游ゴシック" panose="020B0400000000000000" pitchFamily="50" charset="-128"/>
                      </a:endParaRPr>
                    </a:p>
                  </a:txBody>
                  <a:tcPr marL="45720" marR="36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2987278516"/>
                  </a:ext>
                </a:extLst>
              </a:tr>
              <a:tr h="756000">
                <a:tc>
                  <a:txBody>
                    <a:bodyPr/>
                    <a:lstStyle/>
                    <a:p>
                      <a:pPr algn="ctr" fontAlgn="ctr"/>
                      <a:r>
                        <a:rPr kumimoji="1" lang="ja-JP" altLang="en-US" sz="1600" b="0" i="0" baseline="0" dirty="0">
                          <a:solidFill>
                            <a:schemeClr val="tx1"/>
                          </a:solidFill>
                          <a:latin typeface="+mn-ea"/>
                          <a:ea typeface="+mn-ea"/>
                        </a:rPr>
                        <a:t>Ａさん</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60</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2,000</a:t>
                      </a:r>
                      <a:endParaRPr kumimoji="1" lang="ja-JP" altLang="en-US" sz="1600" b="0" i="0" baseline="0" dirty="0">
                        <a:solidFill>
                          <a:schemeClr val="tx1"/>
                        </a:solidFill>
                        <a:latin typeface="+mn-ea"/>
                        <a:ea typeface="+mn-ea"/>
                      </a:endParaRPr>
                    </a:p>
                  </a:txBody>
                  <a:tcPr marL="45720" marR="144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en-US" altLang="ja-JP"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en-US" altLang="ja-JP"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en-US" altLang="ja-JP"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en-US" altLang="ja-JP"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en-US" altLang="ja-JP"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en-US" altLang="ja-JP"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1800" b="0" i="0" baseline="0" dirty="0">
                        <a:solidFill>
                          <a:schemeClr val="tx1"/>
                        </a:solidFill>
                        <a:ea typeface="游ゴシック" panose="020B0400000000000000" pitchFamily="50" charset="-128"/>
                      </a:endParaRPr>
                    </a:p>
                  </a:txBody>
                  <a:tcPr marL="45720" marR="36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873406992"/>
                  </a:ext>
                </a:extLst>
              </a:tr>
              <a:tr h="756000">
                <a:tc>
                  <a:txBody>
                    <a:bodyPr/>
                    <a:lstStyle/>
                    <a:p>
                      <a:pPr algn="ctr" fontAlgn="ctr"/>
                      <a:r>
                        <a:rPr kumimoji="1" lang="ja-JP" altLang="en-US" sz="1600" b="0" i="0" baseline="0" dirty="0">
                          <a:solidFill>
                            <a:schemeClr val="tx1"/>
                          </a:solidFill>
                          <a:latin typeface="+mn-ea"/>
                          <a:ea typeface="+mn-ea"/>
                        </a:rPr>
                        <a:t>Ｂさん</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25</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1,000</a:t>
                      </a:r>
                      <a:endParaRPr kumimoji="1" lang="ja-JP" altLang="en-US" sz="1600" b="0" i="0" baseline="0" dirty="0">
                        <a:solidFill>
                          <a:schemeClr val="tx1"/>
                        </a:solidFill>
                        <a:latin typeface="+mn-ea"/>
                        <a:ea typeface="+mn-ea"/>
                      </a:endParaRPr>
                    </a:p>
                  </a:txBody>
                  <a:tcPr marL="45720" marR="144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1800" b="0" i="0" baseline="0" dirty="0">
                        <a:solidFill>
                          <a:schemeClr val="tx1"/>
                        </a:solidFill>
                        <a:ea typeface="游ゴシック" panose="020B0400000000000000" pitchFamily="50" charset="-128"/>
                      </a:endParaRPr>
                    </a:p>
                  </a:txBody>
                  <a:tcPr marL="45720" marR="36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736886603"/>
                  </a:ext>
                </a:extLst>
              </a:tr>
              <a:tr h="756000">
                <a:tc>
                  <a:txBody>
                    <a:bodyPr/>
                    <a:lstStyle/>
                    <a:p>
                      <a:pPr algn="ctr" fontAlgn="ctr"/>
                      <a:r>
                        <a:rPr kumimoji="1" lang="ja-JP" altLang="en-US" sz="1600" b="0" i="0" baseline="0" dirty="0">
                          <a:solidFill>
                            <a:schemeClr val="tx1"/>
                          </a:solidFill>
                          <a:latin typeface="+mn-ea"/>
                          <a:ea typeface="+mn-ea"/>
                        </a:rPr>
                        <a:t>Ｃさん</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45</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500</a:t>
                      </a:r>
                      <a:endParaRPr kumimoji="1" lang="ja-JP" altLang="en-US" sz="1600" b="0" i="0" baseline="0" dirty="0">
                        <a:solidFill>
                          <a:schemeClr val="tx1"/>
                        </a:solidFill>
                        <a:latin typeface="+mn-ea"/>
                        <a:ea typeface="+mn-ea"/>
                      </a:endParaRPr>
                    </a:p>
                  </a:txBody>
                  <a:tcPr marL="45720" marR="144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1800" b="0" i="0" baseline="0" dirty="0">
                        <a:solidFill>
                          <a:schemeClr val="tx1"/>
                        </a:solidFill>
                        <a:ea typeface="游ゴシック" panose="020B0400000000000000" pitchFamily="50" charset="-128"/>
                      </a:endParaRPr>
                    </a:p>
                  </a:txBody>
                  <a:tcPr marL="45720" marR="36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3304431867"/>
                  </a:ext>
                </a:extLst>
              </a:tr>
              <a:tr h="756000">
                <a:tc>
                  <a:txBody>
                    <a:bodyPr/>
                    <a:lstStyle/>
                    <a:p>
                      <a:pPr algn="ctr" fontAlgn="ctr"/>
                      <a:r>
                        <a:rPr kumimoji="1" lang="ja-JP" altLang="en-US" sz="1600" b="0" i="0" baseline="0" dirty="0">
                          <a:solidFill>
                            <a:schemeClr val="tx1"/>
                          </a:solidFill>
                          <a:latin typeface="+mn-ea"/>
                          <a:ea typeface="+mn-ea"/>
                        </a:rPr>
                        <a:t>Ｄさん</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20</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100</a:t>
                      </a:r>
                      <a:endParaRPr kumimoji="1" lang="ja-JP" altLang="en-US" sz="1600" b="0" i="0" baseline="0" dirty="0">
                        <a:solidFill>
                          <a:schemeClr val="tx1"/>
                        </a:solidFill>
                        <a:latin typeface="+mn-ea"/>
                        <a:ea typeface="+mn-ea"/>
                      </a:endParaRPr>
                    </a:p>
                  </a:txBody>
                  <a:tcPr marL="45720" marR="144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1800" b="0" i="0" baseline="0" dirty="0">
                        <a:solidFill>
                          <a:schemeClr val="tx1"/>
                        </a:solidFill>
                        <a:ea typeface="游ゴシック" panose="020B0400000000000000" pitchFamily="50" charset="-128"/>
                      </a:endParaRPr>
                    </a:p>
                  </a:txBody>
                  <a:tcPr marL="45720" marR="36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993908389"/>
                  </a:ext>
                </a:extLst>
              </a:tr>
              <a:tr h="756000">
                <a:tc>
                  <a:txBody>
                    <a:bodyPr/>
                    <a:lstStyle/>
                    <a:p>
                      <a:pPr algn="ctr" fontAlgn="ctr"/>
                      <a:r>
                        <a:rPr kumimoji="1" lang="ja-JP" altLang="en-US" sz="1600" b="0" i="0" baseline="0" dirty="0">
                          <a:solidFill>
                            <a:schemeClr val="tx1"/>
                          </a:solidFill>
                          <a:latin typeface="+mn-ea"/>
                          <a:ea typeface="+mn-ea"/>
                        </a:rPr>
                        <a:t>Ｅさん</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85</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10</a:t>
                      </a:r>
                      <a:endParaRPr kumimoji="1" lang="ja-JP" altLang="en-US" sz="1600" b="0" i="0" baseline="0" dirty="0">
                        <a:solidFill>
                          <a:schemeClr val="tx1"/>
                        </a:solidFill>
                        <a:latin typeface="+mn-ea"/>
                        <a:ea typeface="+mn-ea"/>
                      </a:endParaRPr>
                    </a:p>
                  </a:txBody>
                  <a:tcPr marL="45720" marR="144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endParaRPr kumimoji="1" lang="ja-JP" altLang="en-US" sz="16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1800" b="0" i="0" baseline="0" dirty="0">
                        <a:solidFill>
                          <a:schemeClr val="tx1"/>
                        </a:solidFill>
                        <a:ea typeface="游ゴシック" panose="020B0400000000000000" pitchFamily="50" charset="-128"/>
                      </a:endParaRPr>
                    </a:p>
                  </a:txBody>
                  <a:tcPr marL="45720" marR="36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2103659558"/>
                  </a:ext>
                </a:extLst>
              </a:tr>
              <a:tr h="720000">
                <a:tc grid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合 計</a:t>
                      </a:r>
                      <a:endParaRPr kumimoji="1" lang="en-US" altLang="ja-JP" sz="1600" b="0" i="0" baseline="0" dirty="0">
                        <a:solidFill>
                          <a:schemeClr val="tx1"/>
                        </a:solidFill>
                        <a:latin typeface="游ゴシック" panose="020B0400000000000000" pitchFamily="50" charset="-128"/>
                        <a:ea typeface="游ゴシック" panose="020B0400000000000000" pitchFamily="50" charset="-128"/>
                      </a:endParaRPr>
                    </a:p>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400" b="0" i="0" baseline="0" dirty="0">
                          <a:solidFill>
                            <a:schemeClr val="tx1"/>
                          </a:solidFill>
                          <a:latin typeface="游ゴシック" panose="020B0400000000000000" pitchFamily="50" charset="-128"/>
                          <a:ea typeface="游ゴシック" panose="020B0400000000000000" pitchFamily="50" charset="-128"/>
                        </a:rPr>
                        <a:t>(1,000</a:t>
                      </a: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になるように</a:t>
                      </a:r>
                      <a:r>
                        <a:rPr kumimoji="1" lang="en-US" altLang="ja-JP" sz="1400" b="0" i="0" baseline="0" dirty="0">
                          <a:solidFill>
                            <a:schemeClr val="tx1"/>
                          </a:solidFill>
                          <a:latin typeface="游ゴシック" panose="020B0400000000000000" pitchFamily="50" charset="-128"/>
                          <a:ea typeface="游ゴシック" panose="020B0400000000000000" pitchFamily="50" charset="-128"/>
                        </a:rPr>
                        <a:t>)</a:t>
                      </a:r>
                    </a:p>
                  </a:txBody>
                  <a:tcPr marL="144000" marR="144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EFF8E5"/>
                    </a:solidFill>
                  </a:tcPr>
                </a:tc>
                <a:tc hMerge="1">
                  <a:txBody>
                    <a:bodyPr/>
                    <a:lstStyle/>
                    <a:p>
                      <a:pPr algn="ctr" fontAlgn="ctr"/>
                      <a:endParaRPr kumimoji="1" lang="ja-JP" altLang="en-US" sz="16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hMerge="1">
                  <a:txBody>
                    <a:bodyPr/>
                    <a:lstStyle/>
                    <a:p>
                      <a:pPr algn="r" fontAlgn="ctr"/>
                      <a:endParaRPr kumimoji="1" lang="ja-JP" altLang="en-US" sz="16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1600" b="0" i="0" baseline="0" dirty="0">
                        <a:solidFill>
                          <a:schemeClr val="tx1"/>
                        </a:solidFill>
                        <a:ea typeface="+mn-ea"/>
                      </a:endParaRPr>
                    </a:p>
                  </a:txBody>
                  <a:tcPr marL="36000" marR="360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EFF8E5"/>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1600" b="0" i="0" baseline="0" dirty="0">
                        <a:solidFill>
                          <a:schemeClr val="tx1"/>
                        </a:solidFill>
                        <a:ea typeface="+mn-ea"/>
                      </a:endParaRPr>
                    </a:p>
                  </a:txBody>
                  <a:tcPr marL="36000" marR="360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EFF8E5"/>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1600" b="0" i="0" baseline="0" dirty="0">
                        <a:solidFill>
                          <a:schemeClr val="tx1"/>
                        </a:solidFill>
                        <a:ea typeface="+mn-ea"/>
                      </a:endParaRPr>
                    </a:p>
                  </a:txBody>
                  <a:tcPr marL="36000" marR="360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EFF8E5"/>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1600" b="0" i="0" baseline="0" dirty="0">
                        <a:solidFill>
                          <a:schemeClr val="tx1"/>
                        </a:solidFill>
                        <a:ea typeface="+mn-ea"/>
                      </a:endParaRPr>
                    </a:p>
                  </a:txBody>
                  <a:tcPr marL="36000" marR="360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EFF8E5"/>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1600" b="0" i="0" baseline="0" dirty="0">
                        <a:solidFill>
                          <a:schemeClr val="tx1"/>
                        </a:solidFill>
                        <a:ea typeface="+mn-ea"/>
                      </a:endParaRPr>
                    </a:p>
                  </a:txBody>
                  <a:tcPr marL="36000" marR="360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EFF8E5"/>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1600" b="0" i="0" baseline="0" dirty="0">
                        <a:solidFill>
                          <a:schemeClr val="tx1"/>
                        </a:solidFill>
                        <a:ea typeface="+mn-ea"/>
                      </a:endParaRPr>
                    </a:p>
                  </a:txBody>
                  <a:tcPr marL="36000" marR="360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EFF8E5"/>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1800" b="0" i="0" baseline="0" dirty="0">
                        <a:solidFill>
                          <a:schemeClr val="tx1"/>
                        </a:solidFill>
                        <a:latin typeface="游ゴシック" panose="020B0400000000000000" pitchFamily="50" charset="-128"/>
                        <a:ea typeface="+mn-ea"/>
                      </a:endParaRPr>
                    </a:p>
                  </a:txBody>
                  <a:tcPr marL="45720" marR="360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extLst>
                  <a:ext uri="{0D108BD9-81ED-4DB2-BD59-A6C34878D82A}">
                    <a16:rowId xmlns:a16="http://schemas.microsoft.com/office/drawing/2014/main" val="4196422879"/>
                  </a:ext>
                </a:extLst>
              </a:tr>
            </a:tbl>
          </a:graphicData>
        </a:graphic>
      </p:graphicFrame>
      <p:pic>
        <p:nvPicPr>
          <p:cNvPr id="6146" name="Picture 2" descr="図書館のイラスト「レンガ造りの図書館」">
            <a:extLst>
              <a:ext uri="{FF2B5EF4-FFF2-40B4-BE49-F238E27FC236}">
                <a16:creationId xmlns:a16="http://schemas.microsoft.com/office/drawing/2014/main" id="{D827D77F-83D6-213D-5690-5241BC27CD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660" y="1175674"/>
            <a:ext cx="1187624" cy="90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24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863E5C6E-61F1-D4A9-BFFD-3C6D45C0EB47}"/>
              </a:ext>
            </a:extLst>
          </p:cNvPr>
          <p:cNvSpPr>
            <a:spLocks noGrp="1"/>
          </p:cNvSpPr>
          <p:nvPr>
            <p:ph type="body" sz="quarter" idx="13"/>
          </p:nvPr>
        </p:nvSpPr>
        <p:spPr/>
        <p:txBody>
          <a:bodyPr/>
          <a:lstStyle/>
          <a:p>
            <a:r>
              <a:rPr kumimoji="1" lang="ja-JP" altLang="en-US" dirty="0"/>
              <a:t>税金を決める仕組み</a:t>
            </a:r>
          </a:p>
        </p:txBody>
      </p:sp>
      <p:sp>
        <p:nvSpPr>
          <p:cNvPr id="3" name="スライド番号プレースホルダー 2">
            <a:extLst>
              <a:ext uri="{FF2B5EF4-FFF2-40B4-BE49-F238E27FC236}">
                <a16:creationId xmlns:a16="http://schemas.microsoft.com/office/drawing/2014/main" id="{6F57C836-0283-2FBA-E5F8-7589A406EE78}"/>
              </a:ext>
            </a:extLst>
          </p:cNvPr>
          <p:cNvSpPr>
            <a:spLocks noGrp="1"/>
          </p:cNvSpPr>
          <p:nvPr>
            <p:ph type="sldNum" sz="quarter" idx="12"/>
          </p:nvPr>
        </p:nvSpPr>
        <p:spPr/>
        <p:txBody>
          <a:bodyPr/>
          <a:lstStyle/>
          <a:p>
            <a:fld id="{0476FAA8-B280-4704-A56B-08FA04A964B6}" type="slidenum">
              <a:rPr lang="ja-JP" altLang="en-US" smtClean="0"/>
              <a:pPr/>
              <a:t>4</a:t>
            </a:fld>
            <a:endParaRPr lang="ja-JP" altLang="en-US" dirty="0"/>
          </a:p>
        </p:txBody>
      </p:sp>
      <p:sp>
        <p:nvSpPr>
          <p:cNvPr id="4" name="円弧 3">
            <a:extLst>
              <a:ext uri="{FF2B5EF4-FFF2-40B4-BE49-F238E27FC236}">
                <a16:creationId xmlns:a16="http://schemas.microsoft.com/office/drawing/2014/main" id="{ED3C904C-632C-7020-A31A-41F55DE2D05B}"/>
              </a:ext>
            </a:extLst>
          </p:cNvPr>
          <p:cNvSpPr/>
          <p:nvPr/>
        </p:nvSpPr>
        <p:spPr>
          <a:xfrm rot="18988057" flipH="1" flipV="1">
            <a:off x="2741081" y="2171732"/>
            <a:ext cx="3512277" cy="3788878"/>
          </a:xfrm>
          <a:prstGeom prst="arc">
            <a:avLst>
              <a:gd name="adj1" fmla="val 16039492"/>
              <a:gd name="adj2" fmla="val 21484044"/>
            </a:avLst>
          </a:prstGeom>
          <a:ln w="190500" cap="sq">
            <a:solidFill>
              <a:schemeClr val="accent6"/>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円弧 4">
            <a:extLst>
              <a:ext uri="{FF2B5EF4-FFF2-40B4-BE49-F238E27FC236}">
                <a16:creationId xmlns:a16="http://schemas.microsoft.com/office/drawing/2014/main" id="{6192D8BD-43FD-181A-6D4E-E7E45E92CFC4}"/>
              </a:ext>
            </a:extLst>
          </p:cNvPr>
          <p:cNvSpPr/>
          <p:nvPr/>
        </p:nvSpPr>
        <p:spPr>
          <a:xfrm rot="15562973">
            <a:off x="2389336" y="2354670"/>
            <a:ext cx="2821460" cy="3312763"/>
          </a:xfrm>
          <a:prstGeom prst="arc">
            <a:avLst>
              <a:gd name="adj1" fmla="val 16802055"/>
              <a:gd name="adj2" fmla="val 21484044"/>
            </a:avLst>
          </a:prstGeom>
          <a:ln w="190500" cap="sq">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円弧 5">
            <a:extLst>
              <a:ext uri="{FF2B5EF4-FFF2-40B4-BE49-F238E27FC236}">
                <a16:creationId xmlns:a16="http://schemas.microsoft.com/office/drawing/2014/main" id="{7B8B56F4-9579-7324-14C8-F49AAFE1A5DB}"/>
              </a:ext>
            </a:extLst>
          </p:cNvPr>
          <p:cNvSpPr/>
          <p:nvPr/>
        </p:nvSpPr>
        <p:spPr>
          <a:xfrm rot="21341943">
            <a:off x="4090609" y="2542209"/>
            <a:ext cx="2821460" cy="3312763"/>
          </a:xfrm>
          <a:prstGeom prst="arc">
            <a:avLst>
              <a:gd name="adj1" fmla="val 16802055"/>
              <a:gd name="adj2" fmla="val 21484044"/>
            </a:avLst>
          </a:prstGeom>
          <a:ln w="190500" cap="sq">
            <a:solidFill>
              <a:schemeClr val="accent1"/>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B587C6A-7A1A-C8A9-E7A1-BCE41422413C}"/>
              </a:ext>
            </a:extLst>
          </p:cNvPr>
          <p:cNvSpPr txBox="1"/>
          <p:nvPr/>
        </p:nvSpPr>
        <p:spPr>
          <a:xfrm>
            <a:off x="287824" y="2564904"/>
            <a:ext cx="2700000" cy="900000"/>
          </a:xfrm>
          <a:prstGeom prst="rect">
            <a:avLst/>
          </a:prstGeom>
          <a:noFill/>
          <a:ln w="3175">
            <a:noFill/>
          </a:ln>
        </p:spPr>
        <p:txBody>
          <a:bodyPr wrap="square" tIns="0" bIns="0" rtlCol="0" anchor="ctr">
            <a:noAutofit/>
          </a:bodyPr>
          <a:lstStyle/>
          <a:p>
            <a:pPr lvl="0" algn="ctr" defTabSz="457200" eaLnBrk="1" fontAlgn="ctr" hangingPunct="1">
              <a:spcBef>
                <a:spcPts val="0"/>
              </a:spcBef>
              <a:spcAft>
                <a:spcPts val="0"/>
              </a:spcAft>
              <a:defRPr/>
            </a:pPr>
            <a:r>
              <a:rPr kumimoji="1" lang="ja-JP" altLang="en-US" sz="48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選挙</a:t>
            </a:r>
          </a:p>
        </p:txBody>
      </p:sp>
      <p:sp>
        <p:nvSpPr>
          <p:cNvPr id="8" name="テキスト ボックス 7">
            <a:extLst>
              <a:ext uri="{FF2B5EF4-FFF2-40B4-BE49-F238E27FC236}">
                <a16:creationId xmlns:a16="http://schemas.microsoft.com/office/drawing/2014/main" id="{6E3BC196-3BE4-2D52-0D68-3AD4DE184640}"/>
              </a:ext>
            </a:extLst>
          </p:cNvPr>
          <p:cNvSpPr txBox="1"/>
          <p:nvPr/>
        </p:nvSpPr>
        <p:spPr>
          <a:xfrm>
            <a:off x="3221998" y="5905508"/>
            <a:ext cx="2700000" cy="900000"/>
          </a:xfrm>
          <a:prstGeom prst="rect">
            <a:avLst/>
          </a:prstGeom>
          <a:noFill/>
          <a:ln w="3175">
            <a:noFill/>
          </a:ln>
        </p:spPr>
        <p:txBody>
          <a:bodyPr wrap="square" tIns="0" bIns="0" rtlCol="0" anchor="ctr">
            <a:noAutofit/>
          </a:bodyPr>
          <a:lstStyle/>
          <a:p>
            <a:pPr lvl="0" algn="ctr" defTabSz="457200" eaLnBrk="1" fontAlgn="ctr" hangingPunct="1">
              <a:spcBef>
                <a:spcPts val="0"/>
              </a:spcBef>
              <a:spcAft>
                <a:spcPts val="0"/>
              </a:spcAft>
              <a:defRPr/>
            </a:pPr>
            <a:r>
              <a:rPr kumimoji="1" lang="ja-JP" altLang="en-US" sz="4800" b="0" i="0" u="none" strike="noStrike" kern="1200" cap="none" spc="0" normalizeH="0" baseline="0" noProof="0" dirty="0">
                <a:ln>
                  <a:noFill/>
                </a:ln>
                <a:solidFill>
                  <a:schemeClr val="accent6"/>
                </a:solidFill>
                <a:effectLst/>
                <a:uLnTx/>
                <a:uFillTx/>
                <a:latin typeface="游ゴシック" panose="020B0400000000000000" pitchFamily="50" charset="-128"/>
                <a:ea typeface="游ゴシック" panose="020B0400000000000000" pitchFamily="50" charset="-128"/>
              </a:rPr>
              <a:t>課税</a:t>
            </a:r>
          </a:p>
        </p:txBody>
      </p:sp>
      <p:sp>
        <p:nvSpPr>
          <p:cNvPr id="9" name="テキスト ボックス 8">
            <a:extLst>
              <a:ext uri="{FF2B5EF4-FFF2-40B4-BE49-F238E27FC236}">
                <a16:creationId xmlns:a16="http://schemas.microsoft.com/office/drawing/2014/main" id="{23CE8294-23DE-43DE-1F05-0ADFF0F1E7BB}"/>
              </a:ext>
            </a:extLst>
          </p:cNvPr>
          <p:cNvSpPr txBox="1"/>
          <p:nvPr/>
        </p:nvSpPr>
        <p:spPr>
          <a:xfrm>
            <a:off x="5948536" y="1925158"/>
            <a:ext cx="2700000" cy="1980000"/>
          </a:xfrm>
          <a:prstGeom prst="rect">
            <a:avLst/>
          </a:prstGeom>
          <a:noFill/>
          <a:ln w="3175">
            <a:noFill/>
          </a:ln>
        </p:spPr>
        <p:txBody>
          <a:bodyPr wrap="square" tIns="0" bIns="0" rtlCol="0" anchor="ctr">
            <a:noAutofit/>
          </a:bodyPr>
          <a:lstStyle/>
          <a:p>
            <a:pPr lvl="0" algn="ctr" defTabSz="457200" eaLnBrk="1" fontAlgn="ctr" hangingPunct="1">
              <a:lnSpc>
                <a:spcPts val="5000"/>
              </a:lnSpc>
              <a:spcBef>
                <a:spcPts val="0"/>
              </a:spcBef>
              <a:spcAft>
                <a:spcPts val="0"/>
              </a:spcAft>
              <a:defRPr/>
            </a:pPr>
            <a:r>
              <a:rPr kumimoji="1" lang="ja-JP" altLang="en-US" sz="4800" b="0" i="0" u="none" strike="noStrike" kern="1200" cap="none" spc="-10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rPr>
              <a:t>立法・</a:t>
            </a:r>
            <a:br>
              <a:rPr kumimoji="1" lang="en-US" altLang="ja-JP" sz="4800" b="0" i="0" u="none" strike="noStrike" kern="1200" cap="none" spc="-10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rPr>
            </a:br>
            <a:r>
              <a:rPr kumimoji="1" lang="ja-JP" altLang="en-US" sz="4800" b="0" i="0" u="none" strike="noStrike" kern="1200" cap="none" spc="-10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rPr>
              <a:t>　</a:t>
            </a:r>
            <a:r>
              <a:rPr lang="ja-JP" altLang="en-US" sz="4800" spc="-100" dirty="0">
                <a:solidFill>
                  <a:schemeClr val="accent1"/>
                </a:solidFill>
                <a:latin typeface="游ゴシック" panose="020B0400000000000000" pitchFamily="50" charset="-128"/>
                <a:ea typeface="游ゴシック" panose="020B0400000000000000" pitchFamily="50" charset="-128"/>
              </a:rPr>
              <a:t>改正</a:t>
            </a:r>
            <a:endParaRPr kumimoji="1" lang="ja-JP" altLang="en-US" sz="4800" b="0" i="0" u="none" strike="noStrike" kern="1200" cap="none" spc="-10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025DEC87-E27E-0F2A-7B1C-45863355C74B}"/>
              </a:ext>
            </a:extLst>
          </p:cNvPr>
          <p:cNvGrpSpPr/>
          <p:nvPr/>
        </p:nvGrpSpPr>
        <p:grpSpPr>
          <a:xfrm>
            <a:off x="3409162" y="1412776"/>
            <a:ext cx="2325676" cy="2448272"/>
            <a:chOff x="3409162" y="1412776"/>
            <a:chExt cx="2325676" cy="2448272"/>
          </a:xfrm>
        </p:grpSpPr>
        <p:sp>
          <p:nvSpPr>
            <p:cNvPr id="11" name="正方形/長方形 10">
              <a:extLst>
                <a:ext uri="{FF2B5EF4-FFF2-40B4-BE49-F238E27FC236}">
                  <a16:creationId xmlns:a16="http://schemas.microsoft.com/office/drawing/2014/main" id="{EB6914BC-4476-F20A-5549-D262E4A5F98E}"/>
                </a:ext>
              </a:extLst>
            </p:cNvPr>
            <p:cNvSpPr/>
            <p:nvPr/>
          </p:nvSpPr>
          <p:spPr>
            <a:xfrm>
              <a:off x="3490807" y="1412776"/>
              <a:ext cx="2162386" cy="2448272"/>
            </a:xfrm>
            <a:prstGeom prst="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3175">
                  <a:solidFill>
                    <a:schemeClr val="accent1"/>
                  </a:solidFill>
                </a:ln>
              </a:endParaRPr>
            </a:p>
          </p:txBody>
        </p:sp>
        <p:pic>
          <p:nvPicPr>
            <p:cNvPr id="12" name="図 11">
              <a:extLst>
                <a:ext uri="{FF2B5EF4-FFF2-40B4-BE49-F238E27FC236}">
                  <a16:creationId xmlns:a16="http://schemas.microsoft.com/office/drawing/2014/main" id="{FEC1C49D-E957-AF16-8E0E-5064C66838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162" y="2339164"/>
              <a:ext cx="2325676" cy="1449876"/>
            </a:xfrm>
            <a:prstGeom prst="rect">
              <a:avLst/>
            </a:prstGeom>
          </p:spPr>
        </p:pic>
        <p:pic>
          <p:nvPicPr>
            <p:cNvPr id="13" name="図 12">
              <a:extLst>
                <a:ext uri="{FF2B5EF4-FFF2-40B4-BE49-F238E27FC236}">
                  <a16:creationId xmlns:a16="http://schemas.microsoft.com/office/drawing/2014/main" id="{19D628F9-E85B-912B-A7E0-427406EEA2AD}"/>
                </a:ext>
              </a:extLst>
            </p:cNvPr>
            <p:cNvPicPr>
              <a:picLocks noChangeAspect="1"/>
            </p:cNvPicPr>
            <p:nvPr/>
          </p:nvPicPr>
          <p:blipFill>
            <a:blip r:embed="rId4"/>
            <a:stretch>
              <a:fillRect/>
            </a:stretch>
          </p:blipFill>
          <p:spPr>
            <a:xfrm>
              <a:off x="3409162" y="2642265"/>
              <a:ext cx="1785771" cy="1200777"/>
            </a:xfrm>
            <a:prstGeom prst="rect">
              <a:avLst/>
            </a:prstGeom>
          </p:spPr>
        </p:pic>
        <p:sp>
          <p:nvSpPr>
            <p:cNvPr id="14" name="テキスト ボックス 13">
              <a:extLst>
                <a:ext uri="{FF2B5EF4-FFF2-40B4-BE49-F238E27FC236}">
                  <a16:creationId xmlns:a16="http://schemas.microsoft.com/office/drawing/2014/main" id="{00307B12-AFEB-606F-62C9-B19B62A6DFA2}"/>
                </a:ext>
              </a:extLst>
            </p:cNvPr>
            <p:cNvSpPr txBox="1"/>
            <p:nvPr/>
          </p:nvSpPr>
          <p:spPr>
            <a:xfrm>
              <a:off x="3490807" y="1412776"/>
              <a:ext cx="2162386" cy="859993"/>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0" i="0" u="none" strike="noStrike" kern="1200" cap="none"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rPr>
                <a:t>国会</a:t>
              </a:r>
              <a:endParaRPr kumimoji="1" lang="en-US" altLang="ja-JP" sz="3200" b="0" i="0" u="none" strike="noStrike" kern="1200" cap="none"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a:p>
              <a:pPr lvl="0" algn="ctr" defTabSz="457200" eaLnBrk="1" fontAlgn="ctr" hangingPunct="1">
                <a:spcBef>
                  <a:spcPts val="0"/>
                </a:spcBef>
                <a:spcAft>
                  <a:spcPts val="0"/>
                </a:spcAft>
                <a:defRPr/>
              </a:pPr>
              <a:r>
                <a:rPr lang="ja-JP" altLang="en-US" sz="2000" dirty="0">
                  <a:solidFill>
                    <a:schemeClr val="accent1"/>
                  </a:solidFill>
                  <a:latin typeface="游ゴシック" panose="020B0400000000000000" pitchFamily="50" charset="-128"/>
                  <a:ea typeface="游ゴシック" panose="020B0400000000000000" pitchFamily="50" charset="-128"/>
                </a:rPr>
                <a:t>国会議員</a:t>
              </a:r>
              <a:endParaRPr kumimoji="1" lang="ja-JP" altLang="en-US" sz="2000" b="0" i="0" u="none" strike="noStrike" kern="1200" cap="none"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grpSp>
      <p:grpSp>
        <p:nvGrpSpPr>
          <p:cNvPr id="15" name="グループ化 14">
            <a:extLst>
              <a:ext uri="{FF2B5EF4-FFF2-40B4-BE49-F238E27FC236}">
                <a16:creationId xmlns:a16="http://schemas.microsoft.com/office/drawing/2014/main" id="{3DA7BA01-89C1-267A-7B00-1AC3EBA63B15}"/>
              </a:ext>
            </a:extLst>
          </p:cNvPr>
          <p:cNvGrpSpPr/>
          <p:nvPr/>
        </p:nvGrpSpPr>
        <p:grpSpPr>
          <a:xfrm>
            <a:off x="1093111" y="4077072"/>
            <a:ext cx="2162386" cy="2581777"/>
            <a:chOff x="1093111" y="4077072"/>
            <a:chExt cx="2162386" cy="2581777"/>
          </a:xfrm>
        </p:grpSpPr>
        <p:sp>
          <p:nvSpPr>
            <p:cNvPr id="16" name="正方形/長方形 15">
              <a:extLst>
                <a:ext uri="{FF2B5EF4-FFF2-40B4-BE49-F238E27FC236}">
                  <a16:creationId xmlns:a16="http://schemas.microsoft.com/office/drawing/2014/main" id="{FB97E72E-1E6A-8B24-EAD3-DC4A6C1096B0}"/>
                </a:ext>
              </a:extLst>
            </p:cNvPr>
            <p:cNvSpPr/>
            <p:nvPr/>
          </p:nvSpPr>
          <p:spPr>
            <a:xfrm>
              <a:off x="1093111" y="4077072"/>
              <a:ext cx="2162386" cy="2448272"/>
            </a:xfrm>
            <a:prstGeom prst="rect">
              <a:avLst/>
            </a:prstGeom>
            <a:solidFill>
              <a:srgbClr val="FFE5E5"/>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3175">
                  <a:solidFill>
                    <a:srgbClr val="FF0000"/>
                  </a:solidFill>
                </a:ln>
              </a:endParaRPr>
            </a:p>
          </p:txBody>
        </p:sp>
        <p:pic>
          <p:nvPicPr>
            <p:cNvPr id="17" name="図 16">
              <a:extLst>
                <a:ext uri="{FF2B5EF4-FFF2-40B4-BE49-F238E27FC236}">
                  <a16:creationId xmlns:a16="http://schemas.microsoft.com/office/drawing/2014/main" id="{AFFAA9DB-82A5-0D9F-416B-4E28D943E4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773" y="4937065"/>
              <a:ext cx="1979062" cy="1721784"/>
            </a:xfrm>
            <a:prstGeom prst="rect">
              <a:avLst/>
            </a:prstGeom>
          </p:spPr>
        </p:pic>
        <p:sp>
          <p:nvSpPr>
            <p:cNvPr id="18" name="テキスト ボックス 17">
              <a:extLst>
                <a:ext uri="{FF2B5EF4-FFF2-40B4-BE49-F238E27FC236}">
                  <a16:creationId xmlns:a16="http://schemas.microsoft.com/office/drawing/2014/main" id="{7B694159-B164-CF41-4957-A4A234708B45}"/>
                </a:ext>
              </a:extLst>
            </p:cNvPr>
            <p:cNvSpPr txBox="1"/>
            <p:nvPr/>
          </p:nvSpPr>
          <p:spPr>
            <a:xfrm>
              <a:off x="1093111" y="4077072"/>
              <a:ext cx="2162386" cy="859993"/>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0" i="0" u="none" strike="noStrike" kern="1200" cap="none"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国民</a:t>
              </a:r>
              <a:endParaRPr kumimoji="1" lang="en-US" altLang="ja-JP" sz="3200" b="0" i="0" u="none" strike="noStrike" kern="1200" cap="none"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a:p>
              <a:pPr lvl="0" algn="ctr" defTabSz="457200" eaLnBrk="1" fontAlgn="ctr" hangingPunct="1">
                <a:spcBef>
                  <a:spcPts val="0"/>
                </a:spcBef>
                <a:spcAft>
                  <a:spcPts val="0"/>
                </a:spcAft>
                <a:defRPr/>
              </a:pPr>
              <a:r>
                <a:rPr lang="ja-JP" altLang="en-US" sz="2000" dirty="0">
                  <a:solidFill>
                    <a:srgbClr val="FF0000"/>
                  </a:solidFill>
                  <a:latin typeface="游ゴシック" panose="020B0400000000000000" pitchFamily="50" charset="-128"/>
                  <a:ea typeface="游ゴシック" panose="020B0400000000000000" pitchFamily="50" charset="-128"/>
                </a:rPr>
                <a:t>わたしたち</a:t>
              </a:r>
              <a:endParaRPr kumimoji="1" lang="ja-JP" altLang="en-US" sz="2000" b="0" i="0" u="none" strike="noStrike" kern="1200" cap="none"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grpSp>
      <p:grpSp>
        <p:nvGrpSpPr>
          <p:cNvPr id="19" name="グループ化 18">
            <a:extLst>
              <a:ext uri="{FF2B5EF4-FFF2-40B4-BE49-F238E27FC236}">
                <a16:creationId xmlns:a16="http://schemas.microsoft.com/office/drawing/2014/main" id="{0715A996-A0DD-5DC0-C381-2E5898654A8E}"/>
              </a:ext>
            </a:extLst>
          </p:cNvPr>
          <p:cNvGrpSpPr/>
          <p:nvPr/>
        </p:nvGrpSpPr>
        <p:grpSpPr>
          <a:xfrm>
            <a:off x="5847651" y="4075413"/>
            <a:ext cx="2162386" cy="2506686"/>
            <a:chOff x="5847651" y="4075413"/>
            <a:chExt cx="2162386" cy="2506686"/>
          </a:xfrm>
        </p:grpSpPr>
        <p:sp>
          <p:nvSpPr>
            <p:cNvPr id="20" name="正方形/長方形 19">
              <a:extLst>
                <a:ext uri="{FF2B5EF4-FFF2-40B4-BE49-F238E27FC236}">
                  <a16:creationId xmlns:a16="http://schemas.microsoft.com/office/drawing/2014/main" id="{B35600B9-1F8F-E133-42A1-12EBEF42E5FB}"/>
                </a:ext>
              </a:extLst>
            </p:cNvPr>
            <p:cNvSpPr/>
            <p:nvPr/>
          </p:nvSpPr>
          <p:spPr>
            <a:xfrm>
              <a:off x="5847651" y="4075413"/>
              <a:ext cx="2162386" cy="2448272"/>
            </a:xfrm>
            <a:prstGeom prst="rect">
              <a:avLst/>
            </a:prstGeom>
            <a:solidFill>
              <a:srgbClr val="CCEFDC"/>
            </a:solidFill>
            <a:ln w="31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l" rtl="0" eaLnBrk="0" fontAlgn="base" hangingPunct="0">
                <a:spcBef>
                  <a:spcPct val="0"/>
                </a:spcBef>
                <a:spcAft>
                  <a:spcPct val="0"/>
                </a:spcAft>
                <a:defRPr kumimoji="1" sz="2800" kern="1200">
                  <a:solidFill>
                    <a:schemeClr val="lt1"/>
                  </a:solidFill>
                  <a:latin typeface="+mn-lt"/>
                  <a:ea typeface="+mn-ea"/>
                  <a:cs typeface="+mn-cs"/>
                </a:defRPr>
              </a:lvl1pPr>
              <a:lvl2pPr marL="457200" algn="l" rtl="0" eaLnBrk="0" fontAlgn="base" hangingPunct="0">
                <a:spcBef>
                  <a:spcPct val="0"/>
                </a:spcBef>
                <a:spcAft>
                  <a:spcPct val="0"/>
                </a:spcAft>
                <a:defRPr kumimoji="1" sz="2800" kern="1200">
                  <a:solidFill>
                    <a:schemeClr val="lt1"/>
                  </a:solidFill>
                  <a:latin typeface="+mn-lt"/>
                  <a:ea typeface="+mn-ea"/>
                  <a:cs typeface="+mn-cs"/>
                </a:defRPr>
              </a:lvl2pPr>
              <a:lvl3pPr marL="914400" algn="l" rtl="0" eaLnBrk="0" fontAlgn="base" hangingPunct="0">
                <a:spcBef>
                  <a:spcPct val="0"/>
                </a:spcBef>
                <a:spcAft>
                  <a:spcPct val="0"/>
                </a:spcAft>
                <a:defRPr kumimoji="1" sz="2800" kern="1200">
                  <a:solidFill>
                    <a:schemeClr val="lt1"/>
                  </a:solidFill>
                  <a:latin typeface="+mn-lt"/>
                  <a:ea typeface="+mn-ea"/>
                  <a:cs typeface="+mn-cs"/>
                </a:defRPr>
              </a:lvl3pPr>
              <a:lvl4pPr marL="1371600" algn="l" rtl="0" eaLnBrk="0" fontAlgn="base" hangingPunct="0">
                <a:spcBef>
                  <a:spcPct val="0"/>
                </a:spcBef>
                <a:spcAft>
                  <a:spcPct val="0"/>
                </a:spcAft>
                <a:defRPr kumimoji="1" sz="2800" kern="1200">
                  <a:solidFill>
                    <a:schemeClr val="lt1"/>
                  </a:solidFill>
                  <a:latin typeface="+mn-lt"/>
                  <a:ea typeface="+mn-ea"/>
                  <a:cs typeface="+mn-cs"/>
                </a:defRPr>
              </a:lvl4pPr>
              <a:lvl5pPr marL="1828800" algn="l" rtl="0" eaLnBrk="0" fontAlgn="base" hangingPunct="0">
                <a:spcBef>
                  <a:spcPct val="0"/>
                </a:spcBef>
                <a:spcAft>
                  <a:spcPct val="0"/>
                </a:spcAft>
                <a:defRPr kumimoji="1" sz="2800" kern="1200">
                  <a:solidFill>
                    <a:schemeClr val="lt1"/>
                  </a:solidFill>
                  <a:latin typeface="+mn-lt"/>
                  <a:ea typeface="+mn-ea"/>
                  <a:cs typeface="+mn-cs"/>
                </a:defRPr>
              </a:lvl5pPr>
              <a:lvl6pPr marL="2286000" algn="l" defTabSz="914400" rtl="0" eaLnBrk="1" latinLnBrk="0" hangingPunct="1">
                <a:defRPr kumimoji="1" sz="2800" kern="1200">
                  <a:solidFill>
                    <a:schemeClr val="lt1"/>
                  </a:solidFill>
                  <a:latin typeface="+mn-lt"/>
                  <a:ea typeface="+mn-ea"/>
                  <a:cs typeface="+mn-cs"/>
                </a:defRPr>
              </a:lvl6pPr>
              <a:lvl7pPr marL="2743200" algn="l" defTabSz="914400" rtl="0" eaLnBrk="1" latinLnBrk="0" hangingPunct="1">
                <a:defRPr kumimoji="1" sz="2800" kern="1200">
                  <a:solidFill>
                    <a:schemeClr val="lt1"/>
                  </a:solidFill>
                  <a:latin typeface="+mn-lt"/>
                  <a:ea typeface="+mn-ea"/>
                  <a:cs typeface="+mn-cs"/>
                </a:defRPr>
              </a:lvl7pPr>
              <a:lvl8pPr marL="3200400" algn="l" defTabSz="914400" rtl="0" eaLnBrk="1" latinLnBrk="0" hangingPunct="1">
                <a:defRPr kumimoji="1" sz="2800" kern="1200">
                  <a:solidFill>
                    <a:schemeClr val="lt1"/>
                  </a:solidFill>
                  <a:latin typeface="+mn-lt"/>
                  <a:ea typeface="+mn-ea"/>
                  <a:cs typeface="+mn-cs"/>
                </a:defRPr>
              </a:lvl8pPr>
              <a:lvl9pPr marL="3657600" algn="l" defTabSz="914400" rtl="0" eaLnBrk="1" latinLnBrk="0" hangingPunct="1">
                <a:defRPr kumimoji="1" sz="2800" kern="1200">
                  <a:solidFill>
                    <a:schemeClr val="lt1"/>
                  </a:solidFill>
                  <a:latin typeface="+mn-lt"/>
                  <a:ea typeface="+mn-ea"/>
                  <a:cs typeface="+mn-cs"/>
                </a:defRPr>
              </a:lvl9pPr>
            </a:lstStyle>
            <a:p>
              <a:pPr algn="ctr"/>
              <a:endParaRPr kumimoji="1" lang="ja-JP" altLang="en-US">
                <a:ln w="6350">
                  <a:solidFill>
                    <a:srgbClr val="00B050"/>
                  </a:solidFill>
                </a:ln>
              </a:endParaRPr>
            </a:p>
          </p:txBody>
        </p:sp>
        <p:pic>
          <p:nvPicPr>
            <p:cNvPr id="21" name="図 20">
              <a:extLst>
                <a:ext uri="{FF2B5EF4-FFF2-40B4-BE49-F238E27FC236}">
                  <a16:creationId xmlns:a16="http://schemas.microsoft.com/office/drawing/2014/main" id="{09BA2F51-FAA0-68C1-6DC6-E2D877E332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2883" y="4929336"/>
              <a:ext cx="1652763" cy="1652763"/>
            </a:xfrm>
            <a:prstGeom prst="rect">
              <a:avLst/>
            </a:prstGeom>
          </p:spPr>
        </p:pic>
        <p:sp>
          <p:nvSpPr>
            <p:cNvPr id="22" name="テキスト ボックス 21">
              <a:extLst>
                <a:ext uri="{FF2B5EF4-FFF2-40B4-BE49-F238E27FC236}">
                  <a16:creationId xmlns:a16="http://schemas.microsoft.com/office/drawing/2014/main" id="{B19B380F-1A88-FC18-668E-4AC98FF4A2A9}"/>
                </a:ext>
              </a:extLst>
            </p:cNvPr>
            <p:cNvSpPr txBox="1"/>
            <p:nvPr/>
          </p:nvSpPr>
          <p:spPr>
            <a:xfrm>
              <a:off x="5847651" y="4075413"/>
              <a:ext cx="2162386" cy="859993"/>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0" i="0" u="none" strike="noStrike" kern="1200" cap="none"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rPr>
                <a:t>法律</a:t>
              </a:r>
              <a:endParaRPr kumimoji="1" lang="en-US" altLang="ja-JP" sz="4000" b="0" i="0" u="none" strike="noStrike" kern="1200" cap="none"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endParaRPr>
            </a:p>
            <a:p>
              <a:pPr lvl="0" algn="ctr" defTabSz="457200" eaLnBrk="1" fontAlgn="ctr" hangingPunct="1">
                <a:spcBef>
                  <a:spcPts val="0"/>
                </a:spcBef>
                <a:spcAft>
                  <a:spcPts val="0"/>
                </a:spcAft>
                <a:defRPr/>
              </a:pPr>
              <a:r>
                <a:rPr lang="ja-JP" altLang="en-US" sz="2000" dirty="0">
                  <a:solidFill>
                    <a:srgbClr val="00B050"/>
                  </a:solidFill>
                  <a:latin typeface="游ゴシック" panose="020B0400000000000000" pitchFamily="50" charset="-128"/>
                  <a:ea typeface="游ゴシック" panose="020B0400000000000000" pitchFamily="50" charset="-128"/>
                </a:rPr>
                <a:t>税法</a:t>
              </a:r>
              <a:endParaRPr kumimoji="1" lang="ja-JP" altLang="en-US" sz="2000" b="0" i="0" u="none" strike="noStrike" kern="1200" cap="none"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78402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right)">
                                      <p:cBhvr>
                                        <p:cTn id="41" dur="500"/>
                                        <p:tgtEl>
                                          <p:spTgt spid="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CE7AD95-5688-92DA-3F84-7DE3FF804389}"/>
              </a:ext>
            </a:extLst>
          </p:cNvPr>
          <p:cNvSpPr>
            <a:spLocks noGrp="1"/>
          </p:cNvSpPr>
          <p:nvPr>
            <p:ph type="body" sz="quarter" idx="13"/>
          </p:nvPr>
        </p:nvSpPr>
        <p:spPr/>
        <p:txBody>
          <a:bodyPr/>
          <a:lstStyle/>
          <a:p>
            <a:r>
              <a:rPr lang="ja-JP" altLang="en-US" dirty="0"/>
              <a:t>税と民主主義</a:t>
            </a:r>
            <a:endParaRPr kumimoji="1" lang="ja-JP" altLang="en-US" dirty="0"/>
          </a:p>
        </p:txBody>
      </p:sp>
      <p:sp>
        <p:nvSpPr>
          <p:cNvPr id="3" name="スライド番号プレースホルダー 2">
            <a:extLst>
              <a:ext uri="{FF2B5EF4-FFF2-40B4-BE49-F238E27FC236}">
                <a16:creationId xmlns:a16="http://schemas.microsoft.com/office/drawing/2014/main" id="{6047779A-9AF1-A338-14AD-03ADD50AD99D}"/>
              </a:ext>
            </a:extLst>
          </p:cNvPr>
          <p:cNvSpPr>
            <a:spLocks noGrp="1"/>
          </p:cNvSpPr>
          <p:nvPr>
            <p:ph type="sldNum" sz="quarter" idx="12"/>
          </p:nvPr>
        </p:nvSpPr>
        <p:spPr/>
        <p:txBody>
          <a:bodyPr/>
          <a:lstStyle/>
          <a:p>
            <a:fld id="{0476FAA8-B280-4704-A56B-08FA04A964B6}" type="slidenum">
              <a:rPr lang="ja-JP" altLang="en-US" smtClean="0"/>
              <a:pPr/>
              <a:t>5</a:t>
            </a:fld>
            <a:endParaRPr lang="ja-JP" altLang="en-US" dirty="0"/>
          </a:p>
        </p:txBody>
      </p:sp>
    </p:spTree>
    <p:extLst>
      <p:ext uri="{BB962C8B-B14F-4D97-AF65-F5344CB8AC3E}">
        <p14:creationId xmlns:p14="http://schemas.microsoft.com/office/powerpoint/2010/main" val="68007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07A5EB5-194B-95E5-4749-F218993C3D2C}"/>
              </a:ext>
            </a:extLst>
          </p:cNvPr>
          <p:cNvSpPr>
            <a:spLocks noGrp="1"/>
          </p:cNvSpPr>
          <p:nvPr>
            <p:ph type="body" sz="quarter" idx="13"/>
          </p:nvPr>
        </p:nvSpPr>
        <p:spPr/>
        <p:txBody>
          <a:bodyPr/>
          <a:lstStyle/>
          <a:p>
            <a:r>
              <a:rPr kumimoji="1" lang="ja-JP" altLang="en-US" dirty="0"/>
              <a:t>図書館を建てよう！</a:t>
            </a:r>
          </a:p>
        </p:txBody>
      </p:sp>
      <p:sp>
        <p:nvSpPr>
          <p:cNvPr id="3" name="スライド番号プレースホルダー 2">
            <a:extLst>
              <a:ext uri="{FF2B5EF4-FFF2-40B4-BE49-F238E27FC236}">
                <a16:creationId xmlns:a16="http://schemas.microsoft.com/office/drawing/2014/main" id="{7BC1EE7A-67E0-57A8-5A56-BC2AE85027F8}"/>
              </a:ext>
              <a:ext uri="{C183D7F6-B498-43B3-948B-1728B52AA6E4}">
                <adec:decorative xmlns:adec="http://schemas.microsoft.com/office/drawing/2017/decorative" val="0"/>
              </a:ext>
            </a:extLst>
          </p:cNvPr>
          <p:cNvSpPr>
            <a:spLocks noGrp="1"/>
          </p:cNvSpPr>
          <p:nvPr>
            <p:ph type="sldNum" sz="quarter" idx="12"/>
          </p:nvPr>
        </p:nvSpPr>
        <p:spPr/>
        <p:txBody>
          <a:bodyPr/>
          <a:lstStyle/>
          <a:p>
            <a:fld id="{0476FAA8-B280-4704-A56B-08FA04A964B6}" type="slidenum">
              <a:rPr lang="ja-JP" altLang="en-US" smtClean="0"/>
              <a:pPr/>
              <a:t>6</a:t>
            </a:fld>
            <a:endParaRPr lang="ja-JP" altLang="en-US" dirty="0"/>
          </a:p>
        </p:txBody>
      </p:sp>
      <p:graphicFrame>
        <p:nvGraphicFramePr>
          <p:cNvPr id="5" name="表 4">
            <a:extLst>
              <a:ext uri="{FF2B5EF4-FFF2-40B4-BE49-F238E27FC236}">
                <a16:creationId xmlns:a16="http://schemas.microsoft.com/office/drawing/2014/main" id="{3D63524B-302E-89A4-4D5B-13980A225195}"/>
              </a:ext>
            </a:extLst>
          </p:cNvPr>
          <p:cNvGraphicFramePr>
            <a:graphicFrameLocks noGrp="1"/>
          </p:cNvGraphicFramePr>
          <p:nvPr>
            <p:extLst>
              <p:ext uri="{D42A27DB-BD31-4B8C-83A1-F6EECF244321}">
                <p14:modId xmlns:p14="http://schemas.microsoft.com/office/powerpoint/2010/main" val="2090858105"/>
              </p:ext>
            </p:extLst>
          </p:nvPr>
        </p:nvGraphicFramePr>
        <p:xfrm>
          <a:off x="180000" y="1188000"/>
          <a:ext cx="8784001" cy="533112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1849530882"/>
                    </a:ext>
                  </a:extLst>
                </a:gridCol>
                <a:gridCol w="540001">
                  <a:extLst>
                    <a:ext uri="{9D8B030D-6E8A-4147-A177-3AD203B41FA5}">
                      <a16:colId xmlns:a16="http://schemas.microsoft.com/office/drawing/2014/main" val="2801781033"/>
                    </a:ext>
                  </a:extLst>
                </a:gridCol>
                <a:gridCol w="828000">
                  <a:extLst>
                    <a:ext uri="{9D8B030D-6E8A-4147-A177-3AD203B41FA5}">
                      <a16:colId xmlns:a16="http://schemas.microsoft.com/office/drawing/2014/main" val="4144930349"/>
                    </a:ext>
                  </a:extLst>
                </a:gridCol>
                <a:gridCol w="2664000">
                  <a:extLst>
                    <a:ext uri="{9D8B030D-6E8A-4147-A177-3AD203B41FA5}">
                      <a16:colId xmlns:a16="http://schemas.microsoft.com/office/drawing/2014/main" val="112935016"/>
                    </a:ext>
                  </a:extLst>
                </a:gridCol>
                <a:gridCol w="2664000">
                  <a:extLst>
                    <a:ext uri="{9D8B030D-6E8A-4147-A177-3AD203B41FA5}">
                      <a16:colId xmlns:a16="http://schemas.microsoft.com/office/drawing/2014/main" val="4146575108"/>
                    </a:ext>
                  </a:extLst>
                </a:gridCol>
                <a:gridCol w="1368000">
                  <a:extLst>
                    <a:ext uri="{9D8B030D-6E8A-4147-A177-3AD203B41FA5}">
                      <a16:colId xmlns:a16="http://schemas.microsoft.com/office/drawing/2014/main" val="2058299435"/>
                    </a:ext>
                  </a:extLst>
                </a:gridCol>
              </a:tblGrid>
              <a:tr h="252000">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a:endParaRPr kumimoji="1" lang="ja-JP" altLang="en-US" sz="1600" b="0" i="0" baseline="0" dirty="0">
                        <a:solidFill>
                          <a:schemeClr val="tx1"/>
                        </a:solidFill>
                        <a:ea typeface="游ゴシック" panose="020B0400000000000000" pitchFamily="50" charset="-128"/>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r" fontAlgn="ctr"/>
                      <a:r>
                        <a:rPr kumimoji="1" lang="ja-JP" altLang="en-US" sz="1200" b="0" i="0" baseline="0" dirty="0">
                          <a:solidFill>
                            <a:schemeClr val="tx1"/>
                          </a:solidFill>
                          <a:ea typeface="游ゴシック" panose="020B0400000000000000" pitchFamily="50" charset="-128"/>
                        </a:rPr>
                        <a:t>（単位：万円）</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extLst>
                  <a:ext uri="{0D108BD9-81ED-4DB2-BD59-A6C34878D82A}">
                    <a16:rowId xmlns:a16="http://schemas.microsoft.com/office/drawing/2014/main" val="2580731265"/>
                  </a:ext>
                </a:extLst>
              </a:tr>
              <a:tr h="576000">
                <a:tc>
                  <a:txBody>
                    <a:bodyPr/>
                    <a:lstStyle/>
                    <a:p>
                      <a:pPr algn="ctr" fontAlgn="ctr"/>
                      <a:endParaRPr kumimoji="1" lang="ja-JP" altLang="en-US" sz="12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fontAlgn="ctr"/>
                      <a:endParaRPr kumimoji="1" lang="ja-JP" altLang="en-US" sz="12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3366CC"/>
                      </a:solidFill>
                      <a:prstDash val="solid"/>
                      <a:round/>
                      <a:headEnd type="none" w="med" len="med"/>
                      <a:tailEnd type="none" w="med" len="med"/>
                    </a:lnB>
                    <a:noFill/>
                  </a:tcPr>
                </a:tc>
                <a:tc>
                  <a:txBody>
                    <a:bodyPr/>
                    <a:lstStyle/>
                    <a:p>
                      <a:pPr algn="ctr" fontAlgn="ctr"/>
                      <a:r>
                        <a:rPr kumimoji="1" lang="ja-JP" altLang="en-US" sz="1600" b="0" i="0" baseline="0" dirty="0">
                          <a:solidFill>
                            <a:schemeClr val="tx1"/>
                          </a:solidFill>
                          <a:latin typeface="+mn-ea"/>
                          <a:ea typeface="+mn-ea"/>
                        </a:rPr>
                        <a:t>年収</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家族などの生活や収入環境</a:t>
                      </a:r>
                    </a:p>
                  </a:txBody>
                  <a:tcPr marL="36000" marR="36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a:r>
                        <a:rPr kumimoji="1" lang="ja-JP" altLang="en-US" sz="1600" b="0" i="0" baseline="0" dirty="0">
                          <a:solidFill>
                            <a:schemeClr val="tx1"/>
                          </a:solidFill>
                          <a:latin typeface="游ゴシック" panose="020B0400000000000000" pitchFamily="50" charset="-128"/>
                          <a:ea typeface="游ゴシック" panose="020B0400000000000000" pitchFamily="50" charset="-128"/>
                        </a:rPr>
                        <a:t>貯金や借金など</a:t>
                      </a:r>
                    </a:p>
                  </a:txBody>
                  <a:tcPr marL="36000" marR="36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ja-JP" altLang="en-US" sz="1600" b="0" i="0" baseline="0" dirty="0">
                          <a:solidFill>
                            <a:schemeClr val="tx1"/>
                          </a:solidFill>
                          <a:ea typeface="+mn-ea"/>
                        </a:rPr>
                        <a:t>いくら</a:t>
                      </a:r>
                      <a:br>
                        <a:rPr kumimoji="1" lang="en-US" altLang="ja-JP" sz="1600" b="0" i="0" baseline="0" dirty="0">
                          <a:solidFill>
                            <a:schemeClr val="tx1"/>
                          </a:solidFill>
                          <a:ea typeface="+mn-ea"/>
                        </a:rPr>
                      </a:br>
                      <a:r>
                        <a:rPr kumimoji="1" lang="ja-JP" altLang="en-US" sz="1600" b="0" i="0" baseline="0" dirty="0">
                          <a:solidFill>
                            <a:schemeClr val="tx1"/>
                          </a:solidFill>
                          <a:ea typeface="+mn-ea"/>
                        </a:rPr>
                        <a:t>　集める？</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2781250277"/>
                  </a:ext>
                </a:extLst>
              </a:tr>
              <a:tr h="756000">
                <a:tc>
                  <a:txBody>
                    <a:bodyPr/>
                    <a:lstStyle/>
                    <a:p>
                      <a:pPr algn="ctr" fontAlgn="ctr"/>
                      <a:r>
                        <a:rPr kumimoji="1" lang="ja-JP" altLang="en-US" sz="1600" b="0" i="0" baseline="0" dirty="0">
                          <a:solidFill>
                            <a:schemeClr val="tx1"/>
                          </a:solidFill>
                          <a:latin typeface="+mn-ea"/>
                          <a:ea typeface="+mn-ea"/>
                        </a:rPr>
                        <a:t>Ａさん</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60</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2,000</a:t>
                      </a:r>
                      <a:endParaRPr kumimoji="1" lang="ja-JP" altLang="en-US" sz="1600" b="0" i="0" baseline="0" dirty="0">
                        <a:solidFill>
                          <a:schemeClr val="tx1"/>
                        </a:solidFill>
                        <a:latin typeface="+mn-ea"/>
                        <a:ea typeface="+mn-ea"/>
                      </a:endParaRPr>
                    </a:p>
                  </a:txBody>
                  <a:tcPr marL="45720" marR="144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会社社長、社員</a:t>
                      </a:r>
                      <a:r>
                        <a:rPr kumimoji="1" lang="en-US" altLang="ja-JP" sz="1400" b="0" i="0" baseline="0" dirty="0">
                          <a:solidFill>
                            <a:schemeClr val="tx1"/>
                          </a:solidFill>
                          <a:latin typeface="游ゴシック" panose="020B0400000000000000" pitchFamily="50" charset="-128"/>
                          <a:ea typeface="游ゴシック" panose="020B0400000000000000" pitchFamily="50" charset="-128"/>
                        </a:rPr>
                        <a:t>200</a:t>
                      </a: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人の会社</a:t>
                      </a:r>
                      <a:endParaRPr kumimoji="1" lang="en-US" altLang="ja-JP" sz="1400" b="0" i="0" baseline="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貯金</a:t>
                      </a:r>
                      <a:r>
                        <a:rPr kumimoji="1" lang="en-US" altLang="ja-JP" sz="1400" b="0" i="0" baseline="0" dirty="0">
                          <a:solidFill>
                            <a:schemeClr val="tx1"/>
                          </a:solidFill>
                          <a:latin typeface="游ゴシック" panose="020B0400000000000000" pitchFamily="50" charset="-128"/>
                          <a:ea typeface="游ゴシック" panose="020B0400000000000000" pitchFamily="50" charset="-128"/>
                        </a:rPr>
                        <a:t>1,000</a:t>
                      </a: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万円、借金１億円あり</a:t>
                      </a:r>
                      <a:endParaRPr kumimoji="1" lang="en-US" altLang="ja-JP" sz="1400" b="0" i="0" baseline="0"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2400" b="0" i="0" baseline="0" dirty="0">
                        <a:solidFill>
                          <a:schemeClr val="tx1"/>
                        </a:solidFill>
                        <a:ea typeface="游ゴシック" panose="020B0400000000000000" pitchFamily="50" charset="-128"/>
                      </a:endParaRPr>
                    </a:p>
                  </a:txBody>
                  <a:tcPr marL="45720" marR="288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873406992"/>
                  </a:ext>
                </a:extLst>
              </a:tr>
              <a:tr h="756000">
                <a:tc>
                  <a:txBody>
                    <a:bodyPr/>
                    <a:lstStyle/>
                    <a:p>
                      <a:pPr algn="ctr" fontAlgn="ctr"/>
                      <a:r>
                        <a:rPr kumimoji="1" lang="ja-JP" altLang="en-US" sz="1600" b="0" i="0" baseline="0" dirty="0">
                          <a:solidFill>
                            <a:schemeClr val="tx1"/>
                          </a:solidFill>
                          <a:latin typeface="+mn-ea"/>
                          <a:ea typeface="+mn-ea"/>
                        </a:rPr>
                        <a:t>Ｂさん</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25</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1,000</a:t>
                      </a:r>
                      <a:endParaRPr kumimoji="1" lang="ja-JP" altLang="en-US" sz="1600" b="0" i="0" baseline="0" dirty="0">
                        <a:solidFill>
                          <a:schemeClr val="tx1"/>
                        </a:solidFill>
                        <a:latin typeface="+mn-ea"/>
                        <a:ea typeface="+mn-ea"/>
                      </a:endParaRPr>
                    </a:p>
                  </a:txBody>
                  <a:tcPr marL="45720" marR="144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世界旅行が人気の</a:t>
                      </a:r>
                      <a:r>
                        <a:rPr kumimoji="1" lang="ja-JP" altLang="en-US" sz="1400" b="0" i="0" spc="-150" baseline="0" dirty="0">
                          <a:solidFill>
                            <a:schemeClr val="tx1"/>
                          </a:solidFill>
                          <a:latin typeface="游ゴシック" panose="020B0400000000000000" pitchFamily="50" charset="-128"/>
                          <a:ea typeface="游ゴシック" panose="020B0400000000000000" pitchFamily="50" charset="-128"/>
                        </a:rPr>
                        <a:t>ユーチューバー</a:t>
                      </a:r>
                    </a:p>
                  </a:txBody>
                  <a:tcPr marL="36000" marR="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世界中に生活拠点あり。税金の安い国を常に探している。</a:t>
                      </a:r>
                    </a:p>
                  </a:txBody>
                  <a:tcPr marL="36000" marR="36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2400" b="0" i="0" baseline="0" dirty="0">
                        <a:solidFill>
                          <a:schemeClr val="tx1"/>
                        </a:solidFill>
                        <a:ea typeface="游ゴシック" panose="020B0400000000000000" pitchFamily="50" charset="-128"/>
                      </a:endParaRPr>
                    </a:p>
                  </a:txBody>
                  <a:tcPr marL="45720" marR="288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736886603"/>
                  </a:ext>
                </a:extLst>
              </a:tr>
              <a:tr h="756000">
                <a:tc>
                  <a:txBody>
                    <a:bodyPr/>
                    <a:lstStyle/>
                    <a:p>
                      <a:pPr algn="ctr" fontAlgn="ctr"/>
                      <a:r>
                        <a:rPr kumimoji="1" lang="ja-JP" altLang="en-US" sz="1600" b="0" i="0" baseline="0" dirty="0">
                          <a:solidFill>
                            <a:schemeClr val="tx1"/>
                          </a:solidFill>
                          <a:latin typeface="+mn-ea"/>
                          <a:ea typeface="+mn-ea"/>
                        </a:rPr>
                        <a:t>Ｃさん</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45</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500</a:t>
                      </a:r>
                      <a:endParaRPr kumimoji="1" lang="ja-JP" altLang="en-US" sz="1600" b="0" i="0" baseline="0" dirty="0">
                        <a:solidFill>
                          <a:schemeClr val="tx1"/>
                        </a:solidFill>
                        <a:latin typeface="+mn-ea"/>
                        <a:ea typeface="+mn-ea"/>
                      </a:endParaRPr>
                    </a:p>
                  </a:txBody>
                  <a:tcPr marL="45720" marR="144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夢のマイホームを建て、教育にお金のかかる小・中・高校の子ども三人抱える会社員</a:t>
                      </a:r>
                    </a:p>
                  </a:txBody>
                  <a:tcPr marL="36000" marR="36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年間給与</a:t>
                      </a:r>
                      <a:r>
                        <a:rPr kumimoji="1" lang="en-US" altLang="ja-JP" sz="1400" b="0" i="0" baseline="0" dirty="0">
                          <a:solidFill>
                            <a:schemeClr val="tx1"/>
                          </a:solidFill>
                          <a:latin typeface="游ゴシック" panose="020B0400000000000000" pitchFamily="50" charset="-128"/>
                          <a:ea typeface="游ゴシック" panose="020B0400000000000000" pitchFamily="50" charset="-128"/>
                        </a:rPr>
                        <a:t>500</a:t>
                      </a: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万年入ってくるが、教育子育て費用や住宅ローンも年間</a:t>
                      </a:r>
                      <a:r>
                        <a:rPr kumimoji="1" lang="en-US" altLang="ja-JP" sz="1400" b="0" i="0" baseline="0" dirty="0">
                          <a:solidFill>
                            <a:schemeClr val="tx1"/>
                          </a:solidFill>
                          <a:latin typeface="游ゴシック" panose="020B0400000000000000" pitchFamily="50" charset="-128"/>
                          <a:ea typeface="游ゴシック" panose="020B0400000000000000" pitchFamily="50" charset="-128"/>
                        </a:rPr>
                        <a:t>500</a:t>
                      </a: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万円出ていく。</a:t>
                      </a:r>
                    </a:p>
                  </a:txBody>
                  <a:tcPr marL="36000" marR="36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2400" b="0" i="0" baseline="0" dirty="0">
                        <a:solidFill>
                          <a:schemeClr val="tx1"/>
                        </a:solidFill>
                        <a:ea typeface="游ゴシック" panose="020B0400000000000000" pitchFamily="50" charset="-128"/>
                      </a:endParaRPr>
                    </a:p>
                  </a:txBody>
                  <a:tcPr marL="45720" marR="288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3304431867"/>
                  </a:ext>
                </a:extLst>
              </a:tr>
              <a:tr h="756000">
                <a:tc>
                  <a:txBody>
                    <a:bodyPr/>
                    <a:lstStyle/>
                    <a:p>
                      <a:pPr algn="ctr" fontAlgn="ctr"/>
                      <a:r>
                        <a:rPr kumimoji="1" lang="ja-JP" altLang="en-US" sz="1600" b="0" i="0" baseline="0" dirty="0">
                          <a:solidFill>
                            <a:schemeClr val="tx1"/>
                          </a:solidFill>
                          <a:latin typeface="+mn-ea"/>
                          <a:ea typeface="+mn-ea"/>
                        </a:rPr>
                        <a:t>Ｄさん</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20</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100</a:t>
                      </a:r>
                      <a:endParaRPr kumimoji="1" lang="ja-JP" altLang="en-US" sz="1600" b="0" i="0" baseline="0" dirty="0">
                        <a:solidFill>
                          <a:schemeClr val="tx1"/>
                        </a:solidFill>
                        <a:latin typeface="+mn-ea"/>
                        <a:ea typeface="+mn-ea"/>
                      </a:endParaRPr>
                    </a:p>
                  </a:txBody>
                  <a:tcPr marL="45720" marR="144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フリーター</a:t>
                      </a:r>
                    </a:p>
                  </a:txBody>
                  <a:tcPr marL="36000" marR="36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貯金なし</a:t>
                      </a:r>
                    </a:p>
                  </a:txBody>
                  <a:tcPr marL="36000" marR="36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2400" b="0" i="0" baseline="0" dirty="0">
                        <a:solidFill>
                          <a:schemeClr val="tx1"/>
                        </a:solidFill>
                        <a:ea typeface="游ゴシック" panose="020B0400000000000000" pitchFamily="50" charset="-128"/>
                      </a:endParaRPr>
                    </a:p>
                  </a:txBody>
                  <a:tcPr marL="45720" marR="288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993908389"/>
                  </a:ext>
                </a:extLst>
              </a:tr>
              <a:tr h="756000">
                <a:tc>
                  <a:txBody>
                    <a:bodyPr/>
                    <a:lstStyle/>
                    <a:p>
                      <a:pPr algn="ctr" fontAlgn="ctr"/>
                      <a:r>
                        <a:rPr kumimoji="1" lang="ja-JP" altLang="en-US" sz="1600" b="0" i="0" baseline="0" dirty="0">
                          <a:solidFill>
                            <a:schemeClr val="tx1"/>
                          </a:solidFill>
                          <a:latin typeface="+mn-ea"/>
                          <a:ea typeface="+mn-ea"/>
                        </a:rPr>
                        <a:t>Ｅさん</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ctr" fontAlgn="ctr"/>
                      <a:r>
                        <a:rPr kumimoji="1" lang="en-US" altLang="ja-JP" sz="1600" b="0" i="0" baseline="0" dirty="0">
                          <a:solidFill>
                            <a:schemeClr val="tx1"/>
                          </a:solidFill>
                          <a:latin typeface="+mn-ea"/>
                          <a:ea typeface="+mn-ea"/>
                        </a:rPr>
                        <a:t>85</a:t>
                      </a:r>
                      <a:r>
                        <a:rPr kumimoji="1" lang="ja-JP" altLang="en-US" sz="1600" b="0" i="0" baseline="0" dirty="0">
                          <a:solidFill>
                            <a:schemeClr val="tx1"/>
                          </a:solidFill>
                          <a:latin typeface="+mn-ea"/>
                          <a:ea typeface="+mn-ea"/>
                        </a:rPr>
                        <a:t>歳</a:t>
                      </a:r>
                    </a:p>
                  </a:txBody>
                  <a:tcPr marL="45720" marR="4572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r>
                        <a:rPr kumimoji="1" lang="en-US" altLang="ja-JP" sz="1600" b="0" i="0" baseline="0" dirty="0">
                          <a:solidFill>
                            <a:schemeClr val="tx1"/>
                          </a:solidFill>
                          <a:latin typeface="+mn-ea"/>
                          <a:ea typeface="+mn-ea"/>
                        </a:rPr>
                        <a:t>10</a:t>
                      </a:r>
                      <a:endParaRPr kumimoji="1" lang="ja-JP" altLang="en-US" sz="1600" b="0" i="0" baseline="0" dirty="0">
                        <a:solidFill>
                          <a:schemeClr val="tx1"/>
                        </a:solidFill>
                        <a:latin typeface="+mn-ea"/>
                        <a:ea typeface="+mn-ea"/>
                      </a:endParaRPr>
                    </a:p>
                  </a:txBody>
                  <a:tcPr marL="45720" marR="144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ひとり暮らしの高齢者</a:t>
                      </a:r>
                    </a:p>
                  </a:txBody>
                  <a:tcPr marL="36000" marR="36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l" fontAlgn="ctr"/>
                      <a:r>
                        <a:rPr kumimoji="1" lang="ja-JP" altLang="en-US" sz="1400" b="0" i="0" baseline="0" dirty="0">
                          <a:solidFill>
                            <a:schemeClr val="tx1"/>
                          </a:solidFill>
                          <a:latin typeface="游ゴシック" panose="020B0400000000000000" pitchFamily="50" charset="-128"/>
                          <a:ea typeface="游ゴシック" panose="020B0400000000000000" pitchFamily="50" charset="-128"/>
                        </a:rPr>
                        <a:t>貯金１億円あり</a:t>
                      </a:r>
                    </a:p>
                  </a:txBody>
                  <a:tcPr marL="36000" marR="36000" marT="36000" marB="36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algn="r" fontAlgn="ctr"/>
                      <a:endParaRPr kumimoji="1" lang="ja-JP" altLang="en-US" sz="2400" b="0" i="0" baseline="0" dirty="0">
                        <a:solidFill>
                          <a:schemeClr val="tx1"/>
                        </a:solidFill>
                        <a:ea typeface="游ゴシック" panose="020B0400000000000000" pitchFamily="50" charset="-128"/>
                      </a:endParaRPr>
                    </a:p>
                  </a:txBody>
                  <a:tcPr marL="45720" marR="288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2103659558"/>
                  </a:ext>
                </a:extLst>
              </a:tr>
              <a:tr h="720000">
                <a:tc gridSpan="3">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en-US" altLang="ja-JP" sz="1400" b="0" i="0" baseline="0" dirty="0">
                        <a:solidFill>
                          <a:schemeClr val="tx1"/>
                        </a:solidFill>
                        <a:latin typeface="游ゴシック" panose="020B0400000000000000" pitchFamily="50" charset="-128"/>
                        <a:ea typeface="游ゴシック" panose="020B0400000000000000" pitchFamily="50" charset="-128"/>
                      </a:endParaRPr>
                    </a:p>
                  </a:txBody>
                  <a:tcPr marL="45720" marR="45720" anchor="ctr">
                    <a:lnL w="6350" cap="flat" cmpd="sng" algn="ctr">
                      <a:solidFill>
                        <a:srgbClr val="3366CC"/>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hMerge="1">
                  <a:txBody>
                    <a:bodyPr/>
                    <a:lstStyle/>
                    <a:p>
                      <a:pPr algn="ctr" fontAlgn="ctr"/>
                      <a:endParaRPr kumimoji="1" lang="ja-JP" altLang="en-US" sz="16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hMerge="1">
                  <a:txBody>
                    <a:bodyPr/>
                    <a:lstStyle/>
                    <a:p>
                      <a:pPr algn="r" fontAlgn="ctr"/>
                      <a:endParaRPr kumimoji="1" lang="ja-JP" altLang="en-US" sz="1600" b="0" i="0" baseline="0" dirty="0">
                        <a:solidFill>
                          <a:schemeClr val="tx1"/>
                        </a:solidFill>
                        <a:latin typeface="+mn-ea"/>
                        <a:ea typeface="+mn-ea"/>
                      </a:endParaRPr>
                    </a:p>
                  </a:txBody>
                  <a:tcPr marL="45720" marR="4572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kumimoji="1" lang="ja-JP" altLang="en-US" sz="2400" b="0" i="0" baseline="0" dirty="0">
                        <a:solidFill>
                          <a:schemeClr val="tx1"/>
                        </a:solidFill>
                        <a:ea typeface="+mn-ea"/>
                      </a:endParaRPr>
                    </a:p>
                  </a:txBody>
                  <a:tcPr marL="36000" marR="360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mn-lt"/>
                          <a:ea typeface="+mn-ea"/>
                          <a:cs typeface="+mn-cs"/>
                        </a:rPr>
                        <a:t>合計</a:t>
                      </a:r>
                    </a:p>
                  </a:txBody>
                  <a:tcPr marL="36000" marR="360000" marT="36000" marB="36000" anchor="ctr">
                    <a:lnL w="6350" cap="flat" cmpd="sng" algn="ctr">
                      <a:no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2400" b="0" i="0" baseline="0" dirty="0">
                          <a:solidFill>
                            <a:schemeClr val="tx1"/>
                          </a:solidFill>
                          <a:latin typeface="游ゴシック" panose="020B0400000000000000" pitchFamily="50" charset="-128"/>
                          <a:ea typeface="+mn-ea"/>
                        </a:rPr>
                        <a:t>1,000</a:t>
                      </a:r>
                    </a:p>
                  </a:txBody>
                  <a:tcPr marL="45720" marR="288000" anchor="ctr">
                    <a:lnL w="6350" cap="flat" cmpd="sng" algn="ctr">
                      <a:solidFill>
                        <a:srgbClr val="3366CC"/>
                      </a:solidFill>
                      <a:prstDash val="solid"/>
                      <a:round/>
                      <a:headEnd type="none" w="med" len="med"/>
                      <a:tailEnd type="none" w="med" len="med"/>
                    </a:lnL>
                    <a:lnR w="6350" cap="flat" cmpd="sng" algn="ctr">
                      <a:solidFill>
                        <a:srgbClr val="3366CC"/>
                      </a:solidFill>
                      <a:prstDash val="solid"/>
                      <a:round/>
                      <a:headEnd type="none" w="med" len="med"/>
                      <a:tailEnd type="none" w="med" len="med"/>
                    </a:lnR>
                    <a:lnT w="6350" cap="flat" cmpd="sng" algn="ctr">
                      <a:solidFill>
                        <a:srgbClr val="3366CC"/>
                      </a:solidFill>
                      <a:prstDash val="solid"/>
                      <a:round/>
                      <a:headEnd type="none" w="med" len="med"/>
                      <a:tailEnd type="none" w="med" len="med"/>
                    </a:lnT>
                    <a:lnB w="6350" cap="flat" cmpd="sng" algn="ctr">
                      <a:solidFill>
                        <a:srgbClr val="3366CC"/>
                      </a:solidFill>
                      <a:prstDash val="solid"/>
                      <a:round/>
                      <a:headEnd type="none" w="med" len="med"/>
                      <a:tailEnd type="none" w="med" len="med"/>
                    </a:lnB>
                    <a:solidFill>
                      <a:srgbClr val="CCECFF"/>
                    </a:solidFill>
                  </a:tcPr>
                </a:tc>
                <a:extLst>
                  <a:ext uri="{0D108BD9-81ED-4DB2-BD59-A6C34878D82A}">
                    <a16:rowId xmlns:a16="http://schemas.microsoft.com/office/drawing/2014/main" val="4196422879"/>
                  </a:ext>
                </a:extLst>
              </a:tr>
            </a:tbl>
          </a:graphicData>
        </a:graphic>
      </p:graphicFrame>
      <p:pic>
        <p:nvPicPr>
          <p:cNvPr id="7170" name="Picture 2" descr="一万円札のイラスト（お金・紙幣）">
            <a:extLst>
              <a:ext uri="{FF2B5EF4-FFF2-40B4-BE49-F238E27FC236}">
                <a16:creationId xmlns:a16="http://schemas.microsoft.com/office/drawing/2014/main" id="{23540DA9-8957-FB81-8A30-B84816DC4F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5869636"/>
            <a:ext cx="1224136" cy="57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0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EC753D9B-0216-608A-0954-AF32C95087C1}"/>
              </a:ext>
            </a:extLst>
          </p:cNvPr>
          <p:cNvSpPr>
            <a:spLocks noGrp="1"/>
          </p:cNvSpPr>
          <p:nvPr>
            <p:ph type="body" sz="quarter" idx="13"/>
          </p:nvPr>
        </p:nvSpPr>
        <p:spPr/>
        <p:txBody>
          <a:bodyPr/>
          <a:lstStyle/>
          <a:p>
            <a:r>
              <a:rPr kumimoji="1" lang="ja-JP" altLang="en-US" dirty="0"/>
              <a:t>税は公平に</a:t>
            </a:r>
          </a:p>
        </p:txBody>
      </p:sp>
      <p:sp>
        <p:nvSpPr>
          <p:cNvPr id="3" name="スライド番号プレースホルダー 2">
            <a:extLst>
              <a:ext uri="{FF2B5EF4-FFF2-40B4-BE49-F238E27FC236}">
                <a16:creationId xmlns:a16="http://schemas.microsoft.com/office/drawing/2014/main" id="{FA15E3B3-9063-95C1-C35C-314C362F67E4}"/>
              </a:ext>
            </a:extLst>
          </p:cNvPr>
          <p:cNvSpPr>
            <a:spLocks noGrp="1"/>
          </p:cNvSpPr>
          <p:nvPr>
            <p:ph type="sldNum" sz="quarter" idx="12"/>
          </p:nvPr>
        </p:nvSpPr>
        <p:spPr/>
        <p:txBody>
          <a:bodyPr/>
          <a:lstStyle/>
          <a:p>
            <a:fld id="{0476FAA8-B280-4704-A56B-08FA04A964B6}" type="slidenum">
              <a:rPr lang="ja-JP" altLang="en-US" smtClean="0"/>
              <a:pPr/>
              <a:t>7</a:t>
            </a:fld>
            <a:endParaRPr lang="ja-JP" altLang="en-US" dirty="0"/>
          </a:p>
        </p:txBody>
      </p:sp>
    </p:spTree>
    <p:extLst>
      <p:ext uri="{BB962C8B-B14F-4D97-AF65-F5344CB8AC3E}">
        <p14:creationId xmlns:p14="http://schemas.microsoft.com/office/powerpoint/2010/main" val="2444465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72F41C5A-A953-49C7-8C1C-3A3EA22E6694}"/>
              </a:ext>
            </a:extLst>
          </p:cNvPr>
          <p:cNvGraphicFramePr/>
          <p:nvPr>
            <p:extLst>
              <p:ext uri="{D42A27DB-BD31-4B8C-83A1-F6EECF244321}">
                <p14:modId xmlns:p14="http://schemas.microsoft.com/office/powerpoint/2010/main" val="3188014908"/>
              </p:ext>
            </p:extLst>
          </p:nvPr>
        </p:nvGraphicFramePr>
        <p:xfrm>
          <a:off x="0" y="1741374"/>
          <a:ext cx="5130570" cy="4048758"/>
        </p:xfrm>
        <a:graphic>
          <a:graphicData uri="http://schemas.openxmlformats.org/drawingml/2006/chart">
            <c:chart xmlns:c="http://schemas.openxmlformats.org/drawingml/2006/chart" xmlns:r="http://schemas.openxmlformats.org/officeDocument/2006/relationships" r:id="rId3"/>
          </a:graphicData>
        </a:graphic>
      </p:graphicFrame>
      <p:sp>
        <p:nvSpPr>
          <p:cNvPr id="29" name="テキスト ボックス 28">
            <a:extLst>
              <a:ext uri="{FF2B5EF4-FFF2-40B4-BE49-F238E27FC236}">
                <a16:creationId xmlns:a16="http://schemas.microsoft.com/office/drawing/2014/main" id="{9511C498-2A4F-4BC7-93B6-C4C7ABED7A58}"/>
              </a:ext>
            </a:extLst>
          </p:cNvPr>
          <p:cNvSpPr txBox="1"/>
          <p:nvPr/>
        </p:nvSpPr>
        <p:spPr>
          <a:xfrm>
            <a:off x="472440" y="5527300"/>
            <a:ext cx="1485000" cy="999000"/>
          </a:xfrm>
          <a:prstGeom prst="rect">
            <a:avLst/>
          </a:prstGeom>
          <a:solidFill>
            <a:schemeClr val="accent5">
              <a:lumMod val="20000"/>
              <a:lumOff val="80000"/>
            </a:schemeClr>
          </a:solidFill>
          <a:ln w="3175">
            <a:noFill/>
          </a:ln>
        </p:spPr>
        <p:txBody>
          <a:bodyPr wrap="square" lIns="0" tIns="0" rIns="0" bIns="0" rtlCol="0" anchor="ctr">
            <a:noAutofit/>
          </a:bodyPr>
          <a:lstStyle/>
          <a:p>
            <a:pPr algn="ctr" defTabSz="342900">
              <a:defRPr/>
            </a:pPr>
            <a:r>
              <a:rPr lang="ja-JP" altLang="en-US" dirty="0">
                <a:latin typeface="メイリオ" panose="020B0604030504040204" pitchFamily="50" charset="-128"/>
                <a:ea typeface="メイリオ" panose="020B0604030504040204" pitchFamily="50" charset="-128"/>
              </a:rPr>
              <a:t>国の収入の</a:t>
            </a:r>
            <a:endParaRPr lang="en-US" altLang="ja-JP" dirty="0">
              <a:latin typeface="メイリオ" panose="020B0604030504040204" pitchFamily="50" charset="-128"/>
              <a:ea typeface="メイリオ" panose="020B0604030504040204" pitchFamily="50" charset="-128"/>
            </a:endParaRPr>
          </a:p>
          <a:p>
            <a:pPr algn="ctr" defTabSz="342900">
              <a:defRPr/>
            </a:pPr>
            <a:r>
              <a:rPr lang="ja-JP" altLang="en-US" dirty="0">
                <a:latin typeface="メイリオ" panose="020B0604030504040204" pitchFamily="50" charset="-128"/>
                <a:ea typeface="メイリオ" panose="020B0604030504040204" pitchFamily="50" charset="-128"/>
              </a:rPr>
              <a:t>約</a:t>
            </a:r>
            <a:r>
              <a:rPr lang="en-US" altLang="ja-JP" sz="2400" dirty="0">
                <a:latin typeface="メイリオ" panose="020B0604030504040204" pitchFamily="50" charset="-128"/>
                <a:ea typeface="メイリオ" panose="020B0604030504040204" pitchFamily="50" charset="-128"/>
              </a:rPr>
              <a:t>61.8%</a:t>
            </a:r>
            <a:r>
              <a:rPr lang="ja-JP" altLang="en-US" dirty="0">
                <a:latin typeface="メイリオ" panose="020B0604030504040204" pitchFamily="50" charset="-128"/>
                <a:ea typeface="メイリオ" panose="020B0604030504040204" pitchFamily="50" charset="-128"/>
              </a:rPr>
              <a:t>が</a:t>
            </a:r>
            <a:endParaRPr lang="en-US" altLang="ja-JP" dirty="0">
              <a:latin typeface="メイリオ" panose="020B0604030504040204" pitchFamily="50" charset="-128"/>
              <a:ea typeface="メイリオ" panose="020B0604030504040204" pitchFamily="50" charset="-128"/>
            </a:endParaRPr>
          </a:p>
          <a:p>
            <a:pPr algn="ctr" defTabSz="342900">
              <a:defRPr/>
            </a:pPr>
            <a:r>
              <a:rPr lang="ja-JP" altLang="en-US" dirty="0">
                <a:latin typeface="メイリオ" panose="020B0604030504040204" pitchFamily="50" charset="-128"/>
                <a:ea typeface="メイリオ" panose="020B0604030504040204" pitchFamily="50" charset="-128"/>
              </a:rPr>
              <a:t>税金です。</a:t>
            </a:r>
          </a:p>
        </p:txBody>
      </p:sp>
      <p:sp>
        <p:nvSpPr>
          <p:cNvPr id="12" name="スライド番号プレースホルダー 1">
            <a:extLst>
              <a:ext uri="{FF2B5EF4-FFF2-40B4-BE49-F238E27FC236}">
                <a16:creationId xmlns:a16="http://schemas.microsoft.com/office/drawing/2014/main" id="{E286E435-EACD-153B-8EC1-7CECC27854F1}"/>
              </a:ext>
            </a:extLst>
          </p:cNvPr>
          <p:cNvSpPr txBox="1">
            <a:spLocks/>
          </p:cNvSpPr>
          <p:nvPr/>
        </p:nvSpPr>
        <p:spPr>
          <a:xfrm>
            <a:off x="8342347" y="5769429"/>
            <a:ext cx="689372" cy="166688"/>
          </a:xfrm>
          <a:prstGeom prst="rect">
            <a:avLst/>
          </a:prstGeom>
        </p:spPr>
        <p:txBody>
          <a:bodyPr vert="horz" lIns="68580" tIns="34290" rIns="68580" bIns="34290" rtlCol="0" anchor="ctr"/>
          <a:lstStyle>
            <a:defPPr>
              <a:defRPr lang="ja-JP"/>
            </a:defPPr>
            <a:lvl1pPr marL="0" algn="r" defTabSz="914400" rtl="0" eaLnBrk="1" latinLnBrk="0" hangingPunct="1">
              <a:defRPr kumimoji="1" sz="1100" kern="1200">
                <a:solidFill>
                  <a:schemeClr val="tx1">
                    <a:lumMod val="90000"/>
                    <a:lumOff val="10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1375A4-56A4-47D6-9801-1991572033F7}" type="slidenum">
              <a:rPr kumimoji="0" lang="en-US" altLang="ja-JP" sz="825">
                <a:solidFill>
                  <a:schemeClr val="bg1"/>
                </a:solidFill>
                <a:latin typeface="BIZ UDPゴシック" panose="020B0400000000000000" pitchFamily="50" charset="-128"/>
                <a:ea typeface="BIZ UDPゴシック" panose="020B0400000000000000" pitchFamily="50" charset="-128"/>
              </a:rPr>
              <a:pPr>
                <a:defRPr/>
              </a:pPr>
              <a:t>8</a:t>
            </a:fld>
            <a:endParaRPr kumimoji="0" lang="ja-JP" altLang="en-US" sz="825" dirty="0">
              <a:solidFill>
                <a:schemeClr val="bg1"/>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97F57352-9778-C5E6-978A-1E0AD26833C9}"/>
              </a:ext>
            </a:extLst>
          </p:cNvPr>
          <p:cNvGrpSpPr/>
          <p:nvPr/>
        </p:nvGrpSpPr>
        <p:grpSpPr>
          <a:xfrm>
            <a:off x="326030" y="1068999"/>
            <a:ext cx="8919265" cy="594906"/>
            <a:chOff x="3503712" y="943544"/>
            <a:chExt cx="11892353" cy="793208"/>
          </a:xfrm>
        </p:grpSpPr>
        <p:sp>
          <p:nvSpPr>
            <p:cNvPr id="13" name="テキスト ボックス 12">
              <a:extLst>
                <a:ext uri="{FF2B5EF4-FFF2-40B4-BE49-F238E27FC236}">
                  <a16:creationId xmlns:a16="http://schemas.microsoft.com/office/drawing/2014/main" id="{792B06E9-3BF5-36B1-2F06-DF9A90AF6AA2}"/>
                </a:ext>
              </a:extLst>
            </p:cNvPr>
            <p:cNvSpPr txBox="1"/>
            <p:nvPr/>
          </p:nvSpPr>
          <p:spPr>
            <a:xfrm>
              <a:off x="14172137" y="943544"/>
              <a:ext cx="1223928" cy="468000"/>
            </a:xfrm>
            <a:prstGeom prst="rect">
              <a:avLst/>
            </a:prstGeom>
            <a:noFill/>
            <a:ln w="3175">
              <a:noFill/>
            </a:ln>
          </p:spPr>
          <p:txBody>
            <a:bodyPr wrap="square" lIns="0" tIns="0" rIns="0" bIns="0" rtlCol="0" anchor="ctr">
              <a:noAutofit/>
            </a:bodyPr>
            <a:lstStyle/>
            <a:p>
              <a:pPr defTabSz="342900">
                <a:defRPr/>
              </a:pPr>
              <a:r>
                <a:rPr lang="en-US" altLang="ja-JP" sz="1050" b="1" spc="-75" dirty="0">
                  <a:latin typeface="メイリオ" panose="020B0604030504040204" pitchFamily="50" charset="-128"/>
                  <a:ea typeface="メイリオ" panose="020B0604030504040204" pitchFamily="50" charset="-128"/>
                </a:rPr>
                <a:t>(</a:t>
              </a:r>
              <a:r>
                <a:rPr lang="ja-JP" altLang="en-US" sz="1050" b="1" spc="-75" dirty="0">
                  <a:latin typeface="メイリオ" panose="020B0604030504040204" pitchFamily="50" charset="-128"/>
                  <a:ea typeface="メイリオ" panose="020B0604030504040204" pitchFamily="50" charset="-128"/>
                </a:rPr>
                <a:t>単位：億円</a:t>
              </a:r>
              <a:r>
                <a:rPr lang="en-US" altLang="ja-JP" sz="1050" b="1" spc="-75" dirty="0">
                  <a:latin typeface="メイリオ" panose="020B0604030504040204" pitchFamily="50" charset="-128"/>
                  <a:ea typeface="メイリオ" panose="020B0604030504040204" pitchFamily="50" charset="-128"/>
                </a:rPr>
                <a:t>)</a:t>
              </a:r>
            </a:p>
          </p:txBody>
        </p:sp>
        <p:sp>
          <p:nvSpPr>
            <p:cNvPr id="30" name="テキスト ボックス 29">
              <a:extLst>
                <a:ext uri="{FF2B5EF4-FFF2-40B4-BE49-F238E27FC236}">
                  <a16:creationId xmlns:a16="http://schemas.microsoft.com/office/drawing/2014/main" id="{2DE66AEB-061A-08AE-536B-FBABA4EC30B8}"/>
                </a:ext>
              </a:extLst>
            </p:cNvPr>
            <p:cNvSpPr txBox="1"/>
            <p:nvPr/>
          </p:nvSpPr>
          <p:spPr>
            <a:xfrm>
              <a:off x="3503712" y="1196752"/>
              <a:ext cx="5757304" cy="540000"/>
            </a:xfrm>
            <a:prstGeom prst="rect">
              <a:avLst/>
            </a:prstGeom>
            <a:noFill/>
            <a:ln w="3175">
              <a:noFill/>
            </a:ln>
          </p:spPr>
          <p:txBody>
            <a:bodyPr wrap="square" lIns="0" tIns="0" rIns="0" bIns="0" rtlCol="0" anchor="ctr">
              <a:noAutofit/>
            </a:bodyPr>
            <a:lstStyle/>
            <a:p>
              <a:pPr algn="ctr" defTabSz="342900">
                <a:lnSpc>
                  <a:spcPts val="2850"/>
                </a:lnSpc>
                <a:defRPr/>
              </a:pPr>
              <a:r>
                <a:rPr lang="ja-JP" altLang="en-US" sz="1350" b="1" dirty="0">
                  <a:solidFill>
                    <a:srgbClr val="0070C0"/>
                  </a:solidFill>
                  <a:latin typeface="メイリオ" panose="020B0604030504040204" pitchFamily="50" charset="-128"/>
                  <a:ea typeface="メイリオ" panose="020B0604030504040204" pitchFamily="50" charset="-128"/>
                </a:rPr>
                <a:t>歳入総額 </a:t>
              </a:r>
              <a:r>
                <a:rPr lang="en-US" altLang="ja-JP" sz="1350" b="1" dirty="0">
                  <a:solidFill>
                    <a:srgbClr val="0070C0"/>
                  </a:solidFill>
                  <a:latin typeface="メイリオ" panose="020B0604030504040204" pitchFamily="50" charset="-128"/>
                  <a:ea typeface="メイリオ" panose="020B0604030504040204" pitchFamily="50" charset="-128"/>
                </a:rPr>
                <a:t>112</a:t>
              </a:r>
              <a:r>
                <a:rPr lang="ja-JP" altLang="en-US" sz="1350" b="1" dirty="0">
                  <a:solidFill>
                    <a:srgbClr val="0070C0"/>
                  </a:solidFill>
                  <a:latin typeface="メイリオ" panose="020B0604030504040204" pitchFamily="50" charset="-128"/>
                  <a:ea typeface="メイリオ" panose="020B0604030504040204" pitchFamily="50" charset="-128"/>
                </a:rPr>
                <a:t>兆</a:t>
              </a:r>
              <a:r>
                <a:rPr lang="en-US" altLang="ja-JP" sz="1350" b="1" dirty="0">
                  <a:solidFill>
                    <a:srgbClr val="0070C0"/>
                  </a:solidFill>
                  <a:latin typeface="メイリオ" panose="020B0604030504040204" pitchFamily="50" charset="-128"/>
                  <a:ea typeface="メイリオ" panose="020B0604030504040204" pitchFamily="50" charset="-128"/>
                </a:rPr>
                <a:t>5,717</a:t>
              </a:r>
              <a:r>
                <a:rPr lang="ja-JP" altLang="en-US" sz="1350" b="1" dirty="0">
                  <a:solidFill>
                    <a:srgbClr val="0070C0"/>
                  </a:solidFill>
                  <a:latin typeface="メイリオ" panose="020B0604030504040204" pitchFamily="50" charset="-128"/>
                  <a:ea typeface="メイリオ" panose="020B0604030504040204" pitchFamily="50" charset="-128"/>
                </a:rPr>
                <a:t>億円</a:t>
              </a:r>
            </a:p>
          </p:txBody>
        </p:sp>
      </p:grpSp>
      <p:graphicFrame>
        <p:nvGraphicFramePr>
          <p:cNvPr id="5" name="グラフ 4">
            <a:extLst>
              <a:ext uri="{FF2B5EF4-FFF2-40B4-BE49-F238E27FC236}">
                <a16:creationId xmlns:a16="http://schemas.microsoft.com/office/drawing/2014/main" id="{317234B4-34C0-4047-85A6-12AAF39194C3}"/>
              </a:ext>
            </a:extLst>
          </p:cNvPr>
          <p:cNvGraphicFramePr/>
          <p:nvPr>
            <p:extLst>
              <p:ext uri="{D42A27DB-BD31-4B8C-83A1-F6EECF244321}">
                <p14:modId xmlns:p14="http://schemas.microsoft.com/office/powerpoint/2010/main" val="4039273975"/>
              </p:ext>
            </p:extLst>
          </p:nvPr>
        </p:nvGraphicFramePr>
        <p:xfrm>
          <a:off x="380088" y="2570106"/>
          <a:ext cx="4374486" cy="2376264"/>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a:extLst>
              <a:ext uri="{FF2B5EF4-FFF2-40B4-BE49-F238E27FC236}">
                <a16:creationId xmlns:a16="http://schemas.microsoft.com/office/drawing/2014/main" id="{EAEB30BB-90D0-4DFC-BA07-E388B430F20D}"/>
              </a:ext>
            </a:extLst>
          </p:cNvPr>
          <p:cNvSpPr txBox="1"/>
          <p:nvPr/>
        </p:nvSpPr>
        <p:spPr>
          <a:xfrm>
            <a:off x="1188132" y="3143838"/>
            <a:ext cx="756204" cy="675000"/>
          </a:xfrm>
          <a:prstGeom prst="rect">
            <a:avLst/>
          </a:prstGeom>
          <a:noFill/>
          <a:ln w="3175">
            <a:noFill/>
          </a:ln>
        </p:spPr>
        <p:txBody>
          <a:bodyPr wrap="square" lIns="0" tIns="0" rIns="0" bIns="0" rtlCol="0" anchor="ctr">
            <a:noAutofit/>
          </a:bodyPr>
          <a:lstStyle/>
          <a:p>
            <a:pPr algn="ctr" defTabSz="342900">
              <a:defRPr/>
            </a:pPr>
            <a:r>
              <a:rPr lang="ja-JP" altLang="en-US" sz="1500" b="1" dirty="0">
                <a:latin typeface="メイリオ" panose="020B0604030504040204" pitchFamily="50" charset="-128"/>
                <a:ea typeface="メイリオ" panose="020B0604030504040204" pitchFamily="50" charset="-128"/>
              </a:rPr>
              <a:t>公債金</a:t>
            </a:r>
            <a:endParaRPr lang="en-US" altLang="ja-JP" sz="1500" b="1" dirty="0">
              <a:latin typeface="メイリオ" panose="020B0604030504040204" pitchFamily="50" charset="-128"/>
              <a:ea typeface="メイリオ" panose="020B0604030504040204" pitchFamily="50" charset="-128"/>
            </a:endParaRPr>
          </a:p>
          <a:p>
            <a:pPr algn="ct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国の借金</a:t>
            </a:r>
            <a:r>
              <a:rPr lang="en-US" altLang="ja-JP" sz="900" dirty="0">
                <a:latin typeface="メイリオ" panose="020B0604030504040204" pitchFamily="50" charset="-128"/>
                <a:ea typeface="メイリオ" panose="020B0604030504040204" pitchFamily="50" charset="-128"/>
              </a:rPr>
              <a:t>)</a:t>
            </a:r>
          </a:p>
        </p:txBody>
      </p:sp>
      <p:sp>
        <p:nvSpPr>
          <p:cNvPr id="22" name="テキスト ボックス 21">
            <a:extLst>
              <a:ext uri="{FF2B5EF4-FFF2-40B4-BE49-F238E27FC236}">
                <a16:creationId xmlns:a16="http://schemas.microsoft.com/office/drawing/2014/main" id="{AFC8C034-25FC-4864-81C2-3FF1DD91F642}"/>
              </a:ext>
            </a:extLst>
          </p:cNvPr>
          <p:cNvSpPr txBox="1"/>
          <p:nvPr/>
        </p:nvSpPr>
        <p:spPr>
          <a:xfrm>
            <a:off x="2700300" y="3359862"/>
            <a:ext cx="917946" cy="351000"/>
          </a:xfrm>
          <a:prstGeom prst="rect">
            <a:avLst/>
          </a:prstGeom>
          <a:noFill/>
          <a:ln w="3175">
            <a:noFill/>
          </a:ln>
        </p:spPr>
        <p:txBody>
          <a:bodyPr wrap="square" lIns="0" tIns="0" rIns="0" bIns="0" rtlCol="0" anchor="ctr">
            <a:noAutofit/>
          </a:bodyPr>
          <a:lstStyle/>
          <a:p>
            <a:pPr defTabSz="342900">
              <a:defRPr/>
            </a:pPr>
            <a:r>
              <a:rPr lang="ja-JP" altLang="en-US" sz="1500" b="1" spc="-75" dirty="0">
                <a:latin typeface="メイリオ" panose="020B0604030504040204" pitchFamily="50" charset="-128"/>
                <a:ea typeface="メイリオ" panose="020B0604030504040204" pitchFamily="50" charset="-128"/>
              </a:rPr>
              <a:t>租税及び</a:t>
            </a:r>
            <a:endParaRPr lang="en-US" altLang="ja-JP" sz="1500" b="1" spc="-75" dirty="0">
              <a:latin typeface="メイリオ" panose="020B0604030504040204" pitchFamily="50" charset="-128"/>
              <a:ea typeface="メイリオ" panose="020B0604030504040204" pitchFamily="50" charset="-128"/>
            </a:endParaRPr>
          </a:p>
          <a:p>
            <a:pPr defTabSz="342900">
              <a:defRPr/>
            </a:pPr>
            <a:r>
              <a:rPr lang="ja-JP" altLang="en-US" sz="1500" b="1" spc="-75" dirty="0">
                <a:latin typeface="メイリオ" panose="020B0604030504040204" pitchFamily="50" charset="-128"/>
                <a:ea typeface="メイリオ" panose="020B0604030504040204" pitchFamily="50" charset="-128"/>
              </a:rPr>
              <a:t>印紙収入</a:t>
            </a:r>
            <a:endParaRPr lang="en-US" altLang="ja-JP" sz="1500" b="1" spc="-75"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46169A98-C5EA-3D6F-71A7-4B81C8180480}"/>
              </a:ext>
            </a:extLst>
          </p:cNvPr>
          <p:cNvSpPr txBox="1"/>
          <p:nvPr/>
        </p:nvSpPr>
        <p:spPr>
          <a:xfrm flipH="1">
            <a:off x="3217506" y="1861440"/>
            <a:ext cx="1699086" cy="405000"/>
          </a:xfrm>
          <a:prstGeom prst="callout1">
            <a:avLst>
              <a:gd name="adj1" fmla="val 50235"/>
              <a:gd name="adj2" fmla="val 101339"/>
              <a:gd name="adj3" fmla="val 102408"/>
              <a:gd name="adj4" fmla="val 119090"/>
            </a:avLst>
          </a:prstGeom>
          <a:noFill/>
          <a:ln w="9525">
            <a:solidFill>
              <a:schemeClr val="bg1">
                <a:lumMod val="50000"/>
              </a:schemeClr>
            </a:solidFill>
          </a:ln>
        </p:spPr>
        <p:txBody>
          <a:bodyPr wrap="square" lIns="0" tIns="0" rIns="0" bIns="0" rtlCol="0" anchor="ctr">
            <a:noAutofit/>
          </a:bodyPr>
          <a:lstStyle/>
          <a:p>
            <a:pPr defTabSz="342900">
              <a:defRPr/>
            </a:pPr>
            <a:r>
              <a:rPr lang="ja-JP" altLang="en-US" sz="1350" b="1" dirty="0">
                <a:latin typeface="メイリオ" panose="020B0604030504040204" pitchFamily="50" charset="-128"/>
                <a:ea typeface="メイリオ" panose="020B0604030504040204" pitchFamily="50" charset="-128"/>
              </a:rPr>
              <a:t>所得税</a:t>
            </a:r>
            <a:endParaRPr lang="ja-JP" altLang="en-US" sz="900" b="1" dirty="0">
              <a:latin typeface="メイリオ" panose="020B0604030504040204" pitchFamily="50" charset="-128"/>
              <a:ea typeface="メイリオ" panose="020B0604030504040204" pitchFamily="50" charset="-128"/>
            </a:endParaRPr>
          </a:p>
          <a:p>
            <a:pP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個人の所得に対してかかる税</a:t>
            </a:r>
            <a:r>
              <a:rPr lang="en-US" altLang="ja-JP" sz="900" dirty="0">
                <a:latin typeface="メイリオ" panose="020B0604030504040204" pitchFamily="50" charset="-128"/>
                <a:ea typeface="メイリオ" panose="020B0604030504040204" pitchFamily="50" charset="-128"/>
              </a:rPr>
              <a:t>)</a:t>
            </a:r>
          </a:p>
        </p:txBody>
      </p:sp>
      <p:sp>
        <p:nvSpPr>
          <p:cNvPr id="42" name="テキスト ボックス 41">
            <a:extLst>
              <a:ext uri="{FF2B5EF4-FFF2-40B4-BE49-F238E27FC236}">
                <a16:creationId xmlns:a16="http://schemas.microsoft.com/office/drawing/2014/main" id="{2B03F10C-05C5-D131-683E-4DDAAA00018C}"/>
              </a:ext>
            </a:extLst>
          </p:cNvPr>
          <p:cNvSpPr txBox="1"/>
          <p:nvPr/>
        </p:nvSpPr>
        <p:spPr>
          <a:xfrm flipH="1">
            <a:off x="4214411" y="4764372"/>
            <a:ext cx="1998222" cy="405000"/>
          </a:xfrm>
          <a:prstGeom prst="callout1">
            <a:avLst>
              <a:gd name="adj1" fmla="val 50235"/>
              <a:gd name="adj2" fmla="val 101339"/>
              <a:gd name="adj3" fmla="val 10014"/>
              <a:gd name="adj4" fmla="val 125714"/>
            </a:avLst>
          </a:prstGeom>
          <a:noFill/>
          <a:ln w="9525">
            <a:solidFill>
              <a:schemeClr val="bg1">
                <a:lumMod val="50000"/>
              </a:schemeClr>
            </a:solidFill>
          </a:ln>
        </p:spPr>
        <p:txBody>
          <a:bodyPr wrap="square" lIns="0" tIns="0" rIns="0" bIns="0" rtlCol="0" anchor="ctr">
            <a:noAutofit/>
          </a:bodyPr>
          <a:lstStyle/>
          <a:p>
            <a:pPr defTabSz="342900">
              <a:defRPr/>
            </a:pPr>
            <a:r>
              <a:rPr lang="ja-JP" altLang="en-US" sz="1350" b="1" dirty="0">
                <a:latin typeface="メイリオ" panose="020B0604030504040204" pitchFamily="50" charset="-128"/>
                <a:ea typeface="メイリオ" panose="020B0604030504040204" pitchFamily="50" charset="-128"/>
              </a:rPr>
              <a:t>消費税</a:t>
            </a:r>
          </a:p>
          <a:p>
            <a:pPr defTabSz="342900">
              <a:defRPr/>
            </a:pPr>
            <a:endParaRPr lang="en-US" altLang="ja-JP" sz="900"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CB60DDB6-D941-02EA-FEC5-E44B984E6DB0}"/>
              </a:ext>
            </a:extLst>
          </p:cNvPr>
          <p:cNvSpPr txBox="1"/>
          <p:nvPr/>
        </p:nvSpPr>
        <p:spPr>
          <a:xfrm flipH="1">
            <a:off x="4214411" y="2719686"/>
            <a:ext cx="1296247" cy="405000"/>
          </a:xfrm>
          <a:prstGeom prst="callout1">
            <a:avLst>
              <a:gd name="adj1" fmla="val 50235"/>
              <a:gd name="adj2" fmla="val 101339"/>
              <a:gd name="adj3" fmla="val 102408"/>
              <a:gd name="adj4" fmla="val 119090"/>
            </a:avLst>
          </a:prstGeom>
          <a:noFill/>
          <a:ln w="9525">
            <a:solidFill>
              <a:schemeClr val="bg1">
                <a:lumMod val="50000"/>
              </a:schemeClr>
            </a:solidFill>
          </a:ln>
        </p:spPr>
        <p:txBody>
          <a:bodyPr wrap="square" lIns="0" tIns="0" rIns="0" bIns="0" rtlCol="0" anchor="ctr">
            <a:noAutofit/>
          </a:bodyPr>
          <a:lstStyle/>
          <a:p>
            <a:pPr defTabSz="342900">
              <a:defRPr/>
            </a:pPr>
            <a:r>
              <a:rPr lang="ja-JP" altLang="en-US" sz="1350" b="1" dirty="0">
                <a:latin typeface="メイリオ" panose="020B0604030504040204" pitchFamily="50" charset="-128"/>
                <a:ea typeface="メイリオ" panose="020B0604030504040204" pitchFamily="50" charset="-128"/>
              </a:rPr>
              <a:t>法人税</a:t>
            </a:r>
            <a:endParaRPr lang="en-US" altLang="ja-JP" sz="1350" b="1" dirty="0">
              <a:latin typeface="メイリオ" panose="020B0604030504040204" pitchFamily="50" charset="-128"/>
              <a:ea typeface="メイリオ" panose="020B0604030504040204" pitchFamily="50" charset="-128"/>
            </a:endParaRPr>
          </a:p>
          <a:p>
            <a:pP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会社などの所得に対してかかる税</a:t>
            </a:r>
            <a:r>
              <a:rPr lang="en-US" altLang="ja-JP" sz="900" dirty="0">
                <a:latin typeface="メイリオ" panose="020B0604030504040204" pitchFamily="50" charset="-128"/>
                <a:ea typeface="メイリオ" panose="020B0604030504040204" pitchFamily="50" charset="-128"/>
              </a:rPr>
              <a:t>)</a:t>
            </a:r>
            <a:endParaRPr lang="ja-JP" altLang="en-US" sz="1350" dirty="0">
              <a:latin typeface="メイリオ" panose="020B0604030504040204" pitchFamily="50" charset="-128"/>
              <a:ea typeface="メイリオ" panose="020B0604030504040204" pitchFamily="50" charset="-128"/>
            </a:endParaRPr>
          </a:p>
          <a:p>
            <a:pPr defTabSz="342900">
              <a:defRPr/>
            </a:pPr>
            <a:endParaRPr lang="en-US" altLang="ja-JP" sz="9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A452A940-A436-2A8E-B894-F24CB2202684}"/>
              </a:ext>
            </a:extLst>
          </p:cNvPr>
          <p:cNvSpPr txBox="1"/>
          <p:nvPr/>
        </p:nvSpPr>
        <p:spPr>
          <a:xfrm>
            <a:off x="-648072" y="5061338"/>
            <a:ext cx="1755000" cy="350994"/>
          </a:xfrm>
          <a:prstGeom prst="callout1">
            <a:avLst>
              <a:gd name="adj1" fmla="val 51819"/>
              <a:gd name="adj2" fmla="val 101366"/>
              <a:gd name="adj3" fmla="val 4558"/>
              <a:gd name="adj4" fmla="val 131712"/>
            </a:avLst>
          </a:prstGeom>
          <a:noFill/>
          <a:ln w="9525">
            <a:solidFill>
              <a:schemeClr val="bg1">
                <a:lumMod val="50000"/>
              </a:schemeClr>
            </a:solidFill>
          </a:ln>
        </p:spPr>
        <p:txBody>
          <a:bodyPr wrap="square" lIns="0" tIns="0" rIns="0" bIns="0" rtlCol="0" anchor="ctr">
            <a:noAutofit/>
          </a:bodyPr>
          <a:lstStyle/>
          <a:p>
            <a:pPr algn="r" defTabSz="342900">
              <a:defRPr/>
            </a:pPr>
            <a:r>
              <a:rPr lang="ja-JP" altLang="en-US" sz="1350" b="1" dirty="0">
                <a:latin typeface="メイリオ" panose="020B0604030504040204" pitchFamily="50" charset="-128"/>
                <a:ea typeface="メイリオ" panose="020B0604030504040204" pitchFamily="50" charset="-128"/>
              </a:rPr>
              <a:t>その他</a:t>
            </a:r>
            <a:endParaRPr lang="en-US" altLang="ja-JP" sz="900" b="1"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AF6ACE55-4BE6-CBCA-3482-A85FEA9C63EB}"/>
              </a:ext>
            </a:extLst>
          </p:cNvPr>
          <p:cNvSpPr txBox="1"/>
          <p:nvPr/>
        </p:nvSpPr>
        <p:spPr>
          <a:xfrm>
            <a:off x="-324036" y="2009712"/>
            <a:ext cx="1538976" cy="405000"/>
          </a:xfrm>
          <a:prstGeom prst="callout1">
            <a:avLst>
              <a:gd name="adj1" fmla="val 51578"/>
              <a:gd name="adj2" fmla="val 100587"/>
              <a:gd name="adj3" fmla="val 72693"/>
              <a:gd name="adj4" fmla="val 151988"/>
            </a:avLst>
          </a:prstGeom>
          <a:noFill/>
          <a:ln w="9525">
            <a:solidFill>
              <a:schemeClr val="bg1">
                <a:lumMod val="50000"/>
              </a:schemeClr>
            </a:solidFill>
          </a:ln>
        </p:spPr>
        <p:txBody>
          <a:bodyPr wrap="square" lIns="0" tIns="0" rIns="0" bIns="0" rtlCol="0" anchor="ctr">
            <a:noAutofit/>
          </a:bodyPr>
          <a:lstStyle/>
          <a:p>
            <a:pPr algn="r" defTabSz="342900">
              <a:defRPr/>
            </a:pPr>
            <a:r>
              <a:rPr lang="ja-JP" altLang="en-US" sz="1350" b="1" dirty="0">
                <a:latin typeface="メイリオ" panose="020B0604030504040204" pitchFamily="50" charset="-128"/>
                <a:ea typeface="メイリオ" panose="020B0604030504040204" pitchFamily="50" charset="-128"/>
              </a:rPr>
              <a:t>その他の</a:t>
            </a:r>
            <a:br>
              <a:rPr lang="en-US" altLang="ja-JP" sz="1350" b="1" dirty="0">
                <a:latin typeface="メイリオ" panose="020B0604030504040204" pitchFamily="50" charset="-128"/>
                <a:ea typeface="メイリオ" panose="020B0604030504040204" pitchFamily="50" charset="-128"/>
              </a:rPr>
            </a:br>
            <a:r>
              <a:rPr lang="ja-JP" altLang="en-US" sz="1350" b="1" dirty="0">
                <a:latin typeface="メイリオ" panose="020B0604030504040204" pitchFamily="50" charset="-128"/>
                <a:ea typeface="メイリオ" panose="020B0604030504040204" pitchFamily="50" charset="-128"/>
              </a:rPr>
              <a:t>収入</a:t>
            </a:r>
          </a:p>
        </p:txBody>
      </p:sp>
      <p:sp>
        <p:nvSpPr>
          <p:cNvPr id="47" name="テキスト ボックス 46">
            <a:extLst>
              <a:ext uri="{FF2B5EF4-FFF2-40B4-BE49-F238E27FC236}">
                <a16:creationId xmlns:a16="http://schemas.microsoft.com/office/drawing/2014/main" id="{370FC03A-61B5-C5D9-A3E1-0FC477CCD872}"/>
              </a:ext>
            </a:extLst>
          </p:cNvPr>
          <p:cNvSpPr txBox="1"/>
          <p:nvPr/>
        </p:nvSpPr>
        <p:spPr>
          <a:xfrm>
            <a:off x="1836204" y="2225736"/>
            <a:ext cx="864096" cy="369332"/>
          </a:xfrm>
          <a:prstGeom prst="rect">
            <a:avLst/>
          </a:prstGeom>
          <a:noFill/>
        </p:spPr>
        <p:txBody>
          <a:bodyPr wrap="square" rtlCol="0">
            <a:spAutoFit/>
          </a:bodyPr>
          <a:lstStyle/>
          <a:p>
            <a:pPr algn="ctr"/>
            <a:r>
              <a:rPr lang="ja-JP" altLang="en-US" sz="900" dirty="0">
                <a:latin typeface="メイリオ" panose="020B0604030504040204" pitchFamily="50" charset="-128"/>
                <a:ea typeface="メイリオ" panose="020B0604030504040204" pitchFamily="50" charset="-128"/>
              </a:rPr>
              <a:t>７兆</a:t>
            </a:r>
            <a:r>
              <a:rPr lang="en-US" altLang="ja-JP" sz="900" dirty="0">
                <a:latin typeface="メイリオ" panose="020B0604030504040204" pitchFamily="50" charset="-128"/>
                <a:ea typeface="メイリオ" panose="020B0604030504040204" pitchFamily="50" charset="-128"/>
              </a:rPr>
              <a:t>5,147</a:t>
            </a:r>
            <a:endParaRPr lang="ja-JP" altLang="en-US" sz="900" dirty="0">
              <a:latin typeface="メイリオ" panose="020B0604030504040204" pitchFamily="50" charset="-128"/>
              <a:ea typeface="メイリオ" panose="020B0604030504040204" pitchFamily="50" charset="-128"/>
            </a:endParaRPr>
          </a:p>
          <a:p>
            <a:pPr algn="ctr"/>
            <a:r>
              <a:rPr lang="en-US" altLang="ja-JP" sz="900" dirty="0">
                <a:latin typeface="メイリオ" panose="020B0604030504040204" pitchFamily="50" charset="-128"/>
                <a:ea typeface="メイリオ" panose="020B0604030504040204" pitchFamily="50" charset="-128"/>
              </a:rPr>
              <a:t>6.7%</a:t>
            </a:r>
            <a:endParaRPr lang="ja-JP" altLang="en-US" sz="900" dirty="0">
              <a:latin typeface="メイリオ" panose="020B0604030504040204" pitchFamily="50" charset="-128"/>
              <a:ea typeface="メイリオ" panose="020B0604030504040204" pitchFamily="50" charset="-128"/>
            </a:endParaRPr>
          </a:p>
        </p:txBody>
      </p:sp>
      <p:sp>
        <p:nvSpPr>
          <p:cNvPr id="3" name="テキスト プレースホルダー 1">
            <a:extLst>
              <a:ext uri="{FF2B5EF4-FFF2-40B4-BE49-F238E27FC236}">
                <a16:creationId xmlns:a16="http://schemas.microsoft.com/office/drawing/2014/main" id="{CAA5FABF-5DCA-40D5-E5BE-59712ACCD775}"/>
              </a:ext>
            </a:extLst>
          </p:cNvPr>
          <p:cNvSpPr>
            <a:spLocks noGrp="1"/>
          </p:cNvSpPr>
          <p:nvPr>
            <p:ph type="body" sz="quarter" idx="13"/>
          </p:nvPr>
        </p:nvSpPr>
        <p:spPr>
          <a:xfrm>
            <a:off x="0" y="0"/>
            <a:ext cx="9144000" cy="1080000"/>
          </a:xfrm>
        </p:spPr>
        <p:txBody>
          <a:bodyPr/>
          <a:lstStyle/>
          <a:p>
            <a:pPr fontAlgn="b"/>
            <a:r>
              <a:rPr kumimoji="1" lang="ja-JP" altLang="en-US" sz="3200" dirty="0"/>
              <a:t>歳入</a:t>
            </a:r>
            <a:r>
              <a:rPr kumimoji="1" lang="en-US" altLang="ja-JP" sz="2000" dirty="0"/>
              <a:t>(</a:t>
            </a:r>
            <a:r>
              <a:rPr kumimoji="1" lang="ja-JP" altLang="en-US" sz="2000" dirty="0"/>
              <a:t>国の１年間の収入</a:t>
            </a:r>
            <a:r>
              <a:rPr kumimoji="1" lang="en-US" altLang="ja-JP" sz="2000" dirty="0"/>
              <a:t>)</a:t>
            </a:r>
            <a:r>
              <a:rPr kumimoji="1" lang="ja-JP" altLang="en-US" sz="3200" dirty="0"/>
              <a:t>と歳出</a:t>
            </a:r>
            <a:r>
              <a:rPr kumimoji="1" lang="en-US" altLang="ja-JP" sz="2000" dirty="0"/>
              <a:t>(</a:t>
            </a:r>
            <a:r>
              <a:rPr kumimoji="1" lang="ja-JP" altLang="en-US" sz="2000" dirty="0"/>
              <a:t>１年間の支出</a:t>
            </a:r>
            <a:r>
              <a:rPr kumimoji="1" lang="en-US" altLang="ja-JP" sz="2000" dirty="0"/>
              <a:t>)</a:t>
            </a:r>
            <a:endParaRPr kumimoji="1" lang="en-US" altLang="ja-JP" sz="3200" dirty="0"/>
          </a:p>
          <a:p>
            <a:pPr fontAlgn="b"/>
            <a:r>
              <a:rPr lang="en-US" altLang="ja-JP" sz="2400" dirty="0"/>
              <a:t>(</a:t>
            </a:r>
            <a:r>
              <a:rPr lang="ja-JP" altLang="en-US" sz="2400" dirty="0"/>
              <a:t>令和６年度当初予算</a:t>
            </a:r>
            <a:r>
              <a:rPr lang="en-US" altLang="ja-JP" sz="2400" dirty="0"/>
              <a:t>)</a:t>
            </a:r>
            <a:endParaRPr kumimoji="1" lang="ja-JP" altLang="en-US" sz="2400" dirty="0"/>
          </a:p>
        </p:txBody>
      </p:sp>
      <p:sp>
        <p:nvSpPr>
          <p:cNvPr id="7" name="スライド番号プレースホルダー 2">
            <a:extLst>
              <a:ext uri="{FF2B5EF4-FFF2-40B4-BE49-F238E27FC236}">
                <a16:creationId xmlns:a16="http://schemas.microsoft.com/office/drawing/2014/main" id="{CEE909EE-C4D9-A21E-D8D6-0087FB22554C}"/>
              </a:ext>
            </a:extLst>
          </p:cNvPr>
          <p:cNvSpPr txBox="1">
            <a:spLocks/>
          </p:cNvSpPr>
          <p:nvPr/>
        </p:nvSpPr>
        <p:spPr>
          <a:xfrm>
            <a:off x="8447446" y="6494728"/>
            <a:ext cx="917946" cy="324000"/>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 8 》</a:t>
            </a:r>
            <a:endParaRPr lang="ja-JP" altLang="en-US" dirty="0"/>
          </a:p>
        </p:txBody>
      </p:sp>
      <p:graphicFrame>
        <p:nvGraphicFramePr>
          <p:cNvPr id="28" name="グラフ 27">
            <a:extLst>
              <a:ext uri="{FF2B5EF4-FFF2-40B4-BE49-F238E27FC236}">
                <a16:creationId xmlns:a16="http://schemas.microsoft.com/office/drawing/2014/main" id="{74AA8DBC-99FA-FEAB-DE61-689B60AE07FE}"/>
              </a:ext>
            </a:extLst>
          </p:cNvPr>
          <p:cNvGraphicFramePr/>
          <p:nvPr>
            <p:extLst>
              <p:ext uri="{D42A27DB-BD31-4B8C-83A1-F6EECF244321}">
                <p14:modId xmlns:p14="http://schemas.microsoft.com/office/powerpoint/2010/main" val="3068193168"/>
              </p:ext>
            </p:extLst>
          </p:nvPr>
        </p:nvGraphicFramePr>
        <p:xfrm>
          <a:off x="3569194" y="1680360"/>
          <a:ext cx="6894277" cy="3672407"/>
        </p:xfrm>
        <a:graphic>
          <a:graphicData uri="http://schemas.openxmlformats.org/drawingml/2006/chart">
            <c:chart xmlns:c="http://schemas.openxmlformats.org/drawingml/2006/chart" xmlns:r="http://schemas.openxmlformats.org/officeDocument/2006/relationships" r:id="rId5"/>
          </a:graphicData>
        </a:graphic>
      </p:graphicFrame>
      <p:sp>
        <p:nvSpPr>
          <p:cNvPr id="33" name="テキスト ボックス 32">
            <a:extLst>
              <a:ext uri="{FF2B5EF4-FFF2-40B4-BE49-F238E27FC236}">
                <a16:creationId xmlns:a16="http://schemas.microsoft.com/office/drawing/2014/main" id="{A8BD5F10-2648-8AD3-37AD-4D0F39214443}"/>
              </a:ext>
            </a:extLst>
          </p:cNvPr>
          <p:cNvSpPr txBox="1"/>
          <p:nvPr/>
        </p:nvSpPr>
        <p:spPr>
          <a:xfrm>
            <a:off x="5339456" y="1225174"/>
            <a:ext cx="3510000" cy="405000"/>
          </a:xfrm>
          <a:prstGeom prst="rect">
            <a:avLst/>
          </a:prstGeom>
          <a:noFill/>
          <a:ln w="3175">
            <a:noFill/>
          </a:ln>
        </p:spPr>
        <p:txBody>
          <a:bodyPr wrap="square" lIns="0" tIns="0" rIns="0" bIns="0" rtlCol="0" anchor="ctr">
            <a:noAutofit/>
          </a:bodyPr>
          <a:lstStyle/>
          <a:p>
            <a:pPr algn="ctr" defTabSz="342900">
              <a:lnSpc>
                <a:spcPts val="2850"/>
              </a:lnSpc>
              <a:defRPr/>
            </a:pPr>
            <a:r>
              <a:rPr lang="ja-JP" altLang="en-US" sz="1350" b="1" dirty="0">
                <a:solidFill>
                  <a:srgbClr val="FF0000"/>
                </a:solidFill>
                <a:latin typeface="メイリオ" panose="020B0604030504040204" pitchFamily="50" charset="-128"/>
                <a:ea typeface="メイリオ" panose="020B0604030504040204" pitchFamily="50" charset="-128"/>
              </a:rPr>
              <a:t>歳出総額 </a:t>
            </a:r>
            <a:r>
              <a:rPr lang="en-US" altLang="ja-JP" sz="1350" b="1" dirty="0">
                <a:solidFill>
                  <a:srgbClr val="FF0000"/>
                </a:solidFill>
                <a:latin typeface="メイリオ" panose="020B0604030504040204" pitchFamily="50" charset="-128"/>
                <a:ea typeface="メイリオ" panose="020B0604030504040204" pitchFamily="50" charset="-128"/>
              </a:rPr>
              <a:t>112</a:t>
            </a:r>
            <a:r>
              <a:rPr lang="ja-JP" altLang="en-US" sz="1350" b="1" dirty="0">
                <a:solidFill>
                  <a:srgbClr val="FF0000"/>
                </a:solidFill>
                <a:latin typeface="メイリオ" panose="020B0604030504040204" pitchFamily="50" charset="-128"/>
                <a:ea typeface="メイリオ" panose="020B0604030504040204" pitchFamily="50" charset="-128"/>
              </a:rPr>
              <a:t>兆</a:t>
            </a:r>
            <a:r>
              <a:rPr lang="en-US" altLang="ja-JP" sz="1350" b="1" dirty="0">
                <a:solidFill>
                  <a:srgbClr val="FF0000"/>
                </a:solidFill>
                <a:latin typeface="メイリオ" panose="020B0604030504040204" pitchFamily="50" charset="-128"/>
                <a:ea typeface="メイリオ" panose="020B0604030504040204" pitchFamily="50" charset="-128"/>
              </a:rPr>
              <a:t>5,717</a:t>
            </a:r>
            <a:r>
              <a:rPr lang="ja-JP" altLang="en-US" sz="1350" b="1" dirty="0">
                <a:solidFill>
                  <a:srgbClr val="FF0000"/>
                </a:solidFill>
                <a:latin typeface="メイリオ" panose="020B0604030504040204" pitchFamily="50" charset="-128"/>
                <a:ea typeface="メイリオ" panose="020B0604030504040204" pitchFamily="50" charset="-128"/>
              </a:rPr>
              <a:t>億円</a:t>
            </a:r>
          </a:p>
        </p:txBody>
      </p:sp>
      <p:graphicFrame>
        <p:nvGraphicFramePr>
          <p:cNvPr id="34" name="グラフ 33">
            <a:extLst>
              <a:ext uri="{FF2B5EF4-FFF2-40B4-BE49-F238E27FC236}">
                <a16:creationId xmlns:a16="http://schemas.microsoft.com/office/drawing/2014/main" id="{2A987747-C546-92F7-8481-757BB7A9E8B7}"/>
              </a:ext>
            </a:extLst>
          </p:cNvPr>
          <p:cNvGraphicFramePr>
            <a:graphicFrameLocks noChangeAspect="1"/>
          </p:cNvGraphicFramePr>
          <p:nvPr>
            <p:extLst>
              <p:ext uri="{D42A27DB-BD31-4B8C-83A1-F6EECF244321}">
                <p14:modId xmlns:p14="http://schemas.microsoft.com/office/powerpoint/2010/main" val="3479667066"/>
              </p:ext>
            </p:extLst>
          </p:nvPr>
        </p:nvGraphicFramePr>
        <p:xfrm>
          <a:off x="5130570" y="2617852"/>
          <a:ext cx="3775849" cy="2233316"/>
        </p:xfrm>
        <a:graphic>
          <a:graphicData uri="http://schemas.openxmlformats.org/drawingml/2006/chart">
            <c:chart xmlns:c="http://schemas.openxmlformats.org/drawingml/2006/chart" xmlns:r="http://schemas.openxmlformats.org/officeDocument/2006/relationships" r:id="rId6"/>
          </a:graphicData>
        </a:graphic>
      </p:graphicFrame>
      <p:sp>
        <p:nvSpPr>
          <p:cNvPr id="35" name="テキスト ボックス 34">
            <a:extLst>
              <a:ext uri="{FF2B5EF4-FFF2-40B4-BE49-F238E27FC236}">
                <a16:creationId xmlns:a16="http://schemas.microsoft.com/office/drawing/2014/main" id="{3245142C-5EB4-9DD2-CA84-D709DB4C3D6D}"/>
              </a:ext>
            </a:extLst>
          </p:cNvPr>
          <p:cNvSpPr txBox="1"/>
          <p:nvPr/>
        </p:nvSpPr>
        <p:spPr>
          <a:xfrm>
            <a:off x="5999464" y="3954123"/>
            <a:ext cx="2085707" cy="351000"/>
          </a:xfrm>
          <a:prstGeom prst="rect">
            <a:avLst/>
          </a:prstGeom>
          <a:noFill/>
          <a:ln w="3175">
            <a:noFill/>
          </a:ln>
        </p:spPr>
        <p:txBody>
          <a:bodyPr wrap="square" lIns="0" tIns="0" rIns="0" bIns="0" rtlCol="0" anchor="ctr">
            <a:noAutofit/>
          </a:bodyPr>
          <a:lstStyle/>
          <a:p>
            <a:pPr algn="ctr" defTabSz="342900">
              <a:defRPr/>
            </a:pPr>
            <a:r>
              <a:rPr lang="ja-JP" altLang="en-US" sz="1350" b="1" spc="-75" dirty="0">
                <a:latin typeface="メイリオ" panose="020B0604030504040204" pitchFamily="50" charset="-128"/>
                <a:ea typeface="メイリオ" panose="020B0604030504040204" pitchFamily="50" charset="-128"/>
              </a:rPr>
              <a:t>基礎的財政収支</a:t>
            </a:r>
            <a:endParaRPr lang="en-US" altLang="ja-JP" sz="1350" b="1" spc="-75" dirty="0">
              <a:latin typeface="メイリオ" panose="020B0604030504040204" pitchFamily="50" charset="-128"/>
              <a:ea typeface="メイリオ" panose="020B0604030504040204" pitchFamily="50" charset="-128"/>
            </a:endParaRPr>
          </a:p>
          <a:p>
            <a:pPr algn="ctr" defTabSz="342900">
              <a:defRPr/>
            </a:pPr>
            <a:r>
              <a:rPr lang="ja-JP" altLang="en-US" sz="1350" b="1" spc="-75" dirty="0">
                <a:latin typeface="メイリオ" panose="020B0604030504040204" pitchFamily="50" charset="-128"/>
                <a:ea typeface="メイリオ" panose="020B0604030504040204" pitchFamily="50" charset="-128"/>
              </a:rPr>
              <a:t>対象経費</a:t>
            </a:r>
            <a:endParaRPr lang="en-US" altLang="ja-JP" sz="1350" b="1" spc="-75"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1AB8ABE2-995E-F9A2-C1BE-981FA5C7E0FF}"/>
              </a:ext>
            </a:extLst>
          </p:cNvPr>
          <p:cNvSpPr txBox="1"/>
          <p:nvPr/>
        </p:nvSpPr>
        <p:spPr>
          <a:xfrm>
            <a:off x="4090433" y="5874037"/>
            <a:ext cx="1755000" cy="405000"/>
          </a:xfrm>
          <a:prstGeom prst="callout1">
            <a:avLst>
              <a:gd name="adj1" fmla="val 354"/>
              <a:gd name="adj2" fmla="val 82558"/>
              <a:gd name="adj3" fmla="val -158783"/>
              <a:gd name="adj4" fmla="val 111436"/>
            </a:avLst>
          </a:prstGeom>
          <a:noFill/>
          <a:ln w="9525">
            <a:solidFill>
              <a:schemeClr val="bg1">
                <a:lumMod val="50000"/>
              </a:schemeClr>
            </a:solidFill>
          </a:ln>
        </p:spPr>
        <p:txBody>
          <a:bodyPr wrap="square" lIns="0" tIns="0" rIns="0" bIns="0" rtlCol="0" anchor="ctr">
            <a:noAutofit/>
          </a:bodyPr>
          <a:lstStyle/>
          <a:p>
            <a:pPr algn="r" defTabSz="342900">
              <a:defRPr/>
            </a:pPr>
            <a:r>
              <a:rPr lang="ja-JP" altLang="en-US" sz="1350" dirty="0">
                <a:latin typeface="メイリオ" panose="020B0604030504040204" pitchFamily="50" charset="-128"/>
                <a:ea typeface="メイリオ" panose="020B0604030504040204" pitchFamily="50" charset="-128"/>
              </a:rPr>
              <a:t> </a:t>
            </a:r>
            <a:r>
              <a:rPr lang="ja-JP" altLang="en-US" sz="1350" b="1" dirty="0">
                <a:latin typeface="メイリオ" panose="020B0604030504040204" pitchFamily="50" charset="-128"/>
                <a:ea typeface="メイリオ" panose="020B0604030504040204" pitchFamily="50" charset="-128"/>
              </a:rPr>
              <a:t>公共事業関係費</a:t>
            </a:r>
            <a:endParaRPr lang="en-US" altLang="ja-JP" sz="1350" b="1" dirty="0">
              <a:latin typeface="メイリオ" panose="020B0604030504040204" pitchFamily="50" charset="-128"/>
              <a:ea typeface="メイリオ" panose="020B0604030504040204" pitchFamily="50" charset="-128"/>
            </a:endParaRPr>
          </a:p>
          <a:p>
            <a:pPr algn="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道路や住宅などの整備のために</a:t>
            </a:r>
            <a:r>
              <a:rPr lang="en-US" altLang="ja-JP" sz="900" dirty="0">
                <a:latin typeface="メイリオ" panose="020B0604030504040204" pitchFamily="50" charset="-128"/>
                <a:ea typeface="メイリオ" panose="020B0604030504040204" pitchFamily="50" charset="-128"/>
              </a:rPr>
              <a:t>)</a:t>
            </a:r>
          </a:p>
        </p:txBody>
      </p:sp>
      <p:sp>
        <p:nvSpPr>
          <p:cNvPr id="37" name="テキスト ボックス 36">
            <a:extLst>
              <a:ext uri="{FF2B5EF4-FFF2-40B4-BE49-F238E27FC236}">
                <a16:creationId xmlns:a16="http://schemas.microsoft.com/office/drawing/2014/main" id="{9D1A7A96-A1EA-E825-E2D1-48533A79D4DB}"/>
              </a:ext>
            </a:extLst>
          </p:cNvPr>
          <p:cNvSpPr txBox="1"/>
          <p:nvPr/>
        </p:nvSpPr>
        <p:spPr>
          <a:xfrm>
            <a:off x="3771634" y="5283619"/>
            <a:ext cx="1755000" cy="405000"/>
          </a:xfrm>
          <a:prstGeom prst="callout1">
            <a:avLst>
              <a:gd name="adj1" fmla="val 6947"/>
              <a:gd name="adj2" fmla="val 69689"/>
              <a:gd name="adj3" fmla="val -148001"/>
              <a:gd name="adj4" fmla="val 108581"/>
            </a:avLst>
          </a:prstGeom>
          <a:noFill/>
          <a:ln w="9525">
            <a:solidFill>
              <a:schemeClr val="bg1">
                <a:lumMod val="50000"/>
              </a:schemeClr>
            </a:solidFill>
          </a:ln>
        </p:spPr>
        <p:txBody>
          <a:bodyPr wrap="square" lIns="0" tIns="0" rIns="0" bIns="0" rtlCol="0" anchor="ctr">
            <a:noAutofit/>
          </a:bodyPr>
          <a:lstStyle/>
          <a:p>
            <a:pPr algn="r" defTabSz="342900">
              <a:defRPr/>
            </a:pPr>
            <a:r>
              <a:rPr lang="ja-JP" altLang="en-US" sz="1350" dirty="0">
                <a:latin typeface="メイリオ" panose="020B0604030504040204" pitchFamily="50" charset="-128"/>
                <a:ea typeface="メイリオ" panose="020B0604030504040204" pitchFamily="50" charset="-128"/>
              </a:rPr>
              <a:t> </a:t>
            </a:r>
            <a:r>
              <a:rPr lang="ja-JP" altLang="en-US" sz="1350" b="1" dirty="0">
                <a:latin typeface="メイリオ" panose="020B0604030504040204" pitchFamily="50" charset="-128"/>
                <a:ea typeface="メイリオ" panose="020B0604030504040204" pitchFamily="50" charset="-128"/>
              </a:rPr>
              <a:t>文教及び科学振興費</a:t>
            </a:r>
            <a:endParaRPr lang="en-US" altLang="ja-JP" sz="1350" b="1" dirty="0">
              <a:latin typeface="メイリオ" panose="020B0604030504040204" pitchFamily="50" charset="-128"/>
              <a:ea typeface="メイリオ" panose="020B0604030504040204" pitchFamily="50" charset="-128"/>
            </a:endParaRPr>
          </a:p>
          <a:p>
            <a:pPr algn="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教育や科学技術の発展のために</a:t>
            </a:r>
            <a:r>
              <a:rPr lang="en-US" altLang="ja-JP" sz="900" dirty="0">
                <a:latin typeface="メイリオ" panose="020B0604030504040204" pitchFamily="50" charset="-128"/>
                <a:ea typeface="メイリオ" panose="020B0604030504040204" pitchFamily="50" charset="-128"/>
              </a:rPr>
              <a:t>)</a:t>
            </a:r>
          </a:p>
        </p:txBody>
      </p:sp>
      <p:sp>
        <p:nvSpPr>
          <p:cNvPr id="38" name="テキスト ボックス 37">
            <a:extLst>
              <a:ext uri="{FF2B5EF4-FFF2-40B4-BE49-F238E27FC236}">
                <a16:creationId xmlns:a16="http://schemas.microsoft.com/office/drawing/2014/main" id="{40DB48D7-C735-0F24-2CD6-EF622BC6EE1C}"/>
              </a:ext>
            </a:extLst>
          </p:cNvPr>
          <p:cNvSpPr txBox="1"/>
          <p:nvPr/>
        </p:nvSpPr>
        <p:spPr>
          <a:xfrm>
            <a:off x="5335133" y="5966264"/>
            <a:ext cx="1755000" cy="350994"/>
          </a:xfrm>
          <a:prstGeom prst="callout1">
            <a:avLst>
              <a:gd name="adj1" fmla="val 51819"/>
              <a:gd name="adj2" fmla="val 101366"/>
              <a:gd name="adj3" fmla="val -184263"/>
              <a:gd name="adj4" fmla="val 89607"/>
            </a:avLst>
          </a:prstGeom>
          <a:noFill/>
          <a:ln w="9525">
            <a:solidFill>
              <a:schemeClr val="bg1">
                <a:lumMod val="50000"/>
              </a:schemeClr>
            </a:solidFill>
          </a:ln>
        </p:spPr>
        <p:txBody>
          <a:bodyPr wrap="square" lIns="0" tIns="0" rIns="0" bIns="0" rtlCol="0" anchor="ctr">
            <a:noAutofit/>
          </a:bodyPr>
          <a:lstStyle/>
          <a:p>
            <a:pPr algn="r" defTabSz="342900">
              <a:defRPr/>
            </a:pPr>
            <a:r>
              <a:rPr lang="ja-JP" altLang="en-US" sz="1350" b="1" dirty="0">
                <a:latin typeface="メイリオ" panose="020B0604030504040204" pitchFamily="50" charset="-128"/>
                <a:ea typeface="メイリオ" panose="020B0604030504040204" pitchFamily="50" charset="-128"/>
              </a:rPr>
              <a:t>防衛関係費</a:t>
            </a:r>
            <a:endParaRPr lang="en-US" altLang="ja-JP" sz="1350" b="1" dirty="0">
              <a:latin typeface="メイリオ" panose="020B0604030504040204" pitchFamily="50" charset="-128"/>
              <a:ea typeface="メイリオ" panose="020B0604030504040204" pitchFamily="50" charset="-128"/>
            </a:endParaRPr>
          </a:p>
          <a:p>
            <a:pPr algn="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国の防衛のために</a:t>
            </a:r>
            <a:r>
              <a:rPr lang="en-US" altLang="ja-JP" sz="900" dirty="0">
                <a:latin typeface="メイリオ" panose="020B0604030504040204" pitchFamily="50" charset="-128"/>
                <a:ea typeface="メイリオ" panose="020B0604030504040204" pitchFamily="50" charset="-128"/>
              </a:rPr>
              <a:t>)</a:t>
            </a:r>
          </a:p>
        </p:txBody>
      </p:sp>
      <p:sp>
        <p:nvSpPr>
          <p:cNvPr id="39" name="テキスト ボックス 38">
            <a:extLst>
              <a:ext uri="{FF2B5EF4-FFF2-40B4-BE49-F238E27FC236}">
                <a16:creationId xmlns:a16="http://schemas.microsoft.com/office/drawing/2014/main" id="{A5DAAA03-E509-9958-2D8E-92B80E7BE891}"/>
              </a:ext>
            </a:extLst>
          </p:cNvPr>
          <p:cNvSpPr txBox="1"/>
          <p:nvPr/>
        </p:nvSpPr>
        <p:spPr>
          <a:xfrm flipH="1">
            <a:off x="7314600" y="1824796"/>
            <a:ext cx="1974081" cy="536271"/>
          </a:xfrm>
          <a:prstGeom prst="callout1">
            <a:avLst>
              <a:gd name="adj1" fmla="val 86057"/>
              <a:gd name="adj2" fmla="val 98017"/>
              <a:gd name="adj3" fmla="val 126254"/>
              <a:gd name="adj4" fmla="val 106102"/>
            </a:avLst>
          </a:prstGeom>
          <a:noFill/>
          <a:ln w="9525">
            <a:solidFill>
              <a:schemeClr val="bg1">
                <a:lumMod val="50000"/>
              </a:schemeClr>
            </a:solidFill>
          </a:ln>
        </p:spPr>
        <p:txBody>
          <a:bodyPr wrap="square" lIns="0" tIns="0" rIns="0" bIns="0" rtlCol="0" anchor="ctr">
            <a:noAutofit/>
          </a:bodyPr>
          <a:lstStyle/>
          <a:p>
            <a:pPr defTabSz="342900">
              <a:defRPr/>
            </a:pPr>
            <a:r>
              <a:rPr lang="ja-JP" altLang="en-US" sz="1350" b="1" dirty="0">
                <a:latin typeface="メイリオ" panose="020B0604030504040204" pitchFamily="50" charset="-128"/>
                <a:ea typeface="メイリオ" panose="020B0604030504040204" pitchFamily="50" charset="-128"/>
              </a:rPr>
              <a:t>社会保障関係費</a:t>
            </a:r>
            <a:endParaRPr lang="en-US" altLang="ja-JP" sz="1350" b="1" dirty="0">
              <a:latin typeface="メイリオ" panose="020B0604030504040204" pitchFamily="50" charset="-128"/>
              <a:ea typeface="メイリオ" panose="020B0604030504040204" pitchFamily="50" charset="-128"/>
            </a:endParaRPr>
          </a:p>
          <a:p>
            <a:pPr defTabSz="342900">
              <a:defRPr/>
            </a:pPr>
            <a:r>
              <a:rPr lang="en-US" altLang="ja-JP" sz="900" dirty="0">
                <a:latin typeface="メイリオ" panose="020B0604030504040204" pitchFamily="50" charset="-128"/>
                <a:ea typeface="メイリオ" panose="020B0604030504040204" pitchFamily="50" charset="-128"/>
              </a:rPr>
              <a:t>(</a:t>
            </a:r>
            <a:r>
              <a:rPr lang="ja-JP" altLang="en-US" sz="900" dirty="0">
                <a:latin typeface="メイリオ" panose="020B0604030504040204" pitchFamily="50" charset="-128"/>
                <a:ea typeface="メイリオ" panose="020B0604030504040204" pitchFamily="50" charset="-128"/>
              </a:rPr>
              <a:t>私たちの健康や生活を守るために</a:t>
            </a:r>
            <a:r>
              <a:rPr lang="en-US" altLang="ja-JP" sz="900" dirty="0">
                <a:latin typeface="メイリオ" panose="020B0604030504040204" pitchFamily="50" charset="-128"/>
                <a:ea typeface="メイリオ" panose="020B0604030504040204" pitchFamily="50" charset="-128"/>
              </a:rPr>
              <a:t>)</a:t>
            </a:r>
          </a:p>
        </p:txBody>
      </p:sp>
      <p:sp>
        <p:nvSpPr>
          <p:cNvPr id="40" name="テキスト ボックス 39">
            <a:extLst>
              <a:ext uri="{FF2B5EF4-FFF2-40B4-BE49-F238E27FC236}">
                <a16:creationId xmlns:a16="http://schemas.microsoft.com/office/drawing/2014/main" id="{4842B28C-79D9-D7A5-E5DB-B36F55EEE507}"/>
              </a:ext>
            </a:extLst>
          </p:cNvPr>
          <p:cNvSpPr txBox="1"/>
          <p:nvPr/>
        </p:nvSpPr>
        <p:spPr>
          <a:xfrm flipH="1">
            <a:off x="7385618" y="5565398"/>
            <a:ext cx="1646101" cy="405000"/>
          </a:xfrm>
          <a:prstGeom prst="callout1">
            <a:avLst>
              <a:gd name="adj1" fmla="val 50235"/>
              <a:gd name="adj2" fmla="val 101339"/>
              <a:gd name="adj3" fmla="val -118627"/>
              <a:gd name="adj4" fmla="val 102225"/>
            </a:avLst>
          </a:prstGeom>
          <a:noFill/>
          <a:ln w="9525">
            <a:solidFill>
              <a:schemeClr val="bg1">
                <a:lumMod val="50000"/>
              </a:schemeClr>
            </a:solidFill>
          </a:ln>
        </p:spPr>
        <p:txBody>
          <a:bodyPr wrap="square" lIns="0" tIns="0" rIns="0" bIns="0" rtlCol="0" anchor="ctr">
            <a:noAutofit/>
          </a:bodyPr>
          <a:lstStyle/>
          <a:p>
            <a:pPr defTabSz="342900">
              <a:defRPr/>
            </a:pPr>
            <a:r>
              <a:rPr lang="ja-JP" altLang="en-US" sz="1350" b="1" dirty="0">
                <a:solidFill>
                  <a:prstClr val="black"/>
                </a:solidFill>
                <a:latin typeface="メイリオ" panose="020B0604030504040204" pitchFamily="50" charset="-128"/>
                <a:ea typeface="メイリオ" panose="020B0604030504040204" pitchFamily="50" charset="-128"/>
              </a:rPr>
              <a:t>地方交付税交付金等</a:t>
            </a:r>
            <a:endParaRPr lang="en-US" altLang="ja-JP" sz="1350" b="1" dirty="0">
              <a:solidFill>
                <a:prstClr val="black"/>
              </a:solidFill>
              <a:latin typeface="メイリオ" panose="020B0604030504040204" pitchFamily="50" charset="-128"/>
              <a:ea typeface="メイリオ" panose="020B0604030504040204" pitchFamily="50" charset="-128"/>
            </a:endParaRPr>
          </a:p>
          <a:p>
            <a:pPr defTabSz="342900">
              <a:defRPr/>
            </a:pP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地方公共団体の財政を調整するため</a:t>
            </a:r>
            <a:r>
              <a:rPr lang="en-US" altLang="ja-JP" sz="900" dirty="0">
                <a:solidFill>
                  <a:prstClr val="black"/>
                </a:solidFill>
                <a:latin typeface="メイリオ" panose="020B0604030504040204" pitchFamily="50" charset="-128"/>
                <a:ea typeface="メイリオ" panose="020B0604030504040204" pitchFamily="50" charset="-128"/>
              </a:rPr>
              <a:t>)</a:t>
            </a:r>
          </a:p>
          <a:p>
            <a:pPr defTabSz="342900">
              <a:defRPr/>
            </a:pPr>
            <a:endParaRPr lang="en-US" altLang="ja-JP" sz="900"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6DCC341A-C25F-231D-D876-688543A0C752}"/>
              </a:ext>
            </a:extLst>
          </p:cNvPr>
          <p:cNvSpPr txBox="1"/>
          <p:nvPr/>
        </p:nvSpPr>
        <p:spPr>
          <a:xfrm>
            <a:off x="3440641" y="3791873"/>
            <a:ext cx="1755000" cy="405000"/>
          </a:xfrm>
          <a:prstGeom prst="callout1">
            <a:avLst>
              <a:gd name="adj1" fmla="val 51578"/>
              <a:gd name="adj2" fmla="val 100587"/>
              <a:gd name="adj3" fmla="val 51947"/>
              <a:gd name="adj4" fmla="val 115263"/>
            </a:avLst>
          </a:prstGeom>
          <a:noFill/>
          <a:ln w="9525">
            <a:solidFill>
              <a:schemeClr val="bg1">
                <a:lumMod val="50000"/>
              </a:schemeClr>
            </a:solidFill>
          </a:ln>
        </p:spPr>
        <p:txBody>
          <a:bodyPr wrap="square" lIns="0" tIns="0" rIns="0" bIns="0" rtlCol="0" anchor="ctr">
            <a:noAutofit/>
          </a:bodyPr>
          <a:lstStyle/>
          <a:p>
            <a:pPr algn="r" defTabSz="342900">
              <a:defRPr/>
            </a:pPr>
            <a:r>
              <a:rPr lang="ja-JP" altLang="en-US" sz="1350" b="1" dirty="0">
                <a:latin typeface="メイリオ" panose="020B0604030504040204" pitchFamily="50" charset="-128"/>
                <a:ea typeface="メイリオ" panose="020B0604030504040204" pitchFamily="50" charset="-128"/>
              </a:rPr>
              <a:t> その他</a:t>
            </a:r>
            <a:endParaRPr lang="en-US" altLang="ja-JP" sz="900" b="1"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EA2143AE-8AEC-1230-7CD4-B4A0526D2212}"/>
              </a:ext>
            </a:extLst>
          </p:cNvPr>
          <p:cNvSpPr txBox="1"/>
          <p:nvPr/>
        </p:nvSpPr>
        <p:spPr>
          <a:xfrm>
            <a:off x="5119918" y="1766553"/>
            <a:ext cx="1538976" cy="536271"/>
          </a:xfrm>
          <a:prstGeom prst="callout1">
            <a:avLst>
              <a:gd name="adj1" fmla="val 89249"/>
              <a:gd name="adj2" fmla="val 45316"/>
              <a:gd name="adj3" fmla="val 151493"/>
              <a:gd name="adj4" fmla="val 95810"/>
            </a:avLst>
          </a:prstGeom>
          <a:noFill/>
          <a:ln w="9525">
            <a:solidFill>
              <a:schemeClr val="bg1">
                <a:lumMod val="50000"/>
              </a:schemeClr>
            </a:solidFill>
          </a:ln>
        </p:spPr>
        <p:txBody>
          <a:bodyPr wrap="square" lIns="0" tIns="0" rIns="0" bIns="0" rtlCol="0" anchor="ctr">
            <a:noAutofit/>
          </a:bodyPr>
          <a:lstStyle/>
          <a:p>
            <a:pPr defTabSz="342900">
              <a:defRPr/>
            </a:pPr>
            <a:r>
              <a:rPr lang="ja-JP" altLang="en-US" sz="1350" b="1" dirty="0">
                <a:solidFill>
                  <a:prstClr val="black"/>
                </a:solidFill>
                <a:latin typeface="メイリオ" panose="020B0604030504040204" pitchFamily="50" charset="-128"/>
                <a:ea typeface="メイリオ" panose="020B0604030504040204" pitchFamily="50" charset="-128"/>
              </a:rPr>
              <a:t>国債費</a:t>
            </a:r>
            <a:endParaRPr lang="en-US" altLang="ja-JP" sz="1350" b="1" dirty="0">
              <a:solidFill>
                <a:prstClr val="black"/>
              </a:solidFill>
              <a:latin typeface="メイリオ" panose="020B0604030504040204" pitchFamily="50" charset="-128"/>
              <a:ea typeface="メイリオ" panose="020B0604030504040204" pitchFamily="50" charset="-128"/>
            </a:endParaRPr>
          </a:p>
          <a:p>
            <a:pPr defTabSz="342900">
              <a:defRPr/>
            </a:pP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国債を返したり</a:t>
            </a:r>
            <a:endParaRPr lang="en-US" altLang="ja-JP" sz="900" dirty="0">
              <a:solidFill>
                <a:prstClr val="black"/>
              </a:solidFill>
              <a:latin typeface="メイリオ" panose="020B0604030504040204" pitchFamily="50" charset="-128"/>
              <a:ea typeface="メイリオ" panose="020B0604030504040204" pitchFamily="50" charset="-128"/>
            </a:endParaRPr>
          </a:p>
          <a:p>
            <a:pPr defTabSz="342900">
              <a:defRPr/>
            </a:pPr>
            <a:r>
              <a:rPr lang="ja-JP" altLang="en-US" sz="900" dirty="0">
                <a:solidFill>
                  <a:prstClr val="black"/>
                </a:solidFill>
                <a:latin typeface="メイリオ" panose="020B0604030504040204" pitchFamily="50" charset="-128"/>
                <a:ea typeface="メイリオ" panose="020B0604030504040204" pitchFamily="50" charset="-128"/>
              </a:rPr>
              <a:t>利子を支払ったりするために</a:t>
            </a:r>
            <a:r>
              <a:rPr lang="en-US" altLang="ja-JP" sz="900" dirty="0">
                <a:solidFill>
                  <a:prstClr val="black"/>
                </a:solidFill>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1097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heel(1)">
                                      <p:cBhvr>
                                        <p:cTn id="15" dur="2000"/>
                                        <p:tgtEl>
                                          <p:spTgt spid="16"/>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heel(1)">
                                      <p:cBhvr>
                                        <p:cTn id="18" dur="2000"/>
                                        <p:tgtEl>
                                          <p:spTgt spid="22"/>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heel(1)">
                                      <p:cBhvr>
                                        <p:cTn id="21" dur="2000"/>
                                        <p:tgtEl>
                                          <p:spTgt spid="4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500"/>
                                        <p:tgtEl>
                                          <p:spTgt spid="4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heel(1)">
                                      <p:cBhvr>
                                        <p:cTn id="54" dur="2000"/>
                                        <p:tgtEl>
                                          <p:spTgt spid="34"/>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heel(1)">
                                      <p:cBhvr>
                                        <p:cTn id="57" dur="2000"/>
                                        <p:tgtEl>
                                          <p:spTgt spid="35"/>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heel(1)">
                                      <p:cBhvr>
                                        <p:cTn id="60" dur="20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500"/>
                                        <p:tgtEl>
                                          <p:spTgt spid="39"/>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500"/>
                                        <p:tgtEl>
                                          <p:spTgt spid="38"/>
                                        </p:tgtEl>
                                      </p:cBhvr>
                                    </p:animEffect>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par>
                          <p:cTn id="78" fill="hold">
                            <p:stCondLst>
                              <p:cond delay="2000"/>
                            </p:stCondLst>
                            <p:childTnLst>
                              <p:par>
                                <p:cTn id="79" presetID="10"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500"/>
                                        <p:tgtEl>
                                          <p:spTgt spid="37"/>
                                        </p:tgtEl>
                                      </p:cBhvr>
                                    </p:animEffect>
                                  </p:childTnLst>
                                </p:cTn>
                              </p:par>
                            </p:childTnLst>
                          </p:cTn>
                        </p:par>
                        <p:par>
                          <p:cTn id="82" fill="hold">
                            <p:stCondLst>
                              <p:cond delay="2500"/>
                            </p:stCondLst>
                            <p:childTnLst>
                              <p:par>
                                <p:cTn id="83" presetID="10" presetClass="entr" presetSubtype="0"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fade">
                                      <p:cBhvr>
                                        <p:cTn id="85" dur="500"/>
                                        <p:tgtEl>
                                          <p:spTgt spid="45"/>
                                        </p:tgtEl>
                                      </p:cBhvr>
                                    </p:animEffect>
                                  </p:childTnLst>
                                </p:cTn>
                              </p:par>
                            </p:childTnLst>
                          </p:cTn>
                        </p:par>
                        <p:par>
                          <p:cTn id="86" fill="hold">
                            <p:stCondLst>
                              <p:cond delay="3000"/>
                            </p:stCondLst>
                            <p:childTnLst>
                              <p:par>
                                <p:cTn id="87" presetID="10" presetClass="entr" presetSubtype="0"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fade">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29" grpId="0" animBg="1"/>
      <p:bldGraphic spid="5" grpId="0">
        <p:bldAsOne/>
      </p:bldGraphic>
      <p:bldP spid="16" grpId="0"/>
      <p:bldP spid="22" grpId="0"/>
      <p:bldP spid="41" grpId="0" animBg="1"/>
      <p:bldP spid="42" grpId="0" animBg="1"/>
      <p:bldP spid="43" grpId="0" animBg="1"/>
      <p:bldP spid="44" grpId="0" animBg="1"/>
      <p:bldP spid="46" grpId="0" animBg="1"/>
      <p:bldP spid="47" grpId="0"/>
      <p:bldGraphic spid="28" grpId="0">
        <p:bldAsOne/>
      </p:bldGraphic>
      <p:bldGraphic spid="34" grpId="0">
        <p:bldAsOne/>
      </p:bldGraphic>
      <p:bldP spid="35" grpId="0"/>
      <p:bldP spid="36" grpId="0" animBg="1"/>
      <p:bldP spid="37" grpId="0" animBg="1"/>
      <p:bldP spid="38" grpId="0" animBg="1"/>
      <p:bldP spid="39" grpId="0" animBg="1"/>
      <p:bldP spid="40" grpId="0" animBg="1"/>
      <p:bldP spid="45" grpId="0" animBg="1"/>
      <p:bldP spid="48" grpId="0" animBg="1"/>
    </p:bld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3452</Words>
  <Application>Microsoft Office PowerPoint</Application>
  <PresentationFormat>画面に合わせる (4:3)</PresentationFormat>
  <Paragraphs>452</Paragraphs>
  <Slides>14</Slides>
  <Notes>14</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14</vt:i4>
      </vt:variant>
    </vt:vector>
  </HeadingPairs>
  <TitlesOfParts>
    <vt:vector size="27" baseType="lpstr">
      <vt:lpstr>(日本語用のフォントを使用)</vt:lpstr>
      <vt:lpstr>BIZ UDPゴシック</vt:lpstr>
      <vt:lpstr>ＭＳ Ｐゴシック</vt:lpstr>
      <vt:lpstr>ＭＳ Ｐ明朝</vt:lpstr>
      <vt:lpstr>MS-Gothic</vt:lpstr>
      <vt:lpstr>メイリオ</vt:lpstr>
      <vt:lpstr>游ゴシック</vt:lpstr>
      <vt:lpstr>游ゴシック Medium</vt:lpstr>
      <vt:lpstr>Arial</vt:lpstr>
      <vt:lpstr>Calibri</vt:lpstr>
      <vt:lpstr>Century</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2015-09-25T00:56:54Z</dcterms:created>
  <dcterms:modified xsi:type="dcterms:W3CDTF">2024-06-24T08:02:23Z</dcterms:modified>
</cp:coreProperties>
</file>