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notesSlides/notesSlide10.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bookmarkIdSeed="3">
  <p:sldMasterIdLst>
    <p:sldMasterId id="2147483674" r:id="rId1"/>
  </p:sldMasterIdLst>
  <p:notesMasterIdLst>
    <p:notesMasterId r:id="rId16"/>
  </p:notesMasterIdLst>
  <p:handoutMasterIdLst>
    <p:handoutMasterId r:id="rId17"/>
  </p:handoutMasterIdLst>
  <p:sldIdLst>
    <p:sldId id="431" r:id="rId2"/>
    <p:sldId id="432" r:id="rId3"/>
    <p:sldId id="477" r:id="rId4"/>
    <p:sldId id="444" r:id="rId5"/>
    <p:sldId id="440" r:id="rId6"/>
    <p:sldId id="478" r:id="rId7"/>
    <p:sldId id="445" r:id="rId8"/>
    <p:sldId id="479" r:id="rId9"/>
    <p:sldId id="1144" r:id="rId10"/>
    <p:sldId id="502" r:id="rId11"/>
    <p:sldId id="480" r:id="rId12"/>
    <p:sldId id="463" r:id="rId13"/>
    <p:sldId id="481" r:id="rId14"/>
    <p:sldId id="474" r:id="rId15"/>
  </p:sldIdLst>
  <p:sldSz cx="9144000" cy="6858000" type="screen4x3"/>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5"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F0FF"/>
    <a:srgbClr val="6699FF"/>
    <a:srgbClr val="99CCFF"/>
    <a:srgbClr val="E7F3FF"/>
    <a:srgbClr val="CCE5FF"/>
    <a:srgbClr val="B7DBFF"/>
    <a:srgbClr val="CCFFFF"/>
    <a:srgbClr val="CCECFF"/>
    <a:srgbClr val="66CC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8A4FBB-9449-4C57-A0BA-1411D80C6B50}" v="38" dt="2023-01-08T02:37:48.04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76" autoAdjust="0"/>
    <p:restoredTop sz="94238" autoAdjust="0"/>
  </p:normalViewPr>
  <p:slideViewPr>
    <p:cSldViewPr>
      <p:cViewPr varScale="1">
        <p:scale>
          <a:sx n="70" d="100"/>
          <a:sy n="70" d="100"/>
        </p:scale>
        <p:origin x="1356"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87"/>
    </p:cViewPr>
  </p:sorterViewPr>
  <p:notesViewPr>
    <p:cSldViewPr>
      <p:cViewPr>
        <p:scale>
          <a:sx n="119" d="100"/>
          <a:sy n="119" d="100"/>
        </p:scale>
        <p:origin x="984" y="-1771"/>
      </p:cViewPr>
      <p:guideLst>
        <p:guide orient="horz" pos="3225"/>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歳入(外)</c:v>
                </c:pt>
              </c:strCache>
            </c:strRef>
          </c:tx>
          <c:spPr>
            <a:ln>
              <a:noFill/>
            </a:ln>
          </c:spPr>
          <c:dPt>
            <c:idx val="0"/>
            <c:bubble3D val="0"/>
            <c:spPr>
              <a:solidFill>
                <a:srgbClr val="C4D5EB"/>
              </a:solidFill>
              <a:ln w="19050">
                <a:noFill/>
              </a:ln>
              <a:effectLst/>
            </c:spPr>
            <c:extLst>
              <c:ext xmlns:c16="http://schemas.microsoft.com/office/drawing/2014/chart" uri="{C3380CC4-5D6E-409C-BE32-E72D297353CC}">
                <c16:uniqueId val="{00000001-F2DF-4BD3-B0D8-9793A826D9F1}"/>
              </c:ext>
            </c:extLst>
          </c:dPt>
          <c:dPt>
            <c:idx val="1"/>
            <c:bubble3D val="0"/>
            <c:spPr>
              <a:solidFill>
                <a:srgbClr val="A4C0E3"/>
              </a:solidFill>
              <a:ln w="19050">
                <a:noFill/>
              </a:ln>
              <a:effectLst/>
            </c:spPr>
            <c:extLst>
              <c:ext xmlns:c16="http://schemas.microsoft.com/office/drawing/2014/chart" uri="{C3380CC4-5D6E-409C-BE32-E72D297353CC}">
                <c16:uniqueId val="{00000002-F2DF-4BD3-B0D8-9793A826D9F1}"/>
              </c:ext>
            </c:extLst>
          </c:dPt>
          <c:dPt>
            <c:idx val="2"/>
            <c:bubble3D val="0"/>
            <c:spPr>
              <a:solidFill>
                <a:srgbClr val="7AA9DA"/>
              </a:solidFill>
              <a:ln w="19050">
                <a:noFill/>
              </a:ln>
              <a:effectLst/>
            </c:spPr>
            <c:extLst>
              <c:ext xmlns:c16="http://schemas.microsoft.com/office/drawing/2014/chart" uri="{C3380CC4-5D6E-409C-BE32-E72D297353CC}">
                <c16:uniqueId val="{00000003-F2DF-4BD3-B0D8-9793A826D9F1}"/>
              </c:ext>
            </c:extLst>
          </c:dPt>
          <c:dPt>
            <c:idx val="3"/>
            <c:bubble3D val="0"/>
            <c:spPr>
              <a:solidFill>
                <a:srgbClr val="D7E7F5"/>
              </a:solidFill>
              <a:ln w="19050">
                <a:noFill/>
              </a:ln>
              <a:effectLst/>
            </c:spPr>
            <c:extLst>
              <c:ext xmlns:c16="http://schemas.microsoft.com/office/drawing/2014/chart" uri="{C3380CC4-5D6E-409C-BE32-E72D297353CC}">
                <c16:uniqueId val="{00000004-F2DF-4BD3-B0D8-9793A826D9F1}"/>
              </c:ext>
            </c:extLst>
          </c:dPt>
          <c:dPt>
            <c:idx val="4"/>
            <c:bubble3D val="0"/>
            <c:spPr>
              <a:solidFill>
                <a:srgbClr val="4C84B6"/>
              </a:solidFill>
              <a:ln w="19050">
                <a:noFill/>
              </a:ln>
              <a:effectLst/>
            </c:spPr>
            <c:extLst>
              <c:ext xmlns:c16="http://schemas.microsoft.com/office/drawing/2014/chart" uri="{C3380CC4-5D6E-409C-BE32-E72D297353CC}">
                <c16:uniqueId val="{00000005-F2DF-4BD3-B0D8-9793A826D9F1}"/>
              </c:ext>
            </c:extLst>
          </c:dPt>
          <c:dPt>
            <c:idx val="5"/>
            <c:bubble3D val="0"/>
            <c:spPr>
              <a:solidFill>
                <a:srgbClr val="41719C"/>
              </a:solidFill>
              <a:ln w="19050">
                <a:noFill/>
              </a:ln>
              <a:effectLst/>
            </c:spPr>
            <c:extLst>
              <c:ext xmlns:c16="http://schemas.microsoft.com/office/drawing/2014/chart" uri="{C3380CC4-5D6E-409C-BE32-E72D297353CC}">
                <c16:uniqueId val="{00000006-F2DF-4BD3-B0D8-9793A826D9F1}"/>
              </c:ext>
            </c:extLst>
          </c:dPt>
          <c:dPt>
            <c:idx val="6"/>
            <c:bubble3D val="0"/>
            <c:spPr>
              <a:solidFill>
                <a:srgbClr val="41719C"/>
              </a:solidFill>
              <a:ln w="19050">
                <a:noFill/>
              </a:ln>
              <a:effectLst/>
            </c:spPr>
            <c:extLst>
              <c:ext xmlns:c16="http://schemas.microsoft.com/office/drawing/2014/chart" uri="{C3380CC4-5D6E-409C-BE32-E72D297353CC}">
                <c16:uniqueId val="{00000007-F2DF-4BD3-B0D8-9793A826D9F1}"/>
              </c:ext>
            </c:extLst>
          </c:dPt>
          <c:dLbls>
            <c:dLbl>
              <c:idx val="0"/>
              <c:layout>
                <c:manualLayout>
                  <c:x val="-9.7382746946245741E-2"/>
                  <c:y val="0.1542448943601963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2DF-4BD3-B0D8-9793A826D9F1}"/>
                </c:ext>
              </c:extLst>
            </c:dLbl>
            <c:dLbl>
              <c:idx val="1"/>
              <c:layout>
                <c:manualLayout>
                  <c:x val="-0.12671676831229278"/>
                  <c:y val="5.9931156665821966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F2DF-4BD3-B0D8-9793A826D9F1}"/>
                </c:ext>
              </c:extLst>
            </c:dLbl>
            <c:dLbl>
              <c:idx val="2"/>
              <c:layout>
                <c:manualLayout>
                  <c:x val="-7.4293791917857149E-2"/>
                  <c:y val="-0.1496992411006040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F2DF-4BD3-B0D8-9793A826D9F1}"/>
                </c:ext>
              </c:extLst>
            </c:dLbl>
            <c:dLbl>
              <c:idx val="3"/>
              <c:layout>
                <c:manualLayout>
                  <c:x val="9.6951654494529846E-2"/>
                  <c:y val="-0.1113343277123504"/>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F2DF-4BD3-B0D8-9793A826D9F1}"/>
                </c:ext>
              </c:extLst>
            </c:dLbl>
            <c:dLbl>
              <c:idx val="4"/>
              <c:delete val="1"/>
              <c:extLst>
                <c:ext xmlns:c15="http://schemas.microsoft.com/office/drawing/2012/chart" uri="{CE6537A1-D6FC-4f65-9D91-7224C49458BB}"/>
                <c:ext xmlns:c16="http://schemas.microsoft.com/office/drawing/2014/chart" uri="{C3380CC4-5D6E-409C-BE32-E72D297353CC}">
                  <c16:uniqueId val="{00000005-F2DF-4BD3-B0D8-9793A826D9F1}"/>
                </c:ext>
              </c:extLst>
            </c:dLbl>
            <c:dLbl>
              <c:idx val="5"/>
              <c:delete val="1"/>
              <c:extLst>
                <c:ext xmlns:c15="http://schemas.microsoft.com/office/drawing/2012/chart" uri="{CE6537A1-D6FC-4f65-9D91-7224C49458BB}"/>
                <c:ext xmlns:c16="http://schemas.microsoft.com/office/drawing/2014/chart" uri="{C3380CC4-5D6E-409C-BE32-E72D297353CC}">
                  <c16:uniqueId val="{00000006-F2DF-4BD3-B0D8-9793A826D9F1}"/>
                </c:ext>
              </c:extLst>
            </c:dLbl>
            <c:dLbl>
              <c:idx val="6"/>
              <c:layout>
                <c:manualLayout>
                  <c:x val="4.6788953274197603E-2"/>
                  <c:y val="0.12454393421389967"/>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F2DF-4BD3-B0D8-9793A826D9F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17兆9,050</c:v>
                </c:pt>
                <c:pt idx="1">
                  <c:v>17兆460</c:v>
                </c:pt>
                <c:pt idx="2">
                  <c:v>23兆8,230</c:v>
                </c:pt>
                <c:pt idx="3">
                  <c:v>10兆8,340</c:v>
                </c:pt>
                <c:pt idx="5">
                  <c:v>7兆5,147</c:v>
                </c:pt>
              </c:strCache>
            </c:strRef>
          </c:cat>
          <c:val>
            <c:numRef>
              <c:f>Sheet1!$B$2:$B$7</c:f>
              <c:numCache>
                <c:formatCode>0.0%</c:formatCode>
                <c:ptCount val="6"/>
                <c:pt idx="0">
                  <c:v>0.159</c:v>
                </c:pt>
                <c:pt idx="1">
                  <c:v>0.151</c:v>
                </c:pt>
                <c:pt idx="2">
                  <c:v>0.21199999999999999</c:v>
                </c:pt>
                <c:pt idx="3">
                  <c:v>9.6000000000000002E-2</c:v>
                </c:pt>
                <c:pt idx="4">
                  <c:v>0.315</c:v>
                </c:pt>
                <c:pt idx="5">
                  <c:v>6.7000000000000004E-2</c:v>
                </c:pt>
              </c:numCache>
            </c:numRef>
          </c:val>
          <c:extLst>
            <c:ext xmlns:c16="http://schemas.microsoft.com/office/drawing/2014/chart" uri="{C3380CC4-5D6E-409C-BE32-E72D297353CC}">
              <c16:uniqueId val="{00000000-F2DF-4BD3-B0D8-9793A826D9F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歳入</c:v>
                </c:pt>
              </c:strCache>
            </c:strRef>
          </c:tx>
          <c:spPr>
            <a:ln>
              <a:noFill/>
            </a:ln>
          </c:spPr>
          <c:dPt>
            <c:idx val="0"/>
            <c:bubble3D val="0"/>
            <c:spPr>
              <a:solidFill>
                <a:srgbClr val="ADC6E5"/>
              </a:solidFill>
              <a:ln w="19050">
                <a:noFill/>
              </a:ln>
              <a:effectLst/>
            </c:spPr>
            <c:extLst>
              <c:ext xmlns:c16="http://schemas.microsoft.com/office/drawing/2014/chart" uri="{C3380CC4-5D6E-409C-BE32-E72D297353CC}">
                <c16:uniqueId val="{00000001-F9C7-4B34-98A7-0C3FD8903B7C}"/>
              </c:ext>
            </c:extLst>
          </c:dPt>
          <c:dPt>
            <c:idx val="1"/>
            <c:bubble3D val="0"/>
            <c:spPr>
              <a:noFill/>
              <a:ln w="19050">
                <a:noFill/>
              </a:ln>
              <a:effectLst/>
            </c:spPr>
            <c:extLst>
              <c:ext xmlns:c16="http://schemas.microsoft.com/office/drawing/2014/chart" uri="{C3380CC4-5D6E-409C-BE32-E72D297353CC}">
                <c16:uniqueId val="{00000002-F9C7-4B34-98A7-0C3FD8903B7C}"/>
              </c:ext>
            </c:extLst>
          </c:dPt>
          <c:dPt>
            <c:idx val="2"/>
            <c:bubble3D val="0"/>
            <c:spPr>
              <a:noFill/>
              <a:ln w="19050">
                <a:noFill/>
              </a:ln>
              <a:effectLst/>
            </c:spPr>
            <c:extLst>
              <c:ext xmlns:c16="http://schemas.microsoft.com/office/drawing/2014/chart" uri="{C3380CC4-5D6E-409C-BE32-E72D297353CC}">
                <c16:uniqueId val="{00000003-F9C7-4B34-98A7-0C3FD8903B7C}"/>
              </c:ext>
            </c:extLst>
          </c:dPt>
          <c:dLbls>
            <c:dLbl>
              <c:idx val="0"/>
              <c:layout>
                <c:manualLayout>
                  <c:x val="-0.2989102033930387"/>
                  <c:y val="-3.878819861766200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597661988174148"/>
                      <c:h val="0.41366615830564279"/>
                    </c:manualLayout>
                  </c15:layout>
                </c:ext>
                <c:ext xmlns:c16="http://schemas.microsoft.com/office/drawing/2014/chart" uri="{C3380CC4-5D6E-409C-BE32-E72D297353CC}">
                  <c16:uniqueId val="{00000001-F9C7-4B34-98A7-0C3FD8903B7C}"/>
                </c:ext>
              </c:extLst>
            </c:dLbl>
            <c:dLbl>
              <c:idx val="1"/>
              <c:layout>
                <c:manualLayout>
                  <c:x val="0.14206103299907688"/>
                  <c:y val="0.22588567600232967"/>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017022342739238"/>
                      <c:h val="0.41366615830564285"/>
                    </c:manualLayout>
                  </c15:layout>
                </c:ext>
                <c:ext xmlns:c16="http://schemas.microsoft.com/office/drawing/2014/chart" uri="{C3380CC4-5D6E-409C-BE32-E72D297353CC}">
                  <c16:uniqueId val="{00000002-F9C7-4B34-98A7-0C3FD8903B7C}"/>
                </c:ext>
              </c:extLst>
            </c:dLbl>
            <c:dLbl>
              <c:idx val="2"/>
              <c:delete val="1"/>
              <c:extLst>
                <c:ext xmlns:c15="http://schemas.microsoft.com/office/drawing/2012/chart" uri="{CE6537A1-D6FC-4f65-9D91-7224C49458BB}"/>
                <c:ext xmlns:c16="http://schemas.microsoft.com/office/drawing/2014/chart" uri="{C3380CC4-5D6E-409C-BE32-E72D297353CC}">
                  <c16:uniqueId val="{00000003-F9C7-4B34-98A7-0C3FD8903B7C}"/>
                </c:ext>
              </c:extLst>
            </c:dLbl>
            <c:spPr>
              <a:noFill/>
              <a:ln>
                <a:noFill/>
              </a:ln>
              <a:effectLst/>
            </c:spPr>
            <c:txPr>
              <a:bodyPr rot="0" vert="horz"/>
              <a:lstStyle/>
              <a:p>
                <a:pPr>
                  <a:defRPr sz="1400"/>
                </a:pPr>
                <a:endParaRPr lang="ja-JP"/>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Sheet1!$A$2:$A$4</c:f>
              <c:strCache>
                <c:ptCount val="2"/>
                <c:pt idx="0">
                  <c:v>69兆6,080</c:v>
                </c:pt>
                <c:pt idx="1">
                  <c:v>35兆4,490</c:v>
                </c:pt>
              </c:strCache>
            </c:strRef>
          </c:cat>
          <c:val>
            <c:numRef>
              <c:f>Sheet1!$B$2:$B$4</c:f>
              <c:numCache>
                <c:formatCode>0.0%</c:formatCode>
                <c:ptCount val="3"/>
                <c:pt idx="0">
                  <c:v>0.61799999999999999</c:v>
                </c:pt>
                <c:pt idx="1">
                  <c:v>0.315</c:v>
                </c:pt>
                <c:pt idx="2">
                  <c:v>6.7000000000000004E-2</c:v>
                </c:pt>
              </c:numCache>
            </c:numRef>
          </c:val>
          <c:extLst>
            <c:ext xmlns:c16="http://schemas.microsoft.com/office/drawing/2014/chart" uri="{C3380CC4-5D6E-409C-BE32-E72D297353CC}">
              <c16:uniqueId val="{00000000-F9C7-4B34-98A7-0C3FD8903B7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メイリオ" panose="020B0604030504040204" pitchFamily="50" charset="-128"/>
          <a:ea typeface="メイリオ" panose="020B0604030504040204" pitchFamily="50" charset="-128"/>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20807476547764"/>
          <c:y val="9.6069298159860955E-2"/>
          <c:w val="0.5415839633232773"/>
          <c:h val="0.90393070184013902"/>
        </c:manualLayout>
      </c:layout>
      <c:pieChart>
        <c:varyColors val="1"/>
        <c:ser>
          <c:idx val="0"/>
          <c:order val="0"/>
          <c:tx>
            <c:strRef>
              <c:f>Sheet1!$B$1</c:f>
              <c:strCache>
                <c:ptCount val="1"/>
                <c:pt idx="0">
                  <c:v>歳出(外側)</c:v>
                </c:pt>
              </c:strCache>
            </c:strRef>
          </c:tx>
          <c:spPr>
            <a:ln>
              <a:noFill/>
            </a:ln>
          </c:spPr>
          <c:dPt>
            <c:idx val="0"/>
            <c:bubble3D val="0"/>
            <c:spPr>
              <a:solidFill>
                <a:srgbClr val="D05F12"/>
              </a:solidFill>
              <a:ln w="19050">
                <a:noFill/>
              </a:ln>
              <a:effectLst/>
            </c:spPr>
            <c:extLst>
              <c:ext xmlns:c16="http://schemas.microsoft.com/office/drawing/2014/chart" uri="{C3380CC4-5D6E-409C-BE32-E72D297353CC}">
                <c16:uniqueId val="{00000001-26CD-4155-88F0-1305C9D7FDF6}"/>
              </c:ext>
            </c:extLst>
          </c:dPt>
          <c:dPt>
            <c:idx val="1"/>
            <c:bubble3D val="0"/>
            <c:spPr>
              <a:solidFill>
                <a:srgbClr val="EF8D4B"/>
              </a:solidFill>
              <a:ln w="19050">
                <a:noFill/>
              </a:ln>
              <a:effectLst/>
            </c:spPr>
            <c:extLst>
              <c:ext xmlns:c16="http://schemas.microsoft.com/office/drawing/2014/chart" uri="{C3380CC4-5D6E-409C-BE32-E72D297353CC}">
                <c16:uniqueId val="{00000003-26CD-4155-88F0-1305C9D7FDF6}"/>
              </c:ext>
            </c:extLst>
          </c:dPt>
          <c:dPt>
            <c:idx val="2"/>
            <c:bubble3D val="0"/>
            <c:spPr>
              <a:solidFill>
                <a:srgbClr val="F2A068"/>
              </a:solidFill>
              <a:ln w="19050">
                <a:noFill/>
              </a:ln>
              <a:effectLst/>
            </c:spPr>
            <c:extLst>
              <c:ext xmlns:c16="http://schemas.microsoft.com/office/drawing/2014/chart" uri="{C3380CC4-5D6E-409C-BE32-E72D297353CC}">
                <c16:uniqueId val="{00000005-26CD-4155-88F0-1305C9D7FDF6}"/>
              </c:ext>
            </c:extLst>
          </c:dPt>
          <c:dPt>
            <c:idx val="3"/>
            <c:bubble3D val="0"/>
            <c:spPr>
              <a:solidFill>
                <a:srgbClr val="F4B488"/>
              </a:solidFill>
              <a:ln w="19050">
                <a:noFill/>
              </a:ln>
              <a:effectLst/>
            </c:spPr>
            <c:extLst>
              <c:ext xmlns:c16="http://schemas.microsoft.com/office/drawing/2014/chart" uri="{C3380CC4-5D6E-409C-BE32-E72D297353CC}">
                <c16:uniqueId val="{00000007-26CD-4155-88F0-1305C9D7FDF6}"/>
              </c:ext>
            </c:extLst>
          </c:dPt>
          <c:dPt>
            <c:idx val="4"/>
            <c:bubble3D val="0"/>
            <c:spPr>
              <a:solidFill>
                <a:srgbClr val="F7C19F"/>
              </a:solidFill>
              <a:ln w="19050">
                <a:noFill/>
              </a:ln>
              <a:effectLst/>
            </c:spPr>
            <c:extLst>
              <c:ext xmlns:c16="http://schemas.microsoft.com/office/drawing/2014/chart" uri="{C3380CC4-5D6E-409C-BE32-E72D297353CC}">
                <c16:uniqueId val="{00000009-26CD-4155-88F0-1305C9D7FDF6}"/>
              </c:ext>
            </c:extLst>
          </c:dPt>
          <c:dPt>
            <c:idx val="5"/>
            <c:bubble3D val="0"/>
            <c:spPr>
              <a:solidFill>
                <a:srgbClr val="F8CCB6"/>
              </a:solidFill>
              <a:ln w="19050">
                <a:noFill/>
              </a:ln>
              <a:effectLst/>
            </c:spPr>
            <c:extLst>
              <c:ext xmlns:c16="http://schemas.microsoft.com/office/drawing/2014/chart" uri="{C3380CC4-5D6E-409C-BE32-E72D297353CC}">
                <c16:uniqueId val="{0000000B-26CD-4155-88F0-1305C9D7FDF6}"/>
              </c:ext>
            </c:extLst>
          </c:dPt>
          <c:dPt>
            <c:idx val="6"/>
            <c:bubble3D val="0"/>
            <c:spPr>
              <a:solidFill>
                <a:srgbClr val="FFCCCC"/>
              </a:solidFill>
              <a:ln w="19050">
                <a:noFill/>
              </a:ln>
              <a:effectLst/>
            </c:spPr>
            <c:extLst>
              <c:ext xmlns:c16="http://schemas.microsoft.com/office/drawing/2014/chart" uri="{C3380CC4-5D6E-409C-BE32-E72D297353CC}">
                <c16:uniqueId val="{0000000D-26CD-4155-88F0-1305C9D7FDF6}"/>
              </c:ext>
            </c:extLst>
          </c:dPt>
          <c:dPt>
            <c:idx val="7"/>
            <c:bubble3D val="0"/>
            <c:spPr>
              <a:solidFill>
                <a:srgbClr val="F1A78A"/>
              </a:solidFill>
              <a:ln w="19050">
                <a:noFill/>
              </a:ln>
              <a:effectLst/>
            </c:spPr>
            <c:extLst>
              <c:ext xmlns:c16="http://schemas.microsoft.com/office/drawing/2014/chart" uri="{C3380CC4-5D6E-409C-BE32-E72D297353CC}">
                <c16:uniqueId val="{0000000F-26CD-4155-88F0-1305C9D7FDF6}"/>
              </c:ext>
            </c:extLst>
          </c:dPt>
          <c:dLbls>
            <c:dLbl>
              <c:idx val="0"/>
              <c:layout>
                <c:manualLayout>
                  <c:x val="-9.3557593012810997E-2"/>
                  <c:y val="0.2077021646822067"/>
                </c:manualLayout>
              </c:layout>
              <c:tx>
                <c:rich>
                  <a:bodyPr/>
                  <a:lstStyle/>
                  <a:p>
                    <a:fld id="{6E210D53-E9A9-4128-88BE-BAE049C1D6CC}" type="CELLRANGE">
                      <a:rPr lang="en-US" altLang="ja-JP" sz="1050">
                        <a:latin typeface="メイリオ" panose="020B0604030504040204" pitchFamily="50" charset="-128"/>
                        <a:ea typeface="メイリオ" panose="020B0604030504040204" pitchFamily="50" charset="-128"/>
                      </a:rPr>
                      <a:pPr/>
                      <a:t>[CELLRANGE]</a:t>
                    </a:fld>
                    <a:endParaRPr lang="ja-JP" altLang="en-US" sz="1050" baseline="0">
                      <a:latin typeface="メイリオ" panose="020B0604030504040204" pitchFamily="50" charset="-128"/>
                      <a:ea typeface="メイリオ" panose="020B0604030504040204" pitchFamily="50" charset="-128"/>
                    </a:endParaRPr>
                  </a:p>
                  <a:p>
                    <a:fld id="{DF1B0EE5-BF85-4764-87B2-646D4DB15E8C}" type="VALUE">
                      <a:rPr lang="en-US" altLang="ja-JP" sz="1050">
                        <a:latin typeface="メイリオ" panose="020B0604030504040204" pitchFamily="50" charset="-128"/>
                        <a:ea typeface="メイリオ" panose="020B0604030504040204" pitchFamily="50" charset="-128"/>
                      </a:rPr>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26CD-4155-88F0-1305C9D7FDF6}"/>
                </c:ext>
              </c:extLst>
            </c:dLbl>
            <c:dLbl>
              <c:idx val="1"/>
              <c:layout>
                <c:manualLayout>
                  <c:x val="-6.3639305470319735E-2"/>
                  <c:y val="-5.1294423521140352E-2"/>
                </c:manualLayout>
              </c:layout>
              <c:tx>
                <c:rich>
                  <a:bodyPr/>
                  <a:lstStyle/>
                  <a:p>
                    <a:fld id="{2110A04E-C498-4760-897E-27DEEDDB9BD2}" type="CELLRANGE">
                      <a:rPr lang="en-US" altLang="ja-JP" sz="1050">
                        <a:latin typeface="メイリオ" panose="020B0604030504040204" pitchFamily="50" charset="-128"/>
                        <a:ea typeface="メイリオ" panose="020B0604030504040204" pitchFamily="50" charset="-128"/>
                      </a:rPr>
                      <a:pPr/>
                      <a:t>[CELLRANGE]</a:t>
                    </a:fld>
                    <a:endParaRPr lang="ja-JP" altLang="en-US" sz="1050" baseline="0">
                      <a:latin typeface="メイリオ" panose="020B0604030504040204" pitchFamily="50" charset="-128"/>
                      <a:ea typeface="メイリオ" panose="020B0604030504040204" pitchFamily="50" charset="-128"/>
                    </a:endParaRPr>
                  </a:p>
                  <a:p>
                    <a:fld id="{0669B00F-0397-4775-BE05-6B35DABDC316}" type="VALUE">
                      <a:rPr lang="en-US" altLang="ja-JP" sz="1050">
                        <a:latin typeface="メイリオ" panose="020B0604030504040204" pitchFamily="50" charset="-128"/>
                        <a:ea typeface="メイリオ" panose="020B0604030504040204" pitchFamily="50" charset="-128"/>
                      </a:rPr>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26CD-4155-88F0-1305C9D7FDF6}"/>
                </c:ext>
              </c:extLst>
            </c:dLbl>
            <c:dLbl>
              <c:idx val="2"/>
              <c:layout>
                <c:manualLayout>
                  <c:x val="5.211989112751745E-2"/>
                  <c:y val="0"/>
                </c:manualLayout>
              </c:layout>
              <c:tx>
                <c:rich>
                  <a:bodyPr/>
                  <a:lstStyle/>
                  <a:p>
                    <a:fld id="{764249C3-E310-4309-84E4-FA86B3E3DDA6}" type="CELLRANGE">
                      <a:rPr lang="en-US" altLang="ja-JP"/>
                      <a:pPr/>
                      <a:t>[CELLRANGE]</a:t>
                    </a:fld>
                    <a:endParaRPr lang="ja-JP" altLang="en-US" baseline="0" dirty="0"/>
                  </a:p>
                  <a:p>
                    <a:fld id="{ECA764AC-E877-46AB-83F4-E438AD3FC9A1}"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26CD-4155-88F0-1305C9D7FDF6}"/>
                </c:ext>
              </c:extLst>
            </c:dLbl>
            <c:dLbl>
              <c:idx val="3"/>
              <c:layout>
                <c:manualLayout>
                  <c:x val="5.7958188470872321E-2"/>
                  <c:y val="-2.3743827958066739E-2"/>
                </c:manualLayout>
              </c:layout>
              <c:tx>
                <c:rich>
                  <a:bodyPr/>
                  <a:lstStyle/>
                  <a:p>
                    <a:fld id="{44754532-684E-4088-8FF9-88B47CED176E}" type="CELLRANGE">
                      <a:rPr lang="en-US" altLang="ja-JP"/>
                      <a:pPr/>
                      <a:t>[CELLRANGE]</a:t>
                    </a:fld>
                    <a:endParaRPr lang="ja-JP" altLang="en-US" baseline="0"/>
                  </a:p>
                  <a:p>
                    <a:fld id="{50475F07-4948-4047-A2DC-464D5352E117}"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26CD-4155-88F0-1305C9D7FDF6}"/>
                </c:ext>
              </c:extLst>
            </c:dLbl>
            <c:dLbl>
              <c:idx val="4"/>
              <c:layout>
                <c:manualLayout>
                  <c:x val="8.6633790114039794E-2"/>
                  <c:y val="-0.10916477196258667"/>
                </c:manualLayout>
              </c:layout>
              <c:tx>
                <c:rich>
                  <a:bodyPr/>
                  <a:lstStyle/>
                  <a:p>
                    <a:fld id="{4164BF74-8A1C-4103-933C-D699536FE064}" type="CELLRANGE">
                      <a:rPr lang="en-US" altLang="ja-JP"/>
                      <a:pPr/>
                      <a:t>[CELLRANGE]</a:t>
                    </a:fld>
                    <a:endParaRPr lang="ja-JP" altLang="en-US" baseline="0" dirty="0"/>
                  </a:p>
                  <a:p>
                    <a:fld id="{0425969C-F514-4AF5-8C4A-726447508334}"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26CD-4155-88F0-1305C9D7FDF6}"/>
                </c:ext>
              </c:extLst>
            </c:dLbl>
            <c:dLbl>
              <c:idx val="5"/>
              <c:layout>
                <c:manualLayout>
                  <c:x val="9.8589457518732673E-2"/>
                  <c:y val="-2.7491424469500005E-2"/>
                </c:manualLayout>
              </c:layout>
              <c:tx>
                <c:rich>
                  <a:bodyPr/>
                  <a:lstStyle/>
                  <a:p>
                    <a:fld id="{413802F2-F4CD-4A3B-B8BB-F0280A0DE1E1}" type="CELLRANGE">
                      <a:rPr lang="en-US" altLang="ja-JP"/>
                      <a:pPr/>
                      <a:t>[CELLRANGE]</a:t>
                    </a:fld>
                    <a:endParaRPr lang="ja-JP" altLang="en-US" baseline="0"/>
                  </a:p>
                  <a:p>
                    <a:fld id="{84D4641C-D790-4DA4-9C22-0C8795F9B7F6}"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26CD-4155-88F0-1305C9D7FDF6}"/>
                </c:ext>
              </c:extLst>
            </c:dLbl>
            <c:dLbl>
              <c:idx val="6"/>
              <c:delete val="1"/>
              <c:extLst>
                <c:ext xmlns:c15="http://schemas.microsoft.com/office/drawing/2012/chart" uri="{CE6537A1-D6FC-4f65-9D91-7224C49458BB}"/>
                <c:ext xmlns:c16="http://schemas.microsoft.com/office/drawing/2014/chart" uri="{C3380CC4-5D6E-409C-BE32-E72D297353CC}">
                  <c16:uniqueId val="{0000000D-26CD-4155-88F0-1305C9D7FDF6}"/>
                </c:ext>
              </c:extLst>
            </c:dLbl>
            <c:dLbl>
              <c:idx val="7"/>
              <c:layout>
                <c:manualLayout>
                  <c:x val="0.26981325333021555"/>
                  <c:y val="0.30953676595653307"/>
                </c:manualLayout>
              </c:layout>
              <c:tx>
                <c:rich>
                  <a:bodyPr/>
                  <a:lstStyle/>
                  <a:p>
                    <a:fld id="{D2C54F0C-7B54-4E42-B4AF-43836E780FE3}" type="CELLRANGE">
                      <a:rPr lang="en-US" altLang="ja-JP"/>
                      <a:pPr/>
                      <a:t>[CELLRANGE]</a:t>
                    </a:fld>
                    <a:endParaRPr lang="ja-JP" altLang="en-US" baseline="0"/>
                  </a:p>
                  <a:p>
                    <a:fld id="{B27B9B0B-62E3-4BA8-B84B-D7C7909E66A2}"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F-26CD-4155-88F0-1305C9D7FDF6}"/>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Sheet1!$A$2:$A$8</c:f>
              <c:strCache>
                <c:ptCount val="7"/>
                <c:pt idx="0">
                  <c:v>37兆7,193</c:v>
                </c:pt>
                <c:pt idx="1">
                  <c:v>17兆7,863</c:v>
                </c:pt>
                <c:pt idx="2">
                  <c:v>7兆9,172</c:v>
                </c:pt>
                <c:pt idx="3">
                  <c:v>6兆828</c:v>
                </c:pt>
                <c:pt idx="4">
                  <c:v>5兆4,716</c:v>
                </c:pt>
                <c:pt idx="5">
                  <c:v>9兆5,855</c:v>
                </c:pt>
                <c:pt idx="6">
                  <c:v>27兆90</c:v>
                </c:pt>
              </c:strCache>
            </c:strRef>
          </c:cat>
          <c:val>
            <c:numRef>
              <c:f>Sheet1!$B$2:$B$8</c:f>
              <c:numCache>
                <c:formatCode>0.0%</c:formatCode>
                <c:ptCount val="7"/>
                <c:pt idx="0">
                  <c:v>0.33500000000000002</c:v>
                </c:pt>
                <c:pt idx="1">
                  <c:v>0.158</c:v>
                </c:pt>
                <c:pt idx="2">
                  <c:v>7.0000000000000007E-2</c:v>
                </c:pt>
                <c:pt idx="3">
                  <c:v>5.3999999999999999E-2</c:v>
                </c:pt>
                <c:pt idx="4">
                  <c:v>4.9000000000000002E-2</c:v>
                </c:pt>
                <c:pt idx="5">
                  <c:v>8.5000000000000006E-2</c:v>
                </c:pt>
                <c:pt idx="6">
                  <c:v>0.24</c:v>
                </c:pt>
              </c:numCache>
            </c:numRef>
          </c:val>
          <c:extLst>
            <c:ext xmlns:c15="http://schemas.microsoft.com/office/drawing/2012/chart" uri="{02D57815-91ED-43cb-92C2-25804820EDAC}">
              <c15:datalabelsRange>
                <c15:f>Sheet1!$A$2:$A$8</c15:f>
                <c15:dlblRangeCache>
                  <c:ptCount val="7"/>
                  <c:pt idx="0">
                    <c:v>37兆7,193</c:v>
                  </c:pt>
                  <c:pt idx="1">
                    <c:v>17兆7,863</c:v>
                  </c:pt>
                  <c:pt idx="2">
                    <c:v>7兆9,172</c:v>
                  </c:pt>
                  <c:pt idx="3">
                    <c:v>6兆828</c:v>
                  </c:pt>
                  <c:pt idx="4">
                    <c:v>5兆4,716</c:v>
                  </c:pt>
                  <c:pt idx="5">
                    <c:v>9兆5,855</c:v>
                  </c:pt>
                  <c:pt idx="6">
                    <c:v>27兆90</c:v>
                  </c:pt>
                </c15:dlblRangeCache>
              </c15:datalabelsRange>
            </c:ext>
            <c:ext xmlns:c16="http://schemas.microsoft.com/office/drawing/2014/chart" uri="{C3380CC4-5D6E-409C-BE32-E72D297353CC}">
              <c16:uniqueId val="{00000010-26CD-4155-88F0-1305C9D7FDF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歳出(内側)</c:v>
                </c:pt>
              </c:strCache>
            </c:strRef>
          </c:tx>
          <c:spPr>
            <a:noFill/>
            <a:ln>
              <a:noFill/>
            </a:ln>
          </c:spPr>
          <c:dPt>
            <c:idx val="0"/>
            <c:bubble3D val="0"/>
            <c:spPr>
              <a:solidFill>
                <a:srgbClr val="FFDF7F"/>
              </a:solidFill>
              <a:ln w="19050">
                <a:noFill/>
              </a:ln>
              <a:effectLst/>
            </c:spPr>
            <c:extLst>
              <c:ext xmlns:c16="http://schemas.microsoft.com/office/drawing/2014/chart" uri="{C3380CC4-5D6E-409C-BE32-E72D297353CC}">
                <c16:uniqueId val="{00000001-5A5E-4A29-A34F-823DEC695D8D}"/>
              </c:ext>
            </c:extLst>
          </c:dPt>
          <c:dPt>
            <c:idx val="1"/>
            <c:bubble3D val="0"/>
            <c:spPr>
              <a:noFill/>
              <a:ln w="19050">
                <a:noFill/>
              </a:ln>
              <a:effectLst/>
            </c:spPr>
            <c:extLst>
              <c:ext xmlns:c16="http://schemas.microsoft.com/office/drawing/2014/chart" uri="{C3380CC4-5D6E-409C-BE32-E72D297353CC}">
                <c16:uniqueId val="{00000003-5A5E-4A29-A34F-823DEC695D8D}"/>
              </c:ext>
            </c:extLst>
          </c:dPt>
          <c:dLbls>
            <c:dLbl>
              <c:idx val="0"/>
              <c:layout>
                <c:manualLayout>
                  <c:x val="-0.21780955753262379"/>
                  <c:y val="-0.40717099595399847"/>
                </c:manualLayout>
              </c:layout>
              <c:tx>
                <c:rich>
                  <a:bodyPr rot="0" spcFirstLastPara="1" vertOverflow="ellipsis" vert="horz" wrap="none" lIns="38100" tIns="19050" rIns="38100" bIns="19050" anchor="ctr" anchorCtr="1">
                    <a:noAutofit/>
                  </a:bodyPr>
                  <a:lstStyle/>
                  <a:p>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fld id="{09F2AE15-293A-4FBA-9A39-C885F0946DDA}" type="CATEGORYNAME">
                      <a:rPr lang="en-US" altLang="ja-JP" sz="1200"/>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t>[分類名]</a:t>
                    </a:fld>
                    <a:r>
                      <a:rPr lang="ja-JP" altLang="en-US" sz="1200" baseline="0" dirty="0"/>
                      <a:t>
</a:t>
                    </a:r>
                    <a:fld id="{443A5A2F-BF29-428E-878F-CFD0B0695CD0}" type="VALUE">
                      <a:rPr lang="en-US" altLang="ja-JP" sz="1200" baseline="0"/>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t>[値]</a:t>
                    </a:fld>
                    <a:endParaRPr lang="ja-JP" altLang="en-US" sz="1200" baseline="0" dirty="0"/>
                  </a:p>
                </c:rich>
              </c:tx>
              <c:spPr>
                <a:noFill/>
                <a:ln>
                  <a:noFill/>
                </a:ln>
                <a:effectLst/>
              </c:sp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7493101551465643"/>
                      <c:h val="0.32890240342163846"/>
                    </c:manualLayout>
                  </c15:layout>
                  <c15:dlblFieldTable/>
                  <c15:showDataLabelsRange val="0"/>
                </c:ext>
                <c:ext xmlns:c16="http://schemas.microsoft.com/office/drawing/2014/chart" uri="{C3380CC4-5D6E-409C-BE32-E72D297353CC}">
                  <c16:uniqueId val="{00000001-5A5E-4A29-A34F-823DEC695D8D}"/>
                </c:ext>
              </c:extLst>
            </c:dLbl>
            <c:dLbl>
              <c:idx val="1"/>
              <c:layout>
                <c:manualLayout>
                  <c:x val="0.10514922831563064"/>
                  <c:y val="5.1361026023563509E-2"/>
                </c:manualLayout>
              </c:layout>
              <c:spPr>
                <a:noFill/>
                <a:ln>
                  <a:noFill/>
                </a:ln>
                <a:effectLst/>
              </c:spPr>
              <c:txPr>
                <a:bodyPr rot="0" spcFirstLastPara="1" vertOverflow="ellipsis" vert="horz" wrap="none" lIns="38100" tIns="19050" rIns="38100" bIns="19050" anchor="ctr" anchorCtr="1">
                  <a:spAutoFit/>
                </a:bodyPr>
                <a:lstStyle/>
                <a:p>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A5E-4A29-A34F-823DEC695D8D}"/>
                </c:ext>
              </c:extLst>
            </c:dLbl>
            <c:spPr>
              <a:noFill/>
              <a:ln>
                <a:noFill/>
              </a:ln>
              <a:effectLst/>
            </c:spPr>
            <c:txPr>
              <a:bodyPr rot="0" spcFirstLastPara="1" vertOverflow="ellipsis" vert="horz" wrap="none" lIns="38100" tIns="19050" rIns="38100" bIns="19050" anchor="ctr" anchorCtr="1">
                <a:spAutoFit/>
              </a:bodyPr>
              <a:lstStyle/>
              <a:p>
                <a:pPr>
                  <a:defRPr sz="12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Sheet1!$A$2:$A$3</c:f>
              <c:strCache>
                <c:ptCount val="2"/>
                <c:pt idx="0">
                  <c:v>85兆5,627</c:v>
                </c:pt>
                <c:pt idx="1">
                  <c:v>27兆90</c:v>
                </c:pt>
              </c:strCache>
            </c:strRef>
          </c:cat>
          <c:val>
            <c:numRef>
              <c:f>Sheet1!$B$2:$B$3</c:f>
              <c:numCache>
                <c:formatCode>0.0%</c:formatCode>
                <c:ptCount val="2"/>
                <c:pt idx="0">
                  <c:v>0.76</c:v>
                </c:pt>
                <c:pt idx="1">
                  <c:v>0.24</c:v>
                </c:pt>
              </c:numCache>
            </c:numRef>
          </c:val>
          <c:extLst>
            <c:ext xmlns:c16="http://schemas.microsoft.com/office/drawing/2014/chart" uri="{C3380CC4-5D6E-409C-BE32-E72D297353CC}">
              <c16:uniqueId val="{00000004-5A5E-4A29-A34F-823DEC695D8D}"/>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特例国債残高</c:v>
                </c:pt>
              </c:strCache>
            </c:strRef>
          </c:tx>
          <c:spPr>
            <a:solidFill>
              <a:schemeClr val="tx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A-A186-4FAB-BBCE-B4F2CD866635}"/>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extLst>
                <c:ext xmlns:c16="http://schemas.microsoft.com/office/drawing/2014/chart" uri="{C3380CC4-5D6E-409C-BE32-E72D297353CC}">
                  <c16:uniqueId val="{00000001-1EF0-492F-84B7-F3F217A5099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pt idx="11">
                  <c:v>令和2</c:v>
                </c:pt>
                <c:pt idx="12">
                  <c:v>令和5</c:v>
                </c:pt>
              </c:strCache>
            </c:strRef>
          </c:cat>
          <c:val>
            <c:numRef>
              <c:f>Sheet1!$B$2:$B$14</c:f>
              <c:numCache>
                <c:formatCode>General</c:formatCode>
                <c:ptCount val="13"/>
                <c:pt idx="0">
                  <c:v>0</c:v>
                </c:pt>
                <c:pt idx="1">
                  <c:v>2</c:v>
                </c:pt>
                <c:pt idx="2">
                  <c:v>28</c:v>
                </c:pt>
                <c:pt idx="3">
                  <c:v>59</c:v>
                </c:pt>
                <c:pt idx="4">
                  <c:v>64</c:v>
                </c:pt>
                <c:pt idx="5">
                  <c:v>61</c:v>
                </c:pt>
                <c:pt idx="6">
                  <c:v>108</c:v>
                </c:pt>
                <c:pt idx="7">
                  <c:v>231</c:v>
                </c:pt>
                <c:pt idx="8">
                  <c:v>321</c:v>
                </c:pt>
                <c:pt idx="9">
                  <c:v>477</c:v>
                </c:pt>
                <c:pt idx="10">
                  <c:v>604</c:v>
                </c:pt>
                <c:pt idx="11">
                  <c:v>657</c:v>
                </c:pt>
                <c:pt idx="12">
                  <c:v>769</c:v>
                </c:pt>
              </c:numCache>
            </c:numRef>
          </c:val>
          <c:extLst>
            <c:ext xmlns:c16="http://schemas.microsoft.com/office/drawing/2014/chart" uri="{C3380CC4-5D6E-409C-BE32-E72D297353CC}">
              <c16:uniqueId val="{00000000-D6C5-411A-A815-D28926854BEF}"/>
            </c:ext>
          </c:extLst>
        </c:ser>
        <c:ser>
          <c:idx val="1"/>
          <c:order val="1"/>
          <c:tx>
            <c:strRef>
              <c:f>Sheet1!$C$1</c:f>
              <c:strCache>
                <c:ptCount val="1"/>
                <c:pt idx="0">
                  <c:v>建設国債残高</c:v>
                </c:pt>
              </c:strCache>
            </c:strRef>
          </c:tx>
          <c:spPr>
            <a:solidFill>
              <a:schemeClr val="bg1">
                <a:lumMod val="75000"/>
              </a:schemeClr>
            </a:solidFill>
            <a:ln>
              <a:noFill/>
            </a:ln>
            <a:effectLst/>
          </c:spPr>
          <c:invertIfNegative val="0"/>
          <c:dLbls>
            <c:dLbl>
              <c:idx val="1"/>
              <c:layout>
                <c:manualLayout>
                  <c:x val="0"/>
                  <c:y val="-3.28824104289731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186-4FAB-BBCE-B4F2CD866635}"/>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pt idx="11">
                  <c:v>令和2</c:v>
                </c:pt>
                <c:pt idx="12">
                  <c:v>令和5</c:v>
                </c:pt>
              </c:strCache>
            </c:strRef>
          </c:cat>
          <c:val>
            <c:numRef>
              <c:f>Sheet1!$C$2:$C$14</c:f>
              <c:numCache>
                <c:formatCode>General</c:formatCode>
                <c:ptCount val="13"/>
                <c:pt idx="0">
                  <c:v>3</c:v>
                </c:pt>
                <c:pt idx="1">
                  <c:v>13</c:v>
                </c:pt>
                <c:pt idx="2">
                  <c:v>42</c:v>
                </c:pt>
                <c:pt idx="3">
                  <c:v>75</c:v>
                </c:pt>
                <c:pt idx="4">
                  <c:v>97</c:v>
                </c:pt>
                <c:pt idx="5">
                  <c:v>131</c:v>
                </c:pt>
                <c:pt idx="6">
                  <c:v>187</c:v>
                </c:pt>
                <c:pt idx="7">
                  <c:v>226</c:v>
                </c:pt>
                <c:pt idx="8">
                  <c:v>225</c:v>
                </c:pt>
                <c:pt idx="9">
                  <c:v>258</c:v>
                </c:pt>
                <c:pt idx="10">
                  <c:v>273</c:v>
                </c:pt>
                <c:pt idx="11">
                  <c:v>283</c:v>
                </c:pt>
                <c:pt idx="12">
                  <c:v>294</c:v>
                </c:pt>
              </c:numCache>
            </c:numRef>
          </c:val>
          <c:extLst>
            <c:ext xmlns:c16="http://schemas.microsoft.com/office/drawing/2014/chart" uri="{C3380CC4-5D6E-409C-BE32-E72D297353CC}">
              <c16:uniqueId val="{00000001-D6C5-411A-A815-D28926854BEF}"/>
            </c:ext>
          </c:extLst>
        </c:ser>
        <c:ser>
          <c:idx val="2"/>
          <c:order val="2"/>
          <c:tx>
            <c:strRef>
              <c:f>Sheet1!$D$1</c:f>
              <c:strCache>
                <c:ptCount val="1"/>
                <c:pt idx="0">
                  <c:v>復興債残高</c:v>
                </c:pt>
              </c:strCache>
            </c:strRef>
          </c:tx>
          <c:spPr>
            <a:solidFill>
              <a:srgbClr val="C000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B-A186-4FAB-BBCE-B4F2CD866635}"/>
                </c:ext>
              </c:extLst>
            </c:dLbl>
            <c:dLbl>
              <c:idx val="1"/>
              <c:delete val="1"/>
              <c:extLst>
                <c:ext xmlns:c15="http://schemas.microsoft.com/office/drawing/2012/chart" uri="{CE6537A1-D6FC-4f65-9D91-7224C49458BB}"/>
                <c:ext xmlns:c16="http://schemas.microsoft.com/office/drawing/2014/chart" uri="{C3380CC4-5D6E-409C-BE32-E72D297353CC}">
                  <c16:uniqueId val="{00000007-A186-4FAB-BBCE-B4F2CD866635}"/>
                </c:ext>
              </c:extLst>
            </c:dLbl>
            <c:dLbl>
              <c:idx val="2"/>
              <c:delete val="1"/>
              <c:extLst>
                <c:ext xmlns:c15="http://schemas.microsoft.com/office/drawing/2012/chart" uri="{CE6537A1-D6FC-4f65-9D91-7224C49458BB}"/>
                <c:ext xmlns:c16="http://schemas.microsoft.com/office/drawing/2014/chart" uri="{C3380CC4-5D6E-409C-BE32-E72D297353CC}">
                  <c16:uniqueId val="{00000006-A186-4FAB-BBCE-B4F2CD866635}"/>
                </c:ext>
              </c:extLst>
            </c:dLbl>
            <c:dLbl>
              <c:idx val="3"/>
              <c:delete val="1"/>
              <c:extLst>
                <c:ext xmlns:c15="http://schemas.microsoft.com/office/drawing/2012/chart" uri="{CE6537A1-D6FC-4f65-9D91-7224C49458BB}"/>
                <c:ext xmlns:c16="http://schemas.microsoft.com/office/drawing/2014/chart" uri="{C3380CC4-5D6E-409C-BE32-E72D297353CC}">
                  <c16:uniqueId val="{00000005-A186-4FAB-BBCE-B4F2CD866635}"/>
                </c:ext>
              </c:extLst>
            </c:dLbl>
            <c:dLbl>
              <c:idx val="4"/>
              <c:delete val="1"/>
              <c:extLst>
                <c:ext xmlns:c15="http://schemas.microsoft.com/office/drawing/2012/chart" uri="{CE6537A1-D6FC-4f65-9D91-7224C49458BB}"/>
                <c:ext xmlns:c16="http://schemas.microsoft.com/office/drawing/2014/chart" uri="{C3380CC4-5D6E-409C-BE32-E72D297353CC}">
                  <c16:uniqueId val="{00000004-A186-4FAB-BBCE-B4F2CD866635}"/>
                </c:ext>
              </c:extLst>
            </c:dLbl>
            <c:dLbl>
              <c:idx val="5"/>
              <c:delete val="1"/>
              <c:extLst>
                <c:ext xmlns:c15="http://schemas.microsoft.com/office/drawing/2012/chart" uri="{CE6537A1-D6FC-4f65-9D91-7224C49458BB}"/>
                <c:ext xmlns:c16="http://schemas.microsoft.com/office/drawing/2014/chart" uri="{C3380CC4-5D6E-409C-BE32-E72D297353CC}">
                  <c16:uniqueId val="{00000003-A186-4FAB-BBCE-B4F2CD866635}"/>
                </c:ext>
              </c:extLst>
            </c:dLbl>
            <c:dLbl>
              <c:idx val="6"/>
              <c:delete val="1"/>
              <c:extLst>
                <c:ext xmlns:c15="http://schemas.microsoft.com/office/drawing/2012/chart" uri="{CE6537A1-D6FC-4f65-9D91-7224C49458BB}"/>
                <c:ext xmlns:c16="http://schemas.microsoft.com/office/drawing/2014/chart" uri="{C3380CC4-5D6E-409C-BE32-E72D297353CC}">
                  <c16:uniqueId val="{00000002-A186-4FAB-BBCE-B4F2CD866635}"/>
                </c:ext>
              </c:extLst>
            </c:dLbl>
            <c:dLbl>
              <c:idx val="7"/>
              <c:delete val="1"/>
              <c:extLst>
                <c:ext xmlns:c15="http://schemas.microsoft.com/office/drawing/2012/chart" uri="{CE6537A1-D6FC-4f65-9D91-7224C49458BB}"/>
                <c:ext xmlns:c16="http://schemas.microsoft.com/office/drawing/2014/chart" uri="{C3380CC4-5D6E-409C-BE32-E72D297353CC}">
                  <c16:uniqueId val="{00000001-A186-4FAB-BBCE-B4F2CD866635}"/>
                </c:ext>
              </c:extLst>
            </c:dLbl>
            <c:dLbl>
              <c:idx val="8"/>
              <c:delete val="1"/>
              <c:extLst>
                <c:ext xmlns:c15="http://schemas.microsoft.com/office/drawing/2012/chart" uri="{CE6537A1-D6FC-4f65-9D91-7224C49458BB}"/>
                <c:ext xmlns:c16="http://schemas.microsoft.com/office/drawing/2014/chart" uri="{C3380CC4-5D6E-409C-BE32-E72D297353CC}">
                  <c16:uniqueId val="{00000000-A186-4FAB-BBCE-B4F2CD866635}"/>
                </c:ext>
              </c:extLst>
            </c:dLbl>
            <c:dLbl>
              <c:idx val="9"/>
              <c:layout>
                <c:manualLayout>
                  <c:x val="-5.8400433285247513E-4"/>
                  <c:y val="-3.8861030506968181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2308965514958007E-2"/>
                      <c:h val="7.8753490666762072E-2"/>
                    </c:manualLayout>
                  </c15:layout>
                </c:ext>
                <c:ext xmlns:c16="http://schemas.microsoft.com/office/drawing/2014/chart" uri="{C3380CC4-5D6E-409C-BE32-E72D297353CC}">
                  <c16:uniqueId val="{00000000-F03A-4150-9F73-FC6C86267A30}"/>
                </c:ext>
              </c:extLst>
            </c:dLbl>
            <c:dLbl>
              <c:idx val="10"/>
              <c:layout>
                <c:manualLayout>
                  <c:x val="-1.1680086657046077E-3"/>
                  <c:y val="-3.587172046797060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3A-4150-9F73-FC6C86267A30}"/>
                </c:ext>
              </c:extLst>
            </c:dLbl>
            <c:dLbl>
              <c:idx val="11"/>
              <c:layout>
                <c:manualLayout>
                  <c:x val="0"/>
                  <c:y val="-3.886103050696816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03A-4150-9F73-FC6C86267A30}"/>
                </c:ext>
              </c:extLst>
            </c:dLbl>
            <c:dLbl>
              <c:idx val="12"/>
              <c:layout>
                <c:manualLayout>
                  <c:x val="-2.3360173314093866E-3"/>
                  <c:y val="-2.842810309212347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03A-4150-9F73-FC6C86267A3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pt idx="11">
                  <c:v>令和2</c:v>
                </c:pt>
                <c:pt idx="12">
                  <c:v>令和5</c:v>
                </c:pt>
              </c:strCache>
            </c:strRef>
          </c:cat>
          <c:val>
            <c:numRef>
              <c:f>Sheet1!$D$2:$D$14</c:f>
              <c:numCache>
                <c:formatCode>General</c:formatCode>
                <c:ptCount val="13"/>
                <c:pt idx="0">
                  <c:v>0</c:v>
                </c:pt>
                <c:pt idx="1">
                  <c:v>0</c:v>
                </c:pt>
                <c:pt idx="2">
                  <c:v>0</c:v>
                </c:pt>
                <c:pt idx="3">
                  <c:v>0</c:v>
                </c:pt>
                <c:pt idx="4">
                  <c:v>0</c:v>
                </c:pt>
                <c:pt idx="5">
                  <c:v>0</c:v>
                </c:pt>
                <c:pt idx="6">
                  <c:v>0</c:v>
                </c:pt>
                <c:pt idx="7">
                  <c:v>0</c:v>
                </c:pt>
                <c:pt idx="8">
                  <c:v>0</c:v>
                </c:pt>
                <c:pt idx="9">
                  <c:v>9</c:v>
                </c:pt>
                <c:pt idx="10">
                  <c:v>6</c:v>
                </c:pt>
                <c:pt idx="11">
                  <c:v>7</c:v>
                </c:pt>
                <c:pt idx="12">
                  <c:v>5</c:v>
                </c:pt>
              </c:numCache>
            </c:numRef>
          </c:val>
          <c:extLst>
            <c:ext xmlns:c16="http://schemas.microsoft.com/office/drawing/2014/chart" uri="{C3380CC4-5D6E-409C-BE32-E72D297353CC}">
              <c16:uniqueId val="{00000002-D6C5-411A-A815-D28926854BEF}"/>
            </c:ext>
          </c:extLst>
        </c:ser>
        <c:dLbls>
          <c:showLegendKey val="0"/>
          <c:showVal val="0"/>
          <c:showCatName val="0"/>
          <c:showSerName val="0"/>
          <c:showPercent val="0"/>
          <c:showBubbleSize val="0"/>
        </c:dLbls>
        <c:gapWidth val="45"/>
        <c:overlap val="100"/>
        <c:axId val="433490400"/>
        <c:axId val="433491384"/>
      </c:barChart>
      <c:catAx>
        <c:axId val="43349040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433491384"/>
        <c:crosses val="autoZero"/>
        <c:auto val="1"/>
        <c:lblAlgn val="ctr"/>
        <c:lblOffset val="100"/>
        <c:noMultiLvlLbl val="0"/>
      </c:catAx>
      <c:valAx>
        <c:axId val="433491384"/>
        <c:scaling>
          <c:orientation val="minMax"/>
          <c:max val="1100"/>
          <c:min val="0"/>
        </c:scaling>
        <c:delete val="0"/>
        <c:axPos val="l"/>
        <c:numFmt formatCode="#,##0_);[Red]\(#,##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2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433490400"/>
        <c:crosses val="autoZero"/>
        <c:crossBetween val="between"/>
        <c:majorUnit val="100"/>
      </c:valAx>
      <c:spPr>
        <a:noFill/>
        <a:ln>
          <a:noFill/>
        </a:ln>
        <a:effectLst/>
      </c:spPr>
    </c:plotArea>
    <c:legend>
      <c:legendPos val="l"/>
      <c:layout>
        <c:manualLayout>
          <c:xMode val="edge"/>
          <c:yMode val="edge"/>
          <c:x val="9.7570353995856049E-2"/>
          <c:y val="5.1302395008270239E-3"/>
          <c:w val="0.19447841543832142"/>
          <c:h val="0.23211864175731434"/>
        </c:manualLayout>
      </c:layout>
      <c:overlay val="1"/>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6"/>
            <a:ext cx="3078428" cy="511323"/>
          </a:xfrm>
          <a:prstGeom prst="rect">
            <a:avLst/>
          </a:prstGeom>
        </p:spPr>
        <p:txBody>
          <a:bodyPr vert="horz" lIns="94300" tIns="47149" rIns="94300" bIns="47149" rtlCol="0"/>
          <a:lstStyle>
            <a:lvl1pPr algn="l">
              <a:defRPr sz="1100"/>
            </a:lvl1pPr>
          </a:lstStyle>
          <a:p>
            <a:r>
              <a:rPr kumimoji="1" lang="ja-JP" altLang="en-US"/>
              <a:t>高校生用モデルテキスト</a:t>
            </a:r>
            <a:r>
              <a:rPr kumimoji="1" lang="en-US" altLang="ja-JP"/>
              <a:t>Ⅱ</a:t>
            </a:r>
            <a:endParaRPr kumimoji="1" lang="ja-JP" altLang="en-US"/>
          </a:p>
        </p:txBody>
      </p:sp>
      <p:sp>
        <p:nvSpPr>
          <p:cNvPr id="4" name="フッター プレースホルダー 3"/>
          <p:cNvSpPr>
            <a:spLocks noGrp="1"/>
          </p:cNvSpPr>
          <p:nvPr>
            <p:ph type="ftr" sz="quarter" idx="2"/>
          </p:nvPr>
        </p:nvSpPr>
        <p:spPr>
          <a:xfrm>
            <a:off x="0" y="9721663"/>
            <a:ext cx="3078428" cy="511321"/>
          </a:xfrm>
          <a:prstGeom prst="rect">
            <a:avLst/>
          </a:prstGeom>
        </p:spPr>
        <p:txBody>
          <a:bodyPr vert="horz" lIns="94300" tIns="47149" rIns="94300" bIns="47149"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4023994" y="9721663"/>
            <a:ext cx="3078428" cy="511321"/>
          </a:xfrm>
          <a:prstGeom prst="rect">
            <a:avLst/>
          </a:prstGeom>
        </p:spPr>
        <p:txBody>
          <a:bodyPr vert="horz" lIns="94300" tIns="47149" rIns="94300" bIns="47149" rtlCol="0" anchor="b"/>
          <a:lstStyle>
            <a:lvl1pPr algn="r">
              <a:defRPr sz="1100"/>
            </a:lvl1pPr>
          </a:lstStyle>
          <a:p>
            <a:fld id="{77C6BCB2-CE4F-4E21-AC9E-C97070D2C00B}" type="slidenum">
              <a:rPr kumimoji="1" lang="ja-JP" altLang="en-US" smtClean="0"/>
              <a:pPr/>
              <a:t>‹#›</a:t>
            </a:fld>
            <a:endParaRPr kumimoji="1" lang="ja-JP" altLang="en-US" dirty="0"/>
          </a:p>
        </p:txBody>
      </p:sp>
      <p:sp>
        <p:nvSpPr>
          <p:cNvPr id="6" name="日付プレースホルダー 5"/>
          <p:cNvSpPr>
            <a:spLocks noGrp="1"/>
          </p:cNvSpPr>
          <p:nvPr>
            <p:ph type="dt" sz="quarter" idx="1"/>
          </p:nvPr>
        </p:nvSpPr>
        <p:spPr>
          <a:xfrm>
            <a:off x="4023994" y="2"/>
            <a:ext cx="3078428" cy="511323"/>
          </a:xfrm>
          <a:prstGeom prst="rect">
            <a:avLst/>
          </a:prstGeom>
        </p:spPr>
        <p:txBody>
          <a:bodyPr vert="horz" lIns="94312" tIns="47156" rIns="94312" bIns="47156" rtlCol="0"/>
          <a:lstStyle>
            <a:lvl1pPr algn="r">
              <a:defRPr sz="1100"/>
            </a:lvl1pPr>
          </a:lstStyle>
          <a:p>
            <a:r>
              <a:rPr kumimoji="1" lang="en-US" altLang="ja-JP" dirty="0"/>
              <a:t>2012/7/12</a:t>
            </a:r>
            <a:endParaRPr kumimoji="1" lang="ja-JP" altLang="en-US" dirty="0"/>
          </a:p>
        </p:txBody>
      </p:sp>
    </p:spTree>
    <p:extLst>
      <p:ext uri="{BB962C8B-B14F-4D97-AF65-F5344CB8AC3E}">
        <p14:creationId xmlns:p14="http://schemas.microsoft.com/office/powerpoint/2010/main" val="339344577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078428" cy="511730"/>
          </a:xfrm>
          <a:prstGeom prst="rect">
            <a:avLst/>
          </a:prstGeom>
        </p:spPr>
        <p:txBody>
          <a:bodyPr vert="horz" lIns="94300" tIns="47149" rIns="94300" bIns="47149" rtlCol="0"/>
          <a:lstStyle>
            <a:lvl1pPr algn="l">
              <a:defRPr sz="1100"/>
            </a:lvl1pPr>
          </a:lstStyle>
          <a:p>
            <a:r>
              <a:rPr kumimoji="1" lang="ja-JP" altLang="en-US"/>
              <a:t>高校生用モデルテキスト</a:t>
            </a:r>
            <a:r>
              <a:rPr kumimoji="1" lang="en-US" altLang="ja-JP"/>
              <a:t>Ⅱ</a:t>
            </a:r>
            <a:endParaRPr kumimoji="1" lang="ja-JP" altLang="en-US"/>
          </a:p>
        </p:txBody>
      </p:sp>
      <p:sp>
        <p:nvSpPr>
          <p:cNvPr id="3" name="日付プレースホルダー 2"/>
          <p:cNvSpPr>
            <a:spLocks noGrp="1"/>
          </p:cNvSpPr>
          <p:nvPr>
            <p:ph type="dt" idx="1"/>
          </p:nvPr>
        </p:nvSpPr>
        <p:spPr>
          <a:xfrm>
            <a:off x="4023994" y="2"/>
            <a:ext cx="3078428" cy="511730"/>
          </a:xfrm>
          <a:prstGeom prst="rect">
            <a:avLst/>
          </a:prstGeom>
        </p:spPr>
        <p:txBody>
          <a:bodyPr vert="horz" lIns="94300" tIns="47149" rIns="94300" bIns="47149" rtlCol="0"/>
          <a:lstStyle>
            <a:lvl1pPr algn="r">
              <a:defRPr sz="1100"/>
            </a:lvl1pPr>
          </a:lstStyle>
          <a:p>
            <a:fld id="{B1F507CF-E6BB-462F-BC91-0FB424273D4B}" type="datetimeFigureOut">
              <a:rPr kumimoji="1" lang="ja-JP" altLang="en-US" smtClean="0"/>
              <a:pPr/>
              <a:t>2024/7/12</a:t>
            </a:fld>
            <a:endParaRPr kumimoji="1" lang="ja-JP" altLang="en-US"/>
          </a:p>
        </p:txBody>
      </p:sp>
      <p:sp>
        <p:nvSpPr>
          <p:cNvPr id="4" name="スライド イメージ プレースホルダー 3"/>
          <p:cNvSpPr>
            <a:spLocks noGrp="1" noRot="1" noChangeAspect="1"/>
          </p:cNvSpPr>
          <p:nvPr>
            <p:ph type="sldImg" idx="2"/>
          </p:nvPr>
        </p:nvSpPr>
        <p:spPr>
          <a:xfrm>
            <a:off x="993775" y="766763"/>
            <a:ext cx="5116513" cy="3836987"/>
          </a:xfrm>
          <a:prstGeom prst="rect">
            <a:avLst/>
          </a:prstGeom>
          <a:noFill/>
          <a:ln w="12700">
            <a:solidFill>
              <a:prstClr val="black"/>
            </a:solidFill>
          </a:ln>
        </p:spPr>
        <p:txBody>
          <a:bodyPr vert="horz" lIns="94300" tIns="47149" rIns="94300" bIns="47149" rtlCol="0" anchor="ctr"/>
          <a:lstStyle/>
          <a:p>
            <a:endParaRPr lang="ja-JP" altLang="en-US"/>
          </a:p>
        </p:txBody>
      </p:sp>
      <p:sp>
        <p:nvSpPr>
          <p:cNvPr id="5" name="ノート プレースホルダー 4"/>
          <p:cNvSpPr>
            <a:spLocks noGrp="1"/>
          </p:cNvSpPr>
          <p:nvPr>
            <p:ph type="body" sz="quarter" idx="3"/>
          </p:nvPr>
        </p:nvSpPr>
        <p:spPr>
          <a:xfrm>
            <a:off x="710409" y="4861446"/>
            <a:ext cx="5683249" cy="4605576"/>
          </a:xfrm>
          <a:prstGeom prst="rect">
            <a:avLst/>
          </a:prstGeom>
        </p:spPr>
        <p:txBody>
          <a:bodyPr vert="horz" lIns="94300" tIns="47149" rIns="94300" bIns="4714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11"/>
            <a:ext cx="3078428" cy="511730"/>
          </a:xfrm>
          <a:prstGeom prst="rect">
            <a:avLst/>
          </a:prstGeom>
        </p:spPr>
        <p:txBody>
          <a:bodyPr vert="horz" lIns="94300" tIns="47149" rIns="94300" bIns="47149"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4023994" y="9721111"/>
            <a:ext cx="3078428" cy="511730"/>
          </a:xfrm>
          <a:prstGeom prst="rect">
            <a:avLst/>
          </a:prstGeom>
        </p:spPr>
        <p:txBody>
          <a:bodyPr vert="horz" lIns="94300" tIns="47149" rIns="94300" bIns="47149" rtlCol="0" anchor="b"/>
          <a:lstStyle>
            <a:lvl1pPr algn="r">
              <a:defRPr sz="1100"/>
            </a:lvl1pPr>
          </a:lstStyle>
          <a:p>
            <a:fld id="{A0D1CF14-DF28-4A09-963B-B864808D71BF}" type="slidenum">
              <a:rPr kumimoji="1" lang="ja-JP" altLang="en-US" smtClean="0"/>
              <a:pPr/>
              <a:t>‹#›</a:t>
            </a:fld>
            <a:endParaRPr kumimoji="1" lang="ja-JP" altLang="en-US"/>
          </a:p>
        </p:txBody>
      </p:sp>
    </p:spTree>
    <p:extLst>
      <p:ext uri="{BB962C8B-B14F-4D97-AF65-F5344CB8AC3E}">
        <p14:creationId xmlns:p14="http://schemas.microsoft.com/office/powerpoint/2010/main" val="412412881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pPr defTabSz="954908" fontAlgn="base">
              <a:spcBef>
                <a:spcPct val="0"/>
              </a:spcBef>
              <a:spcAft>
                <a:spcPct val="0"/>
              </a:spcAft>
              <a:defRPr/>
            </a:pPr>
            <a:endParaRPr lang="en-US" altLang="ja-JP" sz="1300" dirty="0">
              <a:solidFill>
                <a:srgbClr val="000000"/>
              </a:solidFill>
              <a:latin typeface="Arial" charset="0"/>
              <a:ea typeface="ＭＳ Ｐゴシック" charset="-128"/>
            </a:endParaRPr>
          </a:p>
        </p:txBody>
      </p:sp>
      <p:sp>
        <p:nvSpPr>
          <p:cNvPr id="20483" name="Rectangle 2"/>
          <p:cNvSpPr>
            <a:spLocks noGrp="1" noRot="1" noChangeAspect="1" noChangeArrowheads="1" noTextEdit="1"/>
          </p:cNvSpPr>
          <p:nvPr>
            <p:ph type="sldImg"/>
          </p:nvPr>
        </p:nvSpPr>
        <p:spPr>
          <a:xfrm>
            <a:off x="1014413" y="774700"/>
            <a:ext cx="5153025" cy="3863975"/>
          </a:xfrm>
          <a:ln/>
        </p:spPr>
      </p:sp>
      <p:sp>
        <p:nvSpPr>
          <p:cNvPr id="20484" name="Rectangle 3"/>
          <p:cNvSpPr>
            <a:spLocks noGrp="1" noChangeArrowheads="1"/>
          </p:cNvSpPr>
          <p:nvPr>
            <p:ph type="body" idx="1"/>
          </p:nvPr>
        </p:nvSpPr>
        <p:spPr>
          <a:noFill/>
          <a:ln/>
        </p:spPr>
        <p:txBody>
          <a:bodyPr/>
          <a:lstStyle/>
          <a:p>
            <a:r>
              <a:rPr lang="ja-JP" altLang="ja-JP" sz="1300" dirty="0"/>
              <a:t>授業をすぐに開始できるよう、あらかじめパワーポイントの表紙をスクリーンに映しておきましょう。担任の先生からの紹介があるまで、落ち着いた態度でお願いします。</a:t>
            </a:r>
            <a:endParaRPr lang="en-US" altLang="ja-JP" sz="1300" dirty="0"/>
          </a:p>
          <a:p>
            <a:r>
              <a:rPr lang="ja-JP" altLang="en-US" sz="1300" dirty="0"/>
              <a:t>授業をスムーズに進めるためにも、ご自身のご挨拶をお考え下さい。税理士のための</a:t>
            </a:r>
            <a:r>
              <a:rPr lang="en-US" altLang="ja-JP" sz="1300" dirty="0"/>
              <a:t>『</a:t>
            </a:r>
            <a:r>
              <a:rPr lang="ja-JP" altLang="en-US" sz="1300" dirty="0"/>
              <a:t>租税教育実践マニュアル</a:t>
            </a:r>
            <a:r>
              <a:rPr lang="en-US" altLang="ja-JP" sz="1300" dirty="0"/>
              <a:t>』</a:t>
            </a:r>
            <a:r>
              <a:rPr lang="ja-JP" altLang="en-US" sz="1300" dirty="0"/>
              <a:t>の冒頭挨拶に関する記述もご参考にして下さい。</a:t>
            </a:r>
            <a:endParaRPr lang="en-US" altLang="ja-JP" sz="1300" dirty="0"/>
          </a:p>
          <a:p>
            <a:endParaRPr lang="en-US" altLang="ja-JP" sz="1300" dirty="0"/>
          </a:p>
          <a:p>
            <a:r>
              <a:rPr lang="en-US" altLang="ja-JP" sz="1300" dirty="0"/>
              <a:t>※</a:t>
            </a:r>
            <a:r>
              <a:rPr lang="ja-JP" altLang="en-US" sz="1300" dirty="0"/>
              <a:t>このレジュメはボリュームが大きいため、通常の</a:t>
            </a:r>
            <a:r>
              <a:rPr lang="en-US" altLang="ja-JP" sz="1300" dirty="0"/>
              <a:t>50</a:t>
            </a:r>
            <a:r>
              <a:rPr lang="ja-JP" altLang="en-US" sz="1300" dirty="0"/>
              <a:t>分授業では時間内に収まらない可能性が高いです。</a:t>
            </a:r>
            <a:endParaRPr lang="en-US" altLang="ja-JP" sz="1300" dirty="0"/>
          </a:p>
          <a:p>
            <a:r>
              <a:rPr lang="ja-JP" altLang="en-US" sz="1300" b="1" dirty="0"/>
              <a:t>動画の視聴を外したり、グループディスカッションの時間を少し短くするなどの工夫が必要となることもあります。</a:t>
            </a:r>
            <a:endParaRPr lang="en-US" altLang="ja-JP" sz="1300" b="1" dirty="0"/>
          </a:p>
          <a:p>
            <a:r>
              <a:rPr lang="ja-JP" altLang="ja-JP" sz="1300" dirty="0"/>
              <a:t>何分にはどこまで進んでいるべきか、時間がなくなってしまった場合、どこを飛ばすのか</a:t>
            </a:r>
            <a:r>
              <a:rPr lang="ja-JP" altLang="en-US" sz="1300" dirty="0"/>
              <a:t>を</a:t>
            </a:r>
            <a:r>
              <a:rPr lang="ja-JP" altLang="ja-JP" sz="1300" dirty="0"/>
              <a:t>事前に考えるなど、時間配分に気を付けてください。</a:t>
            </a:r>
          </a:p>
          <a:p>
            <a:r>
              <a:rPr lang="ja-JP" altLang="ja-JP" sz="1300" dirty="0"/>
              <a:t>余裕をもって一番伝えたいことを、しっかり伝えることができるようにしましょう</a:t>
            </a:r>
            <a:r>
              <a:rPr lang="ja-JP" altLang="en-US" sz="1300" dirty="0"/>
              <a:t>。</a:t>
            </a:r>
            <a:endParaRPr lang="en-US" altLang="ja-JP" sz="1300" dirty="0"/>
          </a:p>
          <a:p>
            <a:endParaRPr lang="en-US" altLang="ja-JP" sz="1300" dirty="0"/>
          </a:p>
          <a:p>
            <a:r>
              <a:rPr lang="ja-JP" altLang="en-US" sz="1300" dirty="0"/>
              <a:t>また、このテキストはダウンロードするのに大変時間がかかります。前日までにご自身のパソコン又は</a:t>
            </a:r>
            <a:r>
              <a:rPr lang="en-US" altLang="ja-JP" sz="1300" dirty="0"/>
              <a:t>USB</a:t>
            </a:r>
            <a:r>
              <a:rPr lang="ja-JP" altLang="en-US" sz="1300" dirty="0"/>
              <a:t>にダウンロードしてください。</a:t>
            </a:r>
            <a:endParaRPr lang="en-US" altLang="ja-JP" sz="1300" dirty="0"/>
          </a:p>
          <a:p>
            <a:endParaRPr lang="en-US" altLang="ja-JP" sz="1300" dirty="0"/>
          </a:p>
          <a:p>
            <a:endParaRPr lang="en-US" altLang="ja-JP" sz="1300" dirty="0"/>
          </a:p>
          <a:p>
            <a:endParaRPr lang="ja-JP" altLang="ja-JP" sz="1300" dirty="0"/>
          </a:p>
          <a:p>
            <a:pPr eaLnBrk="1" hangingPunct="1"/>
            <a:endParaRPr lang="ja-JP" altLang="ja-JP" dirty="0">
              <a:ea typeface="ＭＳ Ｐ明朝" charset="-128"/>
            </a:endParaRPr>
          </a:p>
        </p:txBody>
      </p:sp>
      <p:sp>
        <p:nvSpPr>
          <p:cNvPr id="2" name="ヘッダー プレースホルダー 1">
            <a:extLst>
              <a:ext uri="{FF2B5EF4-FFF2-40B4-BE49-F238E27FC236}">
                <a16:creationId xmlns:a16="http://schemas.microsoft.com/office/drawing/2014/main" id="{141C4886-4024-4B1E-91E5-E26DEAA679ED}"/>
              </a:ext>
            </a:extLst>
          </p:cNvPr>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Tree>
    <p:extLst>
      <p:ext uri="{BB962C8B-B14F-4D97-AF65-F5344CB8AC3E}">
        <p14:creationId xmlns:p14="http://schemas.microsoft.com/office/powerpoint/2010/main" val="315963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0113" y="739775"/>
            <a:ext cx="4935537" cy="3702050"/>
          </a:xfrm>
        </p:spPr>
      </p:sp>
      <p:sp>
        <p:nvSpPr>
          <p:cNvPr id="3" name="ノート プレースホルダー 2"/>
          <p:cNvSpPr>
            <a:spLocks noGrp="1"/>
          </p:cNvSpPr>
          <p:nvPr>
            <p:ph type="body" idx="1"/>
          </p:nvPr>
        </p:nvSpPr>
        <p:spPr/>
        <p:txBody>
          <a:bodyPr/>
          <a:lstStyle/>
          <a:p>
            <a:r>
              <a:rPr kumimoji="1" lang="ja-JP" altLang="en-US" dirty="0"/>
              <a:t>日本の国債残高の推移を簡単に説明しましょう。</a:t>
            </a:r>
            <a:endParaRPr kumimoji="1" lang="en-US" altLang="ja-JP" dirty="0"/>
          </a:p>
          <a:p>
            <a:r>
              <a:rPr kumimoji="1" lang="ja-JP" altLang="en-US" dirty="0"/>
              <a:t>その際、生徒たちへマイナスイメージとならないよう注意しましょう。</a:t>
            </a:r>
            <a:endParaRPr kumimoji="1" lang="en-US" altLang="ja-JP" dirty="0"/>
          </a:p>
          <a:p>
            <a:endParaRPr kumimoji="1" lang="en-US" altLang="ja-JP" dirty="0"/>
          </a:p>
          <a:p>
            <a:r>
              <a:rPr kumimoji="1" lang="en-US" altLang="ja-JP" dirty="0"/>
              <a:t>【</a:t>
            </a:r>
            <a:r>
              <a:rPr kumimoji="1" lang="ja-JP" altLang="en-US" dirty="0"/>
              <a:t>コメント例</a:t>
            </a:r>
            <a:r>
              <a:rPr kumimoji="1" lang="en-US" altLang="ja-JP" dirty="0"/>
              <a:t>】</a:t>
            </a:r>
          </a:p>
          <a:p>
            <a:r>
              <a:rPr kumimoji="1" lang="ja-JP" altLang="en-US" dirty="0"/>
              <a:t>少子高齢化等が進む中、使う予算は膨らむ一方です。</a:t>
            </a:r>
            <a:endParaRPr kumimoji="1" lang="en-US" altLang="ja-JP" dirty="0"/>
          </a:p>
          <a:p>
            <a:r>
              <a:rPr kumimoji="1" lang="ja-JP" altLang="en-US" dirty="0"/>
              <a:t>医療・年金・福祉の社会保障の安心を求めるほど、国は借金をして財政を成り立たせています。</a:t>
            </a:r>
            <a:endParaRPr kumimoji="1" lang="en-US" altLang="ja-JP" dirty="0"/>
          </a:p>
          <a:p>
            <a:r>
              <a:rPr kumimoji="1" lang="ja-JP" altLang="en-US" dirty="0"/>
              <a:t>どうやって支出を減らすか、収入を増やすかを真剣に考えていかなくてはいけません。</a:t>
            </a:r>
            <a:endParaRPr kumimoji="1" lang="en-US" altLang="ja-JP"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9</a:t>
            </a:fld>
            <a:endParaRPr lang="en-US" altLang="ja-JP" dirty="0"/>
          </a:p>
        </p:txBody>
      </p:sp>
    </p:spTree>
    <p:extLst>
      <p:ext uri="{BB962C8B-B14F-4D97-AF65-F5344CB8AC3E}">
        <p14:creationId xmlns:p14="http://schemas.microsoft.com/office/powerpoint/2010/main" val="397690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この動画も授業の進捗状況によっては省略できる箇所かと思います。</a:t>
            </a:r>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10</a:t>
            </a:fld>
            <a:endParaRPr kumimoji="1" lang="ja-JP" altLang="en-US"/>
          </a:p>
        </p:txBody>
      </p:sp>
    </p:spTree>
    <p:extLst>
      <p:ext uri="{BB962C8B-B14F-4D97-AF65-F5344CB8AC3E}">
        <p14:creationId xmlns:p14="http://schemas.microsoft.com/office/powerpoint/2010/main" val="38472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S-Gothic"/>
                <a:ea typeface="ＭＳ Ｐゴシック" panose="020B0600070205080204" pitchFamily="50" charset="-128"/>
                <a:cs typeface="+mn-cs"/>
              </a:rPr>
              <a:t>模擬選挙の進行にあたっての準備として、事前打ち合わせで立候補者役</a:t>
            </a:r>
            <a:r>
              <a:rPr kumimoji="1" lang="en-US" altLang="ja-JP" sz="1800" b="1" i="0" u="none" strike="noStrike" kern="1200" cap="none" spc="0" normalizeH="0" baseline="0" noProof="0" dirty="0">
                <a:ln>
                  <a:noFill/>
                </a:ln>
                <a:solidFill>
                  <a:prstClr val="black"/>
                </a:solidFill>
                <a:effectLst/>
                <a:uLnTx/>
                <a:uFillTx/>
                <a:latin typeface="MS-Gothic"/>
                <a:ea typeface="ＭＳ Ｐゴシック" panose="020B0600070205080204" pitchFamily="50" charset="-128"/>
                <a:cs typeface="+mn-cs"/>
              </a:rPr>
              <a:t>3</a:t>
            </a:r>
            <a:r>
              <a:rPr kumimoji="1" lang="ja-JP" altLang="en-US" sz="1800" b="1" i="0" u="none" strike="noStrike" kern="1200" cap="none" spc="0" normalizeH="0" baseline="0" noProof="0" dirty="0">
                <a:ln>
                  <a:noFill/>
                </a:ln>
                <a:solidFill>
                  <a:prstClr val="black"/>
                </a:solidFill>
                <a:effectLst/>
                <a:uLnTx/>
                <a:uFillTx/>
                <a:latin typeface="MS-Gothic"/>
                <a:ea typeface="ＭＳ Ｐゴシック" panose="020B0600070205080204" pitchFamily="50" charset="-128"/>
                <a:cs typeface="+mn-cs"/>
              </a:rPr>
              <a:t>名を決めておいてください。</a:t>
            </a:r>
            <a:endParaRPr kumimoji="1" lang="en-US" altLang="ja-JP" sz="1800" b="1" i="0" u="none" strike="noStrike" kern="1200" cap="none" spc="0" normalizeH="0" baseline="0" noProof="0" dirty="0">
              <a:ln>
                <a:noFill/>
              </a:ln>
              <a:solidFill>
                <a:prstClr val="black"/>
              </a:solidFill>
              <a:effectLst/>
              <a:uLnTx/>
              <a:uFillTx/>
              <a:latin typeface="MS-Gothic"/>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S-Gothic"/>
                <a:ea typeface="ＭＳ Ｐゴシック" panose="020B0600070205080204" pitchFamily="50" charset="-128"/>
                <a:cs typeface="+mn-cs"/>
              </a:rPr>
              <a:t>できれば学校の先生に協力をお願いしてください。</a:t>
            </a:r>
            <a:endParaRPr kumimoji="1" lang="en-US" altLang="ja-JP" sz="1800" b="1" i="0" u="none" strike="noStrike" kern="1200" cap="none" spc="0" normalizeH="0" baseline="0" noProof="0" dirty="0">
              <a:ln>
                <a:noFill/>
              </a:ln>
              <a:solidFill>
                <a:prstClr val="black"/>
              </a:solidFill>
              <a:effectLst/>
              <a:uLnTx/>
              <a:uFillTx/>
              <a:latin typeface="MS-Gothic"/>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S-Gothic"/>
                <a:ea typeface="ＭＳ Ｐゴシック" panose="020B0600070205080204" pitchFamily="50" charset="-128"/>
                <a:cs typeface="+mn-cs"/>
              </a:rPr>
              <a:t>補助としてもう一人税理士に参加してもらうのも良いでしょう。</a:t>
            </a:r>
            <a:endParaRPr kumimoji="1" lang="en-US" altLang="ja-JP" sz="1800" b="1" i="0" u="none" strike="noStrike" kern="1200" cap="none" spc="0" normalizeH="0" baseline="0" noProof="0" dirty="0">
              <a:ln>
                <a:noFill/>
              </a:ln>
              <a:solidFill>
                <a:prstClr val="black"/>
              </a:solidFill>
              <a:effectLst/>
              <a:uLnTx/>
              <a:uFillTx/>
              <a:latin typeface="MS-Gothic"/>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lang="en-US" altLang="ja-JP" sz="12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それでは、模擬選挙を始めます。</a:t>
            </a:r>
          </a:p>
          <a:p>
            <a:pPr algn="l"/>
            <a:r>
              <a:rPr lang="ja-JP" altLang="en-US" sz="1800" b="0" i="0" u="none" strike="noStrike" baseline="0" dirty="0">
                <a:solidFill>
                  <a:srgbClr val="FF3C00"/>
                </a:solidFill>
                <a:latin typeface="MS-Gothic"/>
              </a:rPr>
              <a:t>日本をよくするためにはどの党の考えがいいのかご自身の意見に近いのはどの党なのか考えてみてください。</a:t>
            </a:r>
          </a:p>
          <a:p>
            <a:pPr algn="l"/>
            <a:r>
              <a:rPr lang="ja-JP" altLang="en-US" sz="1800" b="0" i="0" u="none" strike="noStrike" baseline="0" dirty="0">
                <a:solidFill>
                  <a:srgbClr val="FF3C00"/>
                </a:solidFill>
                <a:latin typeface="MS-Gothic"/>
              </a:rPr>
              <a:t>これから</a:t>
            </a:r>
            <a:r>
              <a:rPr lang="en-US" altLang="ja-JP" sz="1800" b="0" i="0" u="none" strike="noStrike" baseline="0" dirty="0">
                <a:solidFill>
                  <a:srgbClr val="FF3C00"/>
                </a:solidFill>
                <a:latin typeface="MS-Gothic"/>
              </a:rPr>
              <a:t>A</a:t>
            </a:r>
            <a:r>
              <a:rPr lang="ja-JP" altLang="en-US" sz="1800" b="0" i="0" u="none" strike="noStrike" baseline="0" dirty="0">
                <a:solidFill>
                  <a:srgbClr val="FF3C00"/>
                </a:solidFill>
                <a:latin typeface="MS-Gothic"/>
              </a:rPr>
              <a:t>党、</a:t>
            </a:r>
            <a:r>
              <a:rPr lang="en-US" altLang="ja-JP" sz="1800" b="0" i="0" u="none" strike="noStrike" baseline="0" dirty="0">
                <a:solidFill>
                  <a:srgbClr val="FF3C00"/>
                </a:solidFill>
                <a:latin typeface="MS-Gothic"/>
              </a:rPr>
              <a:t>B</a:t>
            </a:r>
            <a:r>
              <a:rPr lang="ja-JP" altLang="en-US" sz="1800" b="0" i="0" u="none" strike="noStrike" baseline="0" dirty="0">
                <a:solidFill>
                  <a:srgbClr val="FF3C00"/>
                </a:solidFill>
                <a:latin typeface="MS-Gothic"/>
              </a:rPr>
              <a:t>党、</a:t>
            </a:r>
            <a:r>
              <a:rPr lang="en-US" altLang="ja-JP" sz="1800" b="0" i="0" u="none" strike="noStrike" baseline="0" dirty="0">
                <a:solidFill>
                  <a:srgbClr val="FF3C00"/>
                </a:solidFill>
                <a:latin typeface="MS-Gothic"/>
              </a:rPr>
              <a:t>C</a:t>
            </a:r>
            <a:r>
              <a:rPr lang="ja-JP" altLang="en-US" sz="1800" b="0" i="0" u="none" strike="noStrike" baseline="0" dirty="0">
                <a:solidFill>
                  <a:srgbClr val="FF3C00"/>
                </a:solidFill>
                <a:latin typeface="MS-Gothic"/>
              </a:rPr>
              <a:t>党それぞれの候補者に公約を発表してもらいますので、聞いてください。</a:t>
            </a:r>
          </a:p>
          <a:p>
            <a:pPr algn="l"/>
            <a:r>
              <a:rPr lang="ja-JP" altLang="en-US" sz="1800" b="0" i="0" u="none" strike="noStrike" baseline="0" dirty="0">
                <a:solidFill>
                  <a:srgbClr val="FF3C00"/>
                </a:solidFill>
                <a:latin typeface="MS-Gothic"/>
              </a:rPr>
              <a:t>それでは</a:t>
            </a:r>
            <a:r>
              <a:rPr lang="en-US" altLang="ja-JP" sz="1800" b="0" i="0" u="none" strike="noStrike" baseline="0" dirty="0">
                <a:solidFill>
                  <a:srgbClr val="FF3C00"/>
                </a:solidFill>
                <a:latin typeface="MS-Gothic"/>
              </a:rPr>
              <a:t>A</a:t>
            </a:r>
            <a:r>
              <a:rPr lang="ja-JP" altLang="en-US" sz="1800" b="0" i="0" u="none" strike="noStrike" baseline="0" dirty="0">
                <a:solidFill>
                  <a:srgbClr val="FF3C00"/>
                </a:solidFill>
                <a:latin typeface="MS-Gothic"/>
              </a:rPr>
              <a:t>党の○○さん、公約を発表してください。･･･次に</a:t>
            </a:r>
            <a:r>
              <a:rPr lang="en-US" altLang="ja-JP" sz="1800" b="0" i="0" u="none" strike="noStrike" baseline="0" dirty="0">
                <a:solidFill>
                  <a:srgbClr val="FF3C00"/>
                </a:solidFill>
                <a:latin typeface="MS-Gothic"/>
              </a:rPr>
              <a:t>B</a:t>
            </a:r>
            <a:r>
              <a:rPr lang="ja-JP" altLang="en-US" sz="1800" b="0" i="0" u="none" strike="noStrike" baseline="0" dirty="0">
                <a:solidFill>
                  <a:srgbClr val="FF3C00"/>
                </a:solidFill>
                <a:latin typeface="MS-Gothic"/>
              </a:rPr>
              <a:t>党の○○さんお願いします。･･･最後に</a:t>
            </a:r>
            <a:r>
              <a:rPr lang="en-US" altLang="ja-JP" sz="1800" b="0" i="0" u="none" strike="noStrike" baseline="0" dirty="0">
                <a:solidFill>
                  <a:srgbClr val="FF3C00"/>
                </a:solidFill>
                <a:latin typeface="MS-Gothic"/>
              </a:rPr>
              <a:t>C</a:t>
            </a:r>
            <a:r>
              <a:rPr lang="ja-JP" altLang="en-US" sz="1800" b="0" i="0" u="none" strike="noStrike" baseline="0" dirty="0">
                <a:solidFill>
                  <a:srgbClr val="FF3C00"/>
                </a:solidFill>
                <a:latin typeface="MS-Gothic"/>
              </a:rPr>
              <a:t>党の○○さんお願いします。</a:t>
            </a:r>
          </a:p>
          <a:p>
            <a:pPr algn="l"/>
            <a:r>
              <a:rPr lang="ja-JP" altLang="en-US" sz="1800" b="0" i="0" u="none" strike="noStrike" baseline="0" dirty="0">
                <a:solidFill>
                  <a:srgbClr val="FF3C00"/>
                </a:solidFill>
                <a:latin typeface="MS-Gothic"/>
              </a:rPr>
              <a:t>･･･はい、各党の候補者の方々ありがとうございました。</a:t>
            </a:r>
            <a:endParaRPr lang="en-US" altLang="ja-JP" sz="1800" b="0" i="0" u="none" strike="noStrike" baseline="0" dirty="0">
              <a:solidFill>
                <a:srgbClr val="FF3C00"/>
              </a:solidFill>
              <a:latin typeface="MS-Gothic"/>
            </a:endParaRPr>
          </a:p>
          <a:p>
            <a:pPr algn="l"/>
            <a:endParaRPr lang="ja-JP" altLang="en-US"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今から、お手許のワークシートを作成してもらいます。各党の公約を評価し、長所短所を記入して下さい。</a:t>
            </a:r>
          </a:p>
          <a:p>
            <a:pPr algn="l"/>
            <a:r>
              <a:rPr lang="ja-JP" altLang="en-US" sz="1800" b="0" i="0" u="none" strike="noStrike" baseline="0" dirty="0">
                <a:solidFill>
                  <a:srgbClr val="FF3C00"/>
                </a:solidFill>
                <a:latin typeface="MS-Gothic"/>
              </a:rPr>
              <a:t>そして自分ならどの党に投票するかをその理由とともに記入してください。</a:t>
            </a:r>
          </a:p>
          <a:p>
            <a:pPr algn="l"/>
            <a:r>
              <a:rPr lang="ja-JP" altLang="en-US" sz="1800" b="0" i="0" u="none" strike="noStrike" baseline="0" dirty="0">
                <a:solidFill>
                  <a:srgbClr val="FF3C00"/>
                </a:solidFill>
                <a:latin typeface="MS-Gothic"/>
              </a:rPr>
              <a:t>〇分間でお願いします。スタートしてください。</a:t>
            </a:r>
          </a:p>
          <a:p>
            <a:pPr algn="l"/>
            <a:endParaRPr lang="en-US" altLang="ja-JP" sz="1800" b="0" i="0" u="none" strike="noStrike" baseline="0" dirty="0">
              <a:solidFill>
                <a:srgbClr val="FF3C00"/>
              </a:solidFill>
              <a:latin typeface="MS-Gothic"/>
            </a:endParaRPr>
          </a:p>
          <a:p>
            <a:pPr algn="l"/>
            <a:r>
              <a:rPr lang="en-US" altLang="ja-JP" sz="1800" b="0" i="0" u="none" strike="noStrike" baseline="0" dirty="0">
                <a:latin typeface="MS-Gothic"/>
              </a:rPr>
              <a:t>(</a:t>
            </a:r>
            <a:r>
              <a:rPr lang="ja-JP" altLang="en-US" sz="1800" b="0" i="0" u="none" strike="noStrike" baseline="0" dirty="0">
                <a:latin typeface="MS-Gothic"/>
              </a:rPr>
              <a:t>〇分間は残り時間から逆算して決めてください。</a:t>
            </a:r>
            <a:r>
              <a:rPr lang="en-US" altLang="ja-JP" sz="1800" b="0" i="0" u="none" strike="noStrike" baseline="0" dirty="0">
                <a:latin typeface="MS-Gothic"/>
              </a:rPr>
              <a:t>)</a:t>
            </a:r>
          </a:p>
          <a:p>
            <a:pPr algn="l"/>
            <a:endParaRPr lang="en-US" altLang="ja-JP"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続いて班で話し合いをしてください。</a:t>
            </a:r>
          </a:p>
          <a:p>
            <a:pPr algn="l"/>
            <a:r>
              <a:rPr lang="ja-JP" altLang="en-US" sz="1800" b="0" i="0" u="none" strike="noStrike" baseline="0" dirty="0">
                <a:solidFill>
                  <a:srgbClr val="FF3C00"/>
                </a:solidFill>
                <a:latin typeface="MS-Gothic"/>
              </a:rPr>
              <a:t>他の人がどのように考えているか意見を聞いて、もう一度、自分ならどの党に投票するかを考えて、思ったことを記入して下さい。</a:t>
            </a:r>
          </a:p>
          <a:p>
            <a:pPr algn="l"/>
            <a:r>
              <a:rPr lang="ja-JP" altLang="en-US" sz="1800" b="0" i="0" u="none" strike="noStrike" baseline="0" dirty="0">
                <a:solidFill>
                  <a:srgbClr val="FF3C00"/>
                </a:solidFill>
                <a:latin typeface="MS-Gothic"/>
              </a:rPr>
              <a:t>この話し合いの後、班の代表者の方はどんな意見があったかを発表してもらいます。</a:t>
            </a:r>
          </a:p>
          <a:p>
            <a:pPr algn="l"/>
            <a:r>
              <a:rPr lang="ja-JP" altLang="en-US" sz="1800" b="0" i="0" u="none" strike="noStrike" baseline="0" dirty="0">
                <a:solidFill>
                  <a:srgbClr val="FF3C00"/>
                </a:solidFill>
                <a:latin typeface="MS-Gothic"/>
              </a:rPr>
              <a:t>〇分間でお願いします。スタートしてください。</a:t>
            </a:r>
            <a:endParaRPr lang="en-US" altLang="ja-JP" sz="1800" b="0" i="0" u="none" strike="noStrike" baseline="0" dirty="0">
              <a:solidFill>
                <a:srgbClr val="FF3C00"/>
              </a:solidFill>
              <a:latin typeface="MS-Gothic"/>
            </a:endParaRPr>
          </a:p>
          <a:p>
            <a:pPr algn="l"/>
            <a:endParaRPr lang="en-US" altLang="ja-JP" sz="1800" b="0" i="0" u="none" strike="noStrike" baseline="0" dirty="0">
              <a:solidFill>
                <a:srgbClr val="FF3C00"/>
              </a:solidFill>
              <a:latin typeface="MS-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a:latin typeface="MS-Gothic"/>
              </a:rPr>
              <a:t>(</a:t>
            </a:r>
            <a:r>
              <a:rPr lang="ja-JP" altLang="en-US" sz="1800" b="0" i="0" u="none" strike="noStrike" baseline="0" dirty="0">
                <a:latin typeface="MS-Gothic"/>
              </a:rPr>
              <a:t>〇分間は残り時間から逆算して決めてください。</a:t>
            </a:r>
            <a:r>
              <a:rPr lang="en-US" altLang="ja-JP" sz="1800" b="0" i="0" u="none" strike="noStrike" baseline="0" dirty="0">
                <a:latin typeface="MS-Gothic"/>
              </a:rPr>
              <a:t>)</a:t>
            </a:r>
            <a:endParaRPr lang="en-US" altLang="ja-JP" sz="1800" b="0" i="0" u="none" strike="noStrike" baseline="0" dirty="0">
              <a:solidFill>
                <a:srgbClr val="FF3C00"/>
              </a:solidFill>
              <a:latin typeface="MS-Gothic"/>
            </a:endParaRPr>
          </a:p>
          <a:p>
            <a:pPr algn="l"/>
            <a:endParaRPr lang="ja-JP" altLang="en-US"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はい、時間です。それでは○○班から順番にどんな意見、考えがあったかを発表していって下さい。各班</a:t>
            </a:r>
            <a:r>
              <a:rPr lang="en-US" altLang="ja-JP" sz="1800" b="0" i="0" u="none" strike="noStrike" baseline="0" dirty="0">
                <a:solidFill>
                  <a:srgbClr val="FF3C00"/>
                </a:solidFill>
                <a:latin typeface="MS-Gothic"/>
              </a:rPr>
              <a:t>1</a:t>
            </a:r>
            <a:r>
              <a:rPr lang="ja-JP" altLang="en-US" sz="1800" b="0" i="0" u="none" strike="noStrike" baseline="0" dirty="0">
                <a:solidFill>
                  <a:srgbClr val="FF3C00"/>
                </a:solidFill>
                <a:latin typeface="MS-Gothic"/>
              </a:rPr>
              <a:t>分程度でお願いします。</a:t>
            </a:r>
            <a:endParaRPr lang="en-US" altLang="ja-JP" sz="1800" b="0" i="0" u="none" strike="noStrike" baseline="0" dirty="0">
              <a:solidFill>
                <a:srgbClr val="FF3C00"/>
              </a:solidFill>
              <a:latin typeface="MS-Gothic"/>
            </a:endParaRPr>
          </a:p>
          <a:p>
            <a:pPr algn="l"/>
            <a:endParaRPr lang="en-US" altLang="ja-JP" sz="1800" b="0" i="0" u="none" strike="noStrike" baseline="0" dirty="0">
              <a:latin typeface="MS-Gothic"/>
            </a:endParaRPr>
          </a:p>
          <a:p>
            <a:pPr algn="l"/>
            <a:r>
              <a:rPr lang="en-US" altLang="ja-JP" sz="1800" b="0" i="0" u="none" strike="noStrike" baseline="0" dirty="0">
                <a:latin typeface="MS-Gothic"/>
              </a:rPr>
              <a:t>(</a:t>
            </a:r>
            <a:r>
              <a:rPr lang="ja-JP" altLang="en-US" sz="1800" b="0" i="0" u="none" strike="noStrike" baseline="0" dirty="0">
                <a:latin typeface="MS-Gothic"/>
              </a:rPr>
              <a:t>時間が足りない場合は、代表して何班かに発表してもらい、発表者の数を減らしましょう。</a:t>
            </a:r>
            <a:r>
              <a:rPr lang="en-US" altLang="ja-JP" sz="1800" b="0" i="0" u="none" strike="noStrike" baseline="0" dirty="0">
                <a:latin typeface="MS-Gothic"/>
              </a:rPr>
              <a:t>)</a:t>
            </a:r>
            <a:endParaRPr lang="en-US" altLang="ja-JP" sz="1800" b="0" i="0" u="none" strike="noStrike" baseline="0" dirty="0">
              <a:solidFill>
                <a:srgbClr val="FF3C00"/>
              </a:solidFill>
              <a:latin typeface="MS-Gothic"/>
            </a:endParaRPr>
          </a:p>
          <a:p>
            <a:pPr algn="l"/>
            <a:endParaRPr lang="ja-JP" altLang="en-US"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ありがとうございました。それえではいよいよ投票です。</a:t>
            </a:r>
          </a:p>
          <a:p>
            <a:pPr algn="l"/>
            <a:r>
              <a:rPr lang="ja-JP" altLang="en-US" sz="1800" b="0" i="0" u="none" strike="noStrike" baseline="0" dirty="0">
                <a:solidFill>
                  <a:srgbClr val="FF3C00"/>
                </a:solidFill>
                <a:latin typeface="MS-Gothic"/>
              </a:rPr>
              <a:t>今から挙手による投票を行います。</a:t>
            </a:r>
            <a:r>
              <a:rPr lang="en-US" altLang="ja-JP" sz="1800" b="0" i="0" u="none" strike="noStrike" baseline="0" dirty="0">
                <a:solidFill>
                  <a:srgbClr val="FF3C00"/>
                </a:solidFill>
                <a:latin typeface="MS-Gothic"/>
              </a:rPr>
              <a:t>A</a:t>
            </a:r>
            <a:r>
              <a:rPr lang="ja-JP" altLang="en-US" sz="1800" b="0" i="0" u="none" strike="noStrike" baseline="0" dirty="0">
                <a:solidFill>
                  <a:srgbClr val="FF3C00"/>
                </a:solidFill>
                <a:latin typeface="MS-Gothic"/>
              </a:rPr>
              <a:t>党に投票する人は挙手をお願いします。次に</a:t>
            </a:r>
            <a:r>
              <a:rPr lang="en-US" altLang="ja-JP" sz="1800" b="0" i="0" u="none" strike="noStrike" baseline="0" dirty="0">
                <a:solidFill>
                  <a:srgbClr val="FF3C00"/>
                </a:solidFill>
                <a:latin typeface="MS-Gothic"/>
              </a:rPr>
              <a:t>B</a:t>
            </a:r>
            <a:r>
              <a:rPr lang="ja-JP" altLang="en-US" sz="1800" b="0" i="0" u="none" strike="noStrike" baseline="0" dirty="0">
                <a:solidFill>
                  <a:srgbClr val="FF3C00"/>
                </a:solidFill>
                <a:latin typeface="MS-Gothic"/>
              </a:rPr>
              <a:t>党に投票する人は挙手をお願いします。</a:t>
            </a:r>
          </a:p>
          <a:p>
            <a:pPr algn="l"/>
            <a:r>
              <a:rPr lang="ja-JP" altLang="en-US" sz="1800" b="0" i="0" u="none" strike="noStrike" baseline="0" dirty="0">
                <a:solidFill>
                  <a:srgbClr val="FF3C00"/>
                </a:solidFill>
                <a:latin typeface="MS-Gothic"/>
              </a:rPr>
              <a:t>最後に</a:t>
            </a:r>
            <a:r>
              <a:rPr lang="en-US" altLang="ja-JP" sz="1800" b="0" i="0" u="none" strike="noStrike" baseline="0" dirty="0">
                <a:solidFill>
                  <a:srgbClr val="FF3C00"/>
                </a:solidFill>
                <a:latin typeface="MS-Gothic"/>
              </a:rPr>
              <a:t>C</a:t>
            </a:r>
            <a:r>
              <a:rPr lang="ja-JP" altLang="en-US" sz="1800" b="0" i="0" u="none" strike="noStrike" baseline="0" dirty="0">
                <a:solidFill>
                  <a:srgbClr val="FF3C00"/>
                </a:solidFill>
                <a:latin typeface="MS-Gothic"/>
              </a:rPr>
              <a:t>党に投票する人は挙手をお願いします。</a:t>
            </a:r>
          </a:p>
          <a:p>
            <a:pPr algn="l"/>
            <a:r>
              <a:rPr lang="ja-JP" altLang="en-US" sz="1800" b="0" i="0" u="none" strike="noStrike" baseline="0" dirty="0">
                <a:solidFill>
                  <a:srgbClr val="FF3C00"/>
                </a:solidFill>
                <a:latin typeface="MS-Gothic"/>
              </a:rPr>
              <a:t>投票の結果、当選者は□党の○○さんに決まりました。拍手をお願いします。それでは、○○さん抱負をお願いします。</a:t>
            </a:r>
            <a:endParaRPr lang="en-US" altLang="ja-JP" sz="1800" b="0" i="0" u="none" strike="noStrike" baseline="0" dirty="0">
              <a:solidFill>
                <a:srgbClr val="FF3C00"/>
              </a:solidFill>
              <a:latin typeface="MS-Gothic"/>
            </a:endParaRPr>
          </a:p>
          <a:p>
            <a:pPr algn="l"/>
            <a:endParaRPr lang="en-US" altLang="ja-JP" sz="1800" b="0" i="0" u="none" strike="noStrike" baseline="0" dirty="0">
              <a:solidFill>
                <a:srgbClr val="FF3C00"/>
              </a:solidFill>
              <a:latin typeface="MS-Gothic"/>
            </a:endParaRPr>
          </a:p>
          <a:p>
            <a:pPr algn="l"/>
            <a:r>
              <a:rPr lang="en-US" altLang="ja-JP" sz="1800" b="0" i="0" u="none" strike="noStrike" baseline="0" dirty="0">
                <a:latin typeface="MS-Gothic"/>
              </a:rPr>
              <a:t>(</a:t>
            </a:r>
            <a:r>
              <a:rPr lang="ja-JP" altLang="en-US" sz="1800" b="0" i="0" u="none" strike="noStrike" baseline="0" dirty="0">
                <a:latin typeface="MS-Gothic"/>
              </a:rPr>
              <a:t>挙手による投票の前にそれぞれの投票数を板書できるよう準備しておいてください。</a:t>
            </a:r>
          </a:p>
          <a:p>
            <a:pPr algn="l"/>
            <a:r>
              <a:rPr lang="ja-JP" altLang="en-US" sz="1800" b="0" i="0" u="none" strike="noStrike" baseline="0" dirty="0">
                <a:latin typeface="MS-Gothic"/>
              </a:rPr>
              <a:t>抱負は時間がなければ無理にする必要はないかと思います。</a:t>
            </a:r>
            <a:r>
              <a:rPr lang="en-US" altLang="ja-JP" sz="1800" b="0" i="0" u="none" strike="noStrike" baseline="0" dirty="0">
                <a:latin typeface="MS-Gothic"/>
              </a:rPr>
              <a:t>)</a:t>
            </a:r>
          </a:p>
          <a:p>
            <a:pPr algn="l"/>
            <a:endParaRPr lang="ja-JP" altLang="en-US"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ありがとうございます、最後にもうすぐ</a:t>
            </a:r>
            <a:r>
              <a:rPr lang="en-US" altLang="ja-JP" sz="1800" b="0" i="0" u="none" strike="noStrike" baseline="0" dirty="0">
                <a:solidFill>
                  <a:srgbClr val="FF3C00"/>
                </a:solidFill>
                <a:latin typeface="MS-Gothic"/>
              </a:rPr>
              <a:t>18</a:t>
            </a:r>
            <a:r>
              <a:rPr lang="ja-JP" altLang="en-US" sz="1800" b="0" i="0" u="none" strike="noStrike" baseline="0" dirty="0">
                <a:solidFill>
                  <a:srgbClr val="FF3C00"/>
                </a:solidFill>
                <a:latin typeface="MS-Gothic"/>
              </a:rPr>
              <a:t>歳になって選挙権を得られる皆様に動画を見てもらいます。</a:t>
            </a:r>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11</a:t>
            </a:fld>
            <a:endParaRPr kumimoji="1" lang="ja-JP" altLang="en-US"/>
          </a:p>
        </p:txBody>
      </p:sp>
    </p:spTree>
    <p:extLst>
      <p:ext uri="{BB962C8B-B14F-4D97-AF65-F5344CB8AC3E}">
        <p14:creationId xmlns:p14="http://schemas.microsoft.com/office/powerpoint/2010/main" val="3635947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この動画も授業の進捗状況に応じて省略する事も検討してください。</a:t>
            </a:r>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12</a:t>
            </a:fld>
            <a:endParaRPr kumimoji="1" lang="ja-JP" altLang="en-US"/>
          </a:p>
        </p:txBody>
      </p:sp>
    </p:spTree>
    <p:extLst>
      <p:ext uri="{BB962C8B-B14F-4D97-AF65-F5344CB8AC3E}">
        <p14:creationId xmlns:p14="http://schemas.microsoft.com/office/powerpoint/2010/main" val="2183060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授業のまとめとして、税金の意義や役割、公平な税制の在り方や租税法律主義の確認を再度行ってください。</a:t>
            </a:r>
            <a:endParaRPr kumimoji="1" lang="en-US" altLang="ja-JP" sz="1800" b="1"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「税金が国を支えるということを理解してもらえたと思います。</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では、なぜ私たちは税金を払わなければならないのでしょうか。</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経済的に豊か人は、なぜ自分が努力して得たものの中から、人よりも高い税金を</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お納めなければならないのか、また経済的に恵まれていない人は、大した収入がある</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わけでもないのに、なぜこんなに税金を納めなければならないのだろうか・・・</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税金の負担は、私たちが選挙で選んだ代表が決めたルールに従うことを租税法律主義　</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といいます。また税負担は各人の担税力に応じて配分されるべきことを租税公平主義</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または租税平等主義といいます。両者は密接に関連します。</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税金は納めて終わりではなく、使われ方を、しっかりと監視しなければなりません。</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この事をよく理解して一人一人が自分で考えて行動することが大切です。」</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最後にあなたの考えは、如何でしょうか。</a:t>
            </a:r>
          </a:p>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13</a:t>
            </a:fld>
            <a:endParaRPr kumimoji="1" lang="ja-JP" altLang="en-US"/>
          </a:p>
        </p:txBody>
      </p:sp>
    </p:spTree>
    <p:extLst>
      <p:ext uri="{BB962C8B-B14F-4D97-AF65-F5344CB8AC3E}">
        <p14:creationId xmlns:p14="http://schemas.microsoft.com/office/powerpoint/2010/main" val="1517379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3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kumimoji="1" lang="en-US" altLang="ja-JP" sz="13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r>
              <a:rPr kumimoji="1" lang="ja-JP" altLang="en-US" sz="13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この町には</a:t>
            </a:r>
            <a:r>
              <a:rPr lang="ja-JP" altLang="en-US" sz="1300" dirty="0">
                <a:solidFill>
                  <a:prstClr val="black"/>
                </a:solidFill>
                <a:latin typeface="ＭＳ Ｐゴシック" panose="020B0600070205080204" pitchFamily="50" charset="-128"/>
                <a:ea typeface="ＭＳ Ｐゴシック" panose="020B0600070205080204" pitchFamily="50" charset="-128"/>
              </a:rPr>
              <a:t>図書館がありません。</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今度、町に図書館を建てることになりました。</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そのためには</a:t>
            </a:r>
            <a:r>
              <a:rPr lang="en-US" altLang="ja-JP" sz="1300" dirty="0">
                <a:solidFill>
                  <a:prstClr val="black"/>
                </a:solidFill>
                <a:latin typeface="ＭＳ Ｐゴシック" panose="020B0600070205080204" pitchFamily="50" charset="-128"/>
                <a:ea typeface="ＭＳ Ｐゴシック" panose="020B0600070205080204" pitchFamily="50" charset="-128"/>
              </a:rPr>
              <a:t>1,000</a:t>
            </a:r>
            <a:r>
              <a:rPr lang="ja-JP" altLang="en-US" sz="1300" dirty="0">
                <a:solidFill>
                  <a:prstClr val="black"/>
                </a:solidFill>
                <a:latin typeface="ＭＳ Ｐゴシック" panose="020B0600070205080204" pitchFamily="50" charset="-128"/>
                <a:ea typeface="ＭＳ Ｐゴシック" panose="020B0600070205080204" pitchFamily="50" charset="-128"/>
              </a:rPr>
              <a:t>万円のお金が必要になります。</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さぁ、そのためには</a:t>
            </a:r>
            <a:r>
              <a:rPr kumimoji="1" lang="en-US" altLang="ja-JP" sz="1300" dirty="0">
                <a:solidFill>
                  <a:prstClr val="black"/>
                </a:solidFill>
                <a:latin typeface="ＭＳ Ｐゴシック" panose="020B0600070205080204" pitchFamily="50" charset="-128"/>
                <a:ea typeface="ＭＳ Ｐゴシック" panose="020B0600070205080204" pitchFamily="50" charset="-128"/>
              </a:rPr>
              <a:t>1</a:t>
            </a:r>
            <a:r>
              <a:rPr kumimoji="1" lang="ja-JP" altLang="en-US" sz="1300" dirty="0">
                <a:solidFill>
                  <a:prstClr val="black"/>
                </a:solidFill>
                <a:latin typeface="ＭＳ Ｐゴシック" panose="020B0600070205080204" pitchFamily="50" charset="-128"/>
                <a:ea typeface="ＭＳ Ｐゴシック" panose="020B0600070205080204" pitchFamily="50" charset="-128"/>
              </a:rPr>
              <a:t>人いくらずつ出し合うとよいでしょうか。</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皆さん考えてみて下さい。</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（生徒から声が上がるのを待つか当てる。</a:t>
            </a:r>
            <a:r>
              <a:rPr kumimoji="1" lang="en-US" altLang="ja-JP" sz="1300" dirty="0">
                <a:solidFill>
                  <a:prstClr val="black"/>
                </a:solidFill>
                <a:latin typeface="ＭＳ Ｐゴシック" panose="020B0600070205080204" pitchFamily="50" charset="-128"/>
                <a:ea typeface="ＭＳ Ｐゴシック" panose="020B0600070205080204" pitchFamily="50" charset="-128"/>
              </a:rPr>
              <a:t>200</a:t>
            </a:r>
            <a:r>
              <a:rPr kumimoji="1" lang="ja-JP" altLang="en-US" sz="1300" dirty="0">
                <a:solidFill>
                  <a:prstClr val="black"/>
                </a:solidFill>
                <a:latin typeface="ＭＳ Ｐゴシック" panose="020B0600070205080204" pitchFamily="50" charset="-128"/>
                <a:ea typeface="ＭＳ Ｐゴシック" panose="020B0600070205080204" pitchFamily="50" charset="-128"/>
              </a:rPr>
              <a:t>万円の回答あり。）</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そうですね、</a:t>
            </a:r>
            <a:r>
              <a:rPr kumimoji="1" lang="en-US" altLang="ja-JP" sz="1300" dirty="0">
                <a:solidFill>
                  <a:prstClr val="black"/>
                </a:solidFill>
                <a:latin typeface="ＭＳ Ｐゴシック" panose="020B0600070205080204" pitchFamily="50" charset="-128"/>
                <a:ea typeface="ＭＳ Ｐゴシック" panose="020B0600070205080204" pitchFamily="50" charset="-128"/>
              </a:rPr>
              <a:t>200</a:t>
            </a:r>
            <a:r>
              <a:rPr kumimoji="1" lang="ja-JP" altLang="en-US" sz="1300" dirty="0">
                <a:solidFill>
                  <a:prstClr val="black"/>
                </a:solidFill>
                <a:latin typeface="ＭＳ Ｐゴシック" panose="020B0600070205080204" pitchFamily="50" charset="-128"/>
                <a:ea typeface="ＭＳ Ｐゴシック" panose="020B0600070205080204" pitchFamily="50" charset="-128"/>
              </a:rPr>
              <a:t>万円ずつですね。</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必要な資金を</a:t>
            </a:r>
            <a:r>
              <a:rPr lang="en-US" altLang="ja-JP" sz="1300" b="1" dirty="0">
                <a:solidFill>
                  <a:prstClr val="black"/>
                </a:solidFill>
                <a:latin typeface="ＭＳ Ｐゴシック" panose="020B0600070205080204" pitchFamily="50" charset="-128"/>
                <a:ea typeface="ＭＳ Ｐゴシック" panose="020B0600070205080204" pitchFamily="50" charset="-128"/>
              </a:rPr>
              <a:t>5</a:t>
            </a:r>
            <a:r>
              <a:rPr lang="ja-JP" altLang="en-US" sz="1300" b="1" dirty="0">
                <a:solidFill>
                  <a:prstClr val="black"/>
                </a:solidFill>
                <a:latin typeface="ＭＳ Ｐゴシック" panose="020B0600070205080204" pitchFamily="50" charset="-128"/>
                <a:ea typeface="ＭＳ Ｐゴシック" panose="020B0600070205080204" pitchFamily="50" charset="-128"/>
              </a:rPr>
              <a:t>人で均等</a:t>
            </a:r>
            <a:r>
              <a:rPr lang="ja-JP" altLang="en-US" sz="1300" dirty="0">
                <a:solidFill>
                  <a:prstClr val="black"/>
                </a:solidFill>
                <a:latin typeface="ＭＳ Ｐゴシック" panose="020B0600070205080204" pitchFamily="50" charset="-128"/>
                <a:ea typeface="ＭＳ Ｐゴシック" panose="020B0600070205080204" pitchFamily="50" charset="-128"/>
              </a:rPr>
              <a:t>に負担しましたね。</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この</a:t>
            </a:r>
            <a:r>
              <a:rPr lang="en-US" altLang="ja-JP" sz="1300" dirty="0">
                <a:solidFill>
                  <a:prstClr val="black"/>
                </a:solidFill>
                <a:latin typeface="ＭＳ Ｐゴシック" panose="020B0600070205080204" pitchFamily="50" charset="-128"/>
                <a:ea typeface="ＭＳ Ｐゴシック" panose="020B0600070205080204" pitchFamily="50" charset="-128"/>
              </a:rPr>
              <a:t>200</a:t>
            </a:r>
            <a:r>
              <a:rPr lang="ja-JP" altLang="en-US" sz="1300" dirty="0">
                <a:solidFill>
                  <a:prstClr val="black"/>
                </a:solidFill>
                <a:latin typeface="ＭＳ Ｐゴシック" panose="020B0600070205080204" pitchFamily="50" charset="-128"/>
                <a:ea typeface="ＭＳ Ｐゴシック" panose="020B0600070205080204" pitchFamily="50" charset="-128"/>
              </a:rPr>
              <a:t>万円が税金です。</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国や地方公共団体は、図書館を建てるというような</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公共サービスを提供します。</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他には水道や道路の整備、年金や医療、警察や消防、</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福祉や教育も公共サービスです。</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そのためには莫大や資金が必要となります。</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その資金として「税金」が必要になるのです。</a:t>
            </a:r>
            <a:endParaRPr kumimoji="1" lang="ja-JP" altLang="en-US" sz="1300" dirty="0">
              <a:latin typeface="ＭＳ Ｐゴシック" panose="020B0600070205080204" pitchFamily="50" charset="-128"/>
              <a:ea typeface="ＭＳ Ｐゴシック" panose="020B0600070205080204" pitchFamily="50" charset="-128"/>
            </a:endParaRPr>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a:t>
            </a:fld>
            <a:endParaRPr kumimoji="1" lang="ja-JP" altLang="en-US"/>
          </a:p>
        </p:txBody>
      </p:sp>
    </p:spTree>
    <p:extLst>
      <p:ext uri="{BB962C8B-B14F-4D97-AF65-F5344CB8AC3E}">
        <p14:creationId xmlns:p14="http://schemas.microsoft.com/office/powerpoint/2010/main" val="55101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lang="en-US" altLang="ja-JP" sz="1200" b="0" i="0" u="none" strike="noStrike" baseline="0" dirty="0">
              <a:solidFill>
                <a:srgbClr val="FF3C00"/>
              </a:solidFill>
              <a:latin typeface="MS-Gothic"/>
            </a:endParaRPr>
          </a:p>
          <a:p>
            <a:pPr algn="l"/>
            <a:r>
              <a:rPr lang="ja-JP" altLang="en-US" sz="1200" b="0" i="0" u="none" strike="noStrike" baseline="0" dirty="0">
                <a:solidFill>
                  <a:srgbClr val="FF3C00"/>
                </a:solidFill>
                <a:latin typeface="MS-Gothic"/>
              </a:rPr>
              <a:t>続いては、班ごとに考えてもらって、班としての答えを出してもらいます。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baseline="0" dirty="0">
                <a:solidFill>
                  <a:srgbClr val="FF3C00"/>
                </a:solidFill>
                <a:latin typeface="MS-Gothic"/>
              </a:rPr>
              <a:t>同じく図書館を建てるお話です。</a:t>
            </a:r>
            <a:r>
              <a:rPr lang="en-US" altLang="ja-JP" sz="1200" dirty="0">
                <a:solidFill>
                  <a:srgbClr val="FF3C00"/>
                </a:solidFill>
                <a:latin typeface="MS-Gothic"/>
              </a:rPr>
              <a:t>A-E</a:t>
            </a:r>
            <a:r>
              <a:rPr lang="ja-JP" altLang="en-US" sz="1200" dirty="0">
                <a:solidFill>
                  <a:srgbClr val="FF3C00"/>
                </a:solidFill>
                <a:latin typeface="MS-Gothic"/>
              </a:rPr>
              <a:t>さんの収入などが分かりました。</a:t>
            </a:r>
            <a:endParaRPr lang="ja-JP" altLang="en-US" sz="1200" b="0" i="0" u="none" strike="noStrike" baseline="0" dirty="0">
              <a:solidFill>
                <a:srgbClr val="FF3C00"/>
              </a:solidFill>
              <a:latin typeface="MS-Gothic"/>
            </a:endParaRPr>
          </a:p>
          <a:p>
            <a:pPr algn="l"/>
            <a:r>
              <a:rPr lang="en-US" altLang="ja-JP" sz="1200" b="0" i="0" u="none" strike="noStrike" baseline="0" dirty="0">
                <a:solidFill>
                  <a:srgbClr val="FF3C00"/>
                </a:solidFill>
                <a:latin typeface="MS-Gothic"/>
              </a:rPr>
              <a:t>A</a:t>
            </a:r>
            <a:r>
              <a:rPr lang="ja-JP" altLang="en-US" sz="1200" b="0" i="0" u="none" strike="noStrike" baseline="0" dirty="0">
                <a:solidFill>
                  <a:srgbClr val="FF3C00"/>
                </a:solidFill>
                <a:latin typeface="MS-Gothic"/>
              </a:rPr>
              <a:t>さんは大きな会社の社長さんで年間の収入は</a:t>
            </a:r>
            <a:r>
              <a:rPr lang="en-US" altLang="ja-JP" sz="1200" b="0" i="0" u="none" strike="noStrike" baseline="0" dirty="0">
                <a:solidFill>
                  <a:srgbClr val="FF3C00"/>
                </a:solidFill>
                <a:latin typeface="MS-Gothic"/>
              </a:rPr>
              <a:t>2,000</a:t>
            </a:r>
            <a:r>
              <a:rPr lang="ja-JP" altLang="en-US" sz="1200" b="0" i="0" u="none" strike="noStrike" baseline="0" dirty="0">
                <a:solidFill>
                  <a:srgbClr val="FF3C00"/>
                </a:solidFill>
                <a:latin typeface="MS-Gothic"/>
              </a:rPr>
              <a:t>万円あります。</a:t>
            </a:r>
          </a:p>
          <a:p>
            <a:pPr algn="l"/>
            <a:r>
              <a:rPr lang="en-US" altLang="ja-JP" sz="1200" b="0" i="0" u="none" strike="noStrike" baseline="0" dirty="0">
                <a:solidFill>
                  <a:srgbClr val="FF3C00"/>
                </a:solidFill>
                <a:latin typeface="MS-Gothic"/>
              </a:rPr>
              <a:t>B</a:t>
            </a:r>
            <a:r>
              <a:rPr lang="ja-JP" altLang="en-US" sz="1200" b="0" i="0" u="none" strike="noStrike" baseline="0" dirty="0">
                <a:solidFill>
                  <a:srgbClr val="FF3C00"/>
                </a:solidFill>
                <a:latin typeface="MS-Gothic"/>
              </a:rPr>
              <a:t>さんは今人気のユーチューバーで収入は</a:t>
            </a:r>
            <a:r>
              <a:rPr lang="en-US" altLang="ja-JP" sz="1200" b="0" i="0" u="none" strike="noStrike" baseline="0" dirty="0">
                <a:solidFill>
                  <a:srgbClr val="FF3C00"/>
                </a:solidFill>
                <a:latin typeface="MS-Gothic"/>
              </a:rPr>
              <a:t>1,000</a:t>
            </a:r>
            <a:r>
              <a:rPr lang="ja-JP" altLang="en-US" sz="1200" b="0" i="0" u="none" strike="noStrike" baseline="0" dirty="0">
                <a:solidFill>
                  <a:srgbClr val="FF3C00"/>
                </a:solidFill>
                <a:latin typeface="MS-Gothic"/>
              </a:rPr>
              <a:t>万円です。</a:t>
            </a:r>
          </a:p>
          <a:p>
            <a:pPr algn="l"/>
            <a:r>
              <a:rPr lang="en-US" altLang="ja-JP" sz="1200" b="0" i="0" u="none" strike="noStrike" baseline="0" dirty="0">
                <a:solidFill>
                  <a:srgbClr val="FF3C00"/>
                </a:solidFill>
                <a:latin typeface="MS-Gothic"/>
              </a:rPr>
              <a:t>C</a:t>
            </a:r>
            <a:r>
              <a:rPr lang="ja-JP" altLang="en-US" sz="1200" b="0" i="0" u="none" strike="noStrike" baseline="0" dirty="0">
                <a:solidFill>
                  <a:srgbClr val="FF3C00"/>
                </a:solidFill>
                <a:latin typeface="MS-Gothic"/>
              </a:rPr>
              <a:t>さんは収入は</a:t>
            </a:r>
            <a:r>
              <a:rPr lang="en-US" altLang="ja-JP" sz="1200" b="0" i="0" u="none" strike="noStrike" baseline="0" dirty="0">
                <a:solidFill>
                  <a:srgbClr val="FF3C00"/>
                </a:solidFill>
                <a:latin typeface="MS-Gothic"/>
              </a:rPr>
              <a:t>500</a:t>
            </a:r>
            <a:r>
              <a:rPr lang="ja-JP" altLang="en-US" sz="1200" b="0" i="0" u="none" strike="noStrike" baseline="0" dirty="0">
                <a:solidFill>
                  <a:srgbClr val="FF3C00"/>
                </a:solidFill>
                <a:latin typeface="MS-Gothic"/>
              </a:rPr>
              <a:t>万円ありますが、何かとお金のかかるお父さん世代の会社員です。</a:t>
            </a:r>
          </a:p>
          <a:p>
            <a:pPr algn="l"/>
            <a:r>
              <a:rPr lang="en-US" altLang="ja-JP" sz="1200" b="0" i="0" u="none" strike="noStrike" baseline="0" dirty="0">
                <a:solidFill>
                  <a:srgbClr val="FF3C00"/>
                </a:solidFill>
                <a:latin typeface="MS-Gothic"/>
              </a:rPr>
              <a:t>D</a:t>
            </a:r>
            <a:r>
              <a:rPr lang="ja-JP" altLang="en-US" sz="1200" b="0" i="0" u="none" strike="noStrike" baseline="0" dirty="0">
                <a:solidFill>
                  <a:srgbClr val="FF3C00"/>
                </a:solidFill>
                <a:latin typeface="MS-Gothic"/>
              </a:rPr>
              <a:t>さんは</a:t>
            </a:r>
            <a:r>
              <a:rPr lang="en-US" altLang="ja-JP" sz="1200" b="0" i="0" u="none" strike="noStrike" baseline="0" dirty="0">
                <a:solidFill>
                  <a:srgbClr val="FF3C00"/>
                </a:solidFill>
                <a:latin typeface="MS-Gothic"/>
              </a:rPr>
              <a:t>20</a:t>
            </a:r>
            <a:r>
              <a:rPr lang="ja-JP" altLang="en-US" sz="1200" b="0" i="0" u="none" strike="noStrike" baseline="0" dirty="0">
                <a:solidFill>
                  <a:srgbClr val="FF3C00"/>
                </a:solidFill>
                <a:latin typeface="MS-Gothic"/>
              </a:rPr>
              <a:t>歳のフリーターで収入は</a:t>
            </a:r>
            <a:r>
              <a:rPr lang="en-US" altLang="ja-JP" sz="1200" b="0" i="0" u="none" strike="noStrike" baseline="0" dirty="0">
                <a:solidFill>
                  <a:srgbClr val="FF3C00"/>
                </a:solidFill>
                <a:latin typeface="MS-Gothic"/>
              </a:rPr>
              <a:t>100</a:t>
            </a:r>
            <a:r>
              <a:rPr lang="ja-JP" altLang="en-US" sz="1200" b="0" i="0" u="none" strike="noStrike" baseline="0" dirty="0">
                <a:solidFill>
                  <a:srgbClr val="FF3C00"/>
                </a:solidFill>
                <a:latin typeface="MS-Gothic"/>
              </a:rPr>
              <a:t>万円です。</a:t>
            </a:r>
          </a:p>
          <a:p>
            <a:pPr algn="l"/>
            <a:r>
              <a:rPr lang="en-US" altLang="ja-JP" sz="1200" b="0" i="0" u="none" strike="noStrike" baseline="0" dirty="0">
                <a:solidFill>
                  <a:srgbClr val="FF3C00"/>
                </a:solidFill>
                <a:latin typeface="MS-Gothic"/>
              </a:rPr>
              <a:t>E</a:t>
            </a:r>
            <a:r>
              <a:rPr lang="ja-JP" altLang="en-US" sz="1200" b="0" i="0" u="none" strike="noStrike" baseline="0" dirty="0">
                <a:solidFill>
                  <a:srgbClr val="FF3C00"/>
                </a:solidFill>
                <a:latin typeface="MS-Gothic"/>
              </a:rPr>
              <a:t>さんはひとり暮らしのおばあさんで収入は年金収入だけで</a:t>
            </a:r>
            <a:r>
              <a:rPr lang="en-US" altLang="ja-JP" sz="1200" b="0" i="0" u="none" strike="noStrike" baseline="0" dirty="0">
                <a:solidFill>
                  <a:srgbClr val="FF3C00"/>
                </a:solidFill>
                <a:latin typeface="MS-Gothic"/>
              </a:rPr>
              <a:t>10</a:t>
            </a:r>
            <a:r>
              <a:rPr lang="ja-JP" altLang="en-US" sz="1200" b="0" i="0" u="none" strike="noStrike" baseline="0" dirty="0">
                <a:solidFill>
                  <a:srgbClr val="FF3C00"/>
                </a:solidFill>
                <a:latin typeface="MS-Gothic"/>
              </a:rPr>
              <a:t>万円です。</a:t>
            </a:r>
          </a:p>
          <a:p>
            <a:pPr algn="l"/>
            <a:r>
              <a:rPr lang="ja-JP" altLang="en-US" sz="1200" b="0" i="0" u="none" strike="noStrike" baseline="0" dirty="0">
                <a:solidFill>
                  <a:srgbClr val="FF3C00"/>
                </a:solidFill>
                <a:latin typeface="MS-Gothic"/>
              </a:rPr>
              <a:t>こういう</a:t>
            </a:r>
            <a:r>
              <a:rPr lang="en-US" altLang="ja-JP" sz="1200" b="0" i="0" u="none" strike="noStrike" baseline="0" dirty="0">
                <a:solidFill>
                  <a:srgbClr val="FF3C00"/>
                </a:solidFill>
                <a:latin typeface="MS-Gothic"/>
              </a:rPr>
              <a:t>5</a:t>
            </a:r>
            <a:r>
              <a:rPr lang="ja-JP" altLang="en-US" sz="1200" b="0" i="0" u="none" strike="noStrike" baseline="0" dirty="0">
                <a:solidFill>
                  <a:srgbClr val="FF3C00"/>
                </a:solidFill>
                <a:latin typeface="MS-Gothic"/>
              </a:rPr>
              <a:t>人の方からいくらかずつお金を集めて</a:t>
            </a:r>
            <a:r>
              <a:rPr lang="en-US" altLang="ja-JP" sz="1200" b="0" i="0" u="none" strike="noStrike" baseline="0" dirty="0">
                <a:solidFill>
                  <a:srgbClr val="FF3C00"/>
                </a:solidFill>
                <a:latin typeface="MS-Gothic"/>
              </a:rPr>
              <a:t>1,000</a:t>
            </a:r>
            <a:r>
              <a:rPr lang="ja-JP" altLang="en-US" sz="1200" b="0" i="0" u="none" strike="noStrike" baseline="0" dirty="0">
                <a:solidFill>
                  <a:srgbClr val="FF3C00"/>
                </a:solidFill>
                <a:latin typeface="MS-Gothic"/>
              </a:rPr>
              <a:t>万円の図書館を建てる場合、それぞれからいくらずつ集めるか、</a:t>
            </a:r>
          </a:p>
          <a:p>
            <a:pPr algn="l"/>
            <a:r>
              <a:rPr lang="ja-JP" altLang="en-US" sz="1200" b="0" i="0" u="none" strike="noStrike" baseline="0" dirty="0">
                <a:solidFill>
                  <a:srgbClr val="FF3C00"/>
                </a:solidFill>
                <a:latin typeface="MS-Gothic"/>
              </a:rPr>
              <a:t>班に分かれて話し合ってください。</a:t>
            </a:r>
          </a:p>
          <a:p>
            <a:pPr algn="l"/>
            <a:r>
              <a:rPr lang="en-US" altLang="ja-JP" sz="1200" b="0" i="0" u="none" strike="noStrike" baseline="0" dirty="0">
                <a:solidFill>
                  <a:srgbClr val="FF3C00"/>
                </a:solidFill>
                <a:latin typeface="MS-Gothic"/>
              </a:rPr>
              <a:t>5</a:t>
            </a:r>
            <a:r>
              <a:rPr lang="ja-JP" altLang="en-US" sz="1200" b="0" i="0" u="none" strike="noStrike" baseline="0" dirty="0">
                <a:solidFill>
                  <a:srgbClr val="FF3C00"/>
                </a:solidFill>
                <a:latin typeface="MS-Gothic"/>
              </a:rPr>
              <a:t>分でお願いします。</a:t>
            </a:r>
          </a:p>
          <a:p>
            <a:pPr algn="l"/>
            <a:r>
              <a:rPr lang="ja-JP" altLang="en-US" sz="1200" b="0" i="0" u="none" strike="noStrike" baseline="0" dirty="0">
                <a:solidFill>
                  <a:srgbClr val="FF3C00"/>
                </a:solidFill>
                <a:latin typeface="MS-Gothic"/>
              </a:rPr>
              <a:t>ありがとうございます。</a:t>
            </a:r>
          </a:p>
          <a:p>
            <a:pPr algn="l"/>
            <a:r>
              <a:rPr lang="ja-JP" altLang="en-US" sz="1200" b="0" i="0" u="none" strike="noStrike" baseline="0" dirty="0">
                <a:solidFill>
                  <a:srgbClr val="FF3C00"/>
                </a:solidFill>
                <a:latin typeface="MS-Gothic"/>
              </a:rPr>
              <a:t>どの意見も班で話し合ってまとめた意見、つまり民主主義で話し合った意見なので、どの意見も尊重します。</a:t>
            </a:r>
          </a:p>
          <a:p>
            <a:pPr algn="l"/>
            <a:r>
              <a:rPr lang="ja-JP" altLang="en-US" sz="1200" b="0" i="0" u="none" strike="noStrike" baseline="0" dirty="0">
                <a:solidFill>
                  <a:srgbClr val="FF3C00"/>
                </a:solidFill>
                <a:latin typeface="MS-Gothic"/>
              </a:rPr>
              <a:t>どの班の答えが正しいということはありません。</a:t>
            </a:r>
            <a:endParaRPr lang="en-US" altLang="ja-JP" sz="1200" b="0" i="0" u="none" strike="noStrike" baseline="0" dirty="0">
              <a:solidFill>
                <a:srgbClr val="FF3C00"/>
              </a:solidFill>
              <a:latin typeface="MS-Gothic"/>
            </a:endParaRPr>
          </a:p>
          <a:p>
            <a:pPr algn="l"/>
            <a:endParaRPr kumimoji="1" lang="en-US" altLang="ja-JP" sz="1200" b="0" i="0" u="none" strike="noStrike" baseline="0" dirty="0">
              <a:solidFill>
                <a:srgbClr val="FF3C00"/>
              </a:solidFill>
              <a:latin typeface="MS-Gothic"/>
            </a:endParaRPr>
          </a:p>
          <a:p>
            <a:pPr algn="l"/>
            <a:endParaRPr kumimoji="1" lang="en-US" altLang="ja-JP" sz="1200" b="0" i="0" u="none" strike="noStrike" baseline="0" dirty="0">
              <a:solidFill>
                <a:srgbClr val="FF3C00"/>
              </a:solidFill>
              <a:latin typeface="MS-Gothic"/>
            </a:endParaRPr>
          </a:p>
          <a:p>
            <a:pPr algn="l"/>
            <a:r>
              <a:rPr lang="ja-JP" altLang="en-US" sz="1200" b="0" i="0" u="none" strike="noStrike" baseline="0" dirty="0">
                <a:solidFill>
                  <a:srgbClr val="000000"/>
                </a:solidFill>
                <a:latin typeface="MS-Gothic"/>
              </a:rPr>
              <a:t>税理士のための</a:t>
            </a:r>
            <a:r>
              <a:rPr lang="en-US" altLang="ja-JP" sz="1200" b="0" i="0" u="none" strike="noStrike" baseline="0" dirty="0">
                <a:solidFill>
                  <a:srgbClr val="000000"/>
                </a:solidFill>
                <a:latin typeface="MS-Gothic"/>
              </a:rPr>
              <a:t>『</a:t>
            </a:r>
            <a:r>
              <a:rPr lang="ja-JP" altLang="en-US" sz="1200" b="0" i="0" u="none" strike="noStrike" baseline="0" dirty="0">
                <a:solidFill>
                  <a:srgbClr val="000000"/>
                </a:solidFill>
                <a:latin typeface="MS-Gothic"/>
              </a:rPr>
              <a:t>租税教室実践マニュアル</a:t>
            </a:r>
            <a:r>
              <a:rPr lang="en-US" altLang="ja-JP" sz="1200" b="0" i="0" u="none" strike="noStrike" baseline="0" dirty="0">
                <a:solidFill>
                  <a:srgbClr val="000000"/>
                </a:solidFill>
                <a:latin typeface="MS-Gothic"/>
              </a:rPr>
              <a:t>』</a:t>
            </a:r>
            <a:r>
              <a:rPr lang="ja-JP" altLang="en-US" sz="1200" b="0" i="0" u="none" strike="noStrike" baseline="0" dirty="0">
                <a:solidFill>
                  <a:srgbClr val="000000"/>
                </a:solidFill>
                <a:latin typeface="MS-Gothic"/>
              </a:rPr>
              <a:t>の「ディスカッションについて」も参照ください。</a:t>
            </a:r>
            <a:endParaRPr lang="en-US" altLang="ja-JP" sz="1200" b="0" i="0" u="none" strike="noStrike" baseline="0" dirty="0">
              <a:solidFill>
                <a:srgbClr val="000000"/>
              </a:solidFill>
              <a:latin typeface="MS-Gothic"/>
            </a:endParaRPr>
          </a:p>
          <a:p>
            <a:pPr algn="l"/>
            <a:r>
              <a:rPr lang="ja-JP" altLang="en-US" sz="1200" b="0" i="0" u="none" strike="noStrike" baseline="0" dirty="0">
                <a:solidFill>
                  <a:srgbClr val="000000"/>
                </a:solidFill>
                <a:latin typeface="MS-Gothic"/>
              </a:rPr>
              <a:t>あらかじめ司会者、書記、発表者を決めておいてもらうといいと思います。</a:t>
            </a:r>
          </a:p>
          <a:p>
            <a:pPr algn="l"/>
            <a:r>
              <a:rPr lang="ja-JP" altLang="en-US" sz="1200" b="0" i="0" u="none" strike="noStrike" baseline="0" dirty="0">
                <a:solidFill>
                  <a:srgbClr val="000000"/>
                </a:solidFill>
                <a:latin typeface="MS-Gothic"/>
              </a:rPr>
              <a:t>各班の話し合った結果を黒板・ホワイトボードに板書します。</a:t>
            </a:r>
          </a:p>
          <a:p>
            <a:pPr algn="l"/>
            <a:r>
              <a:rPr lang="ja-JP" altLang="en-US" sz="1200" b="0" i="0" u="none" strike="noStrike" baseline="0" dirty="0">
                <a:solidFill>
                  <a:srgbClr val="000000"/>
                </a:solidFill>
                <a:latin typeface="MS-Gothic"/>
              </a:rPr>
              <a:t>エクセルをスクリーン等に映し出せるならばそれを使って頂くのもいいと思います。</a:t>
            </a:r>
            <a:endParaRPr lang="en-US" altLang="ja-JP" sz="1200" b="0" i="0" u="none" strike="noStrike" baseline="0" dirty="0">
              <a:solidFill>
                <a:srgbClr val="000000"/>
              </a:solidFill>
              <a:latin typeface="MS-Gothic"/>
            </a:endParaRPr>
          </a:p>
          <a:p>
            <a:pPr algn="l"/>
            <a:endParaRPr kumimoji="1" lang="en-US"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algn="l"/>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2</a:t>
            </a:fld>
            <a:endParaRPr kumimoji="1" lang="ja-JP" altLang="en-US"/>
          </a:p>
        </p:txBody>
      </p:sp>
    </p:spTree>
    <p:extLst>
      <p:ext uri="{BB962C8B-B14F-4D97-AF65-F5344CB8AC3E}">
        <p14:creationId xmlns:p14="http://schemas.microsoft.com/office/powerpoint/2010/main" val="2388874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kumimoji="1" lang="en-US"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algn="l"/>
            <a:r>
              <a:rPr lang="ja-JP" altLang="en-US" sz="1800" b="0" i="0" u="none" strike="noStrike" baseline="0" dirty="0">
                <a:solidFill>
                  <a:srgbClr val="FF3C00"/>
                </a:solidFill>
                <a:latin typeface="MS-Gothic"/>
              </a:rPr>
              <a:t>ただ、日本のルールとして</a:t>
            </a:r>
            <a:r>
              <a:rPr lang="en-US" altLang="ja-JP" sz="1800" b="0" i="0" u="none" strike="noStrike" baseline="0" dirty="0">
                <a:solidFill>
                  <a:srgbClr val="FF3C00"/>
                </a:solidFill>
                <a:latin typeface="MS-Gothic"/>
              </a:rPr>
              <a:t>A</a:t>
            </a:r>
            <a:r>
              <a:rPr lang="ja-JP" altLang="en-US" sz="1800" b="0" i="0" u="none" strike="noStrike" baseline="0" dirty="0">
                <a:solidFill>
                  <a:srgbClr val="FF3C00"/>
                </a:solidFill>
                <a:latin typeface="MS-Gothic"/>
              </a:rPr>
              <a:t>さんからいくら、</a:t>
            </a:r>
            <a:r>
              <a:rPr lang="en-US" altLang="ja-JP" sz="1800" b="0" i="0" u="none" strike="noStrike" baseline="0" dirty="0">
                <a:solidFill>
                  <a:srgbClr val="FF3C00"/>
                </a:solidFill>
                <a:latin typeface="MS-Gothic"/>
              </a:rPr>
              <a:t>B</a:t>
            </a:r>
            <a:r>
              <a:rPr lang="ja-JP" altLang="en-US" sz="1800" b="0" i="0" u="none" strike="noStrike" baseline="0" dirty="0">
                <a:solidFill>
                  <a:srgbClr val="FF3C00"/>
                </a:solidFill>
                <a:latin typeface="MS-Gothic"/>
              </a:rPr>
              <a:t>さんからいくら集めるかを決める場合、日本国中バラバラのルールではいけませんので</a:t>
            </a:r>
          </a:p>
          <a:p>
            <a:pPr algn="l"/>
            <a:r>
              <a:rPr lang="ja-JP" altLang="en-US" sz="1800" b="0" i="0" u="none" strike="noStrike" baseline="0" dirty="0">
                <a:solidFill>
                  <a:srgbClr val="FF3C00"/>
                </a:solidFill>
                <a:latin typeface="MS-Gothic"/>
              </a:rPr>
              <a:t>統一する必要があります。</a:t>
            </a:r>
          </a:p>
          <a:p>
            <a:pPr algn="l"/>
            <a:r>
              <a:rPr lang="ja-JP" altLang="en-US" sz="1800" b="0" i="0" u="none" strike="noStrike" baseline="0" dirty="0">
                <a:solidFill>
                  <a:srgbClr val="FF3C00"/>
                </a:solidFill>
                <a:latin typeface="MS-Gothic"/>
              </a:rPr>
              <a:t>班の代表の方、今から前に集まってもらって話し合ってもらえますか。</a:t>
            </a:r>
          </a:p>
          <a:p>
            <a:pPr algn="l"/>
            <a:r>
              <a:rPr lang="ja-JP" altLang="en-US" sz="1800" b="0" i="0" u="none" strike="noStrike" baseline="0" dirty="0">
                <a:solidFill>
                  <a:srgbClr val="FF3C00"/>
                </a:solidFill>
                <a:latin typeface="MS-Gothic"/>
              </a:rPr>
              <a:t>話し合ってクラスの結論を出してもらいたいと思います。</a:t>
            </a:r>
          </a:p>
          <a:p>
            <a:pPr algn="l"/>
            <a:r>
              <a:rPr lang="ja-JP" altLang="en-US" sz="1800" b="0" i="0" u="none" strike="noStrike" baseline="0" dirty="0">
                <a:solidFill>
                  <a:srgbClr val="FF3C00"/>
                </a:solidFill>
                <a:latin typeface="MS-Gothic"/>
              </a:rPr>
              <a:t>代表の方は班の意見を代表しているので、自分の班の意見を主張し、違う班の主張も受け入れたうえで代表者の中で決めてください。</a:t>
            </a:r>
          </a:p>
          <a:p>
            <a:pPr algn="l"/>
            <a:endParaRPr lang="en-US" altLang="ja-JP" sz="1800" b="0" i="0" u="none" strike="noStrike" baseline="0" dirty="0">
              <a:solidFill>
                <a:srgbClr val="000000"/>
              </a:solidFill>
              <a:latin typeface="MS-Gothic"/>
            </a:endParaRPr>
          </a:p>
          <a:p>
            <a:pPr algn="l"/>
            <a:r>
              <a:rPr lang="ja-JP" altLang="en-US" sz="1800" b="1" i="0" u="none" strike="noStrike" baseline="0" dirty="0">
                <a:solidFill>
                  <a:srgbClr val="000000"/>
                </a:solidFill>
                <a:latin typeface="MS-Gothic"/>
              </a:rPr>
              <a:t>班ごとの負担案は黒板に書きだすか、このパワーポイントに直接入力してください。</a:t>
            </a:r>
            <a:endParaRPr lang="en-US" altLang="ja-JP" sz="1800" b="1" i="0" u="none" strike="noStrike" baseline="0" dirty="0">
              <a:solidFill>
                <a:srgbClr val="000000"/>
              </a:solidFill>
              <a:latin typeface="MS-Gothic"/>
            </a:endParaRPr>
          </a:p>
          <a:p>
            <a:pPr algn="l"/>
            <a:endParaRPr lang="en-US" altLang="ja-JP" sz="1800" b="0" i="0" u="none" strike="noStrike" baseline="0" dirty="0">
              <a:solidFill>
                <a:srgbClr val="000000"/>
              </a:solidFill>
              <a:latin typeface="MS-Gothic"/>
            </a:endParaRPr>
          </a:p>
          <a:p>
            <a:pPr algn="l"/>
            <a:r>
              <a:rPr lang="ja-JP" altLang="en-US" sz="1800" b="0" i="0" u="none" strike="noStrike" baseline="0" dirty="0">
                <a:solidFill>
                  <a:srgbClr val="000000"/>
                </a:solidFill>
                <a:latin typeface="MS-Gothic"/>
              </a:rPr>
              <a:t>話し合いが進まない場合、</a:t>
            </a:r>
            <a:r>
              <a:rPr lang="ja-JP" altLang="en-US" sz="1800" b="1" i="0" u="none" strike="noStrike" baseline="0" dirty="0">
                <a:solidFill>
                  <a:srgbClr val="000000"/>
                </a:solidFill>
                <a:latin typeface="MS-Gothic"/>
              </a:rPr>
              <a:t>先導してあげたりヒントを与える</a:t>
            </a:r>
            <a:r>
              <a:rPr lang="ja-JP" altLang="en-US" sz="1800" b="0" i="0" u="none" strike="noStrike" baseline="0" dirty="0">
                <a:solidFill>
                  <a:srgbClr val="000000"/>
                </a:solidFill>
                <a:latin typeface="MS-Gothic"/>
              </a:rPr>
              <a:t>といいと思います。</a:t>
            </a:r>
          </a:p>
          <a:p>
            <a:pPr algn="l"/>
            <a:r>
              <a:rPr lang="ja-JP" altLang="en-US" sz="1800" b="0" i="0" u="none" strike="noStrike" baseline="0" dirty="0">
                <a:solidFill>
                  <a:srgbClr val="000000"/>
                </a:solidFill>
                <a:latin typeface="MS-Gothic"/>
              </a:rPr>
              <a:t>例えば、</a:t>
            </a:r>
          </a:p>
          <a:p>
            <a:pPr algn="l"/>
            <a:r>
              <a:rPr lang="ja-JP" altLang="en-US" sz="1800" b="0" i="0" u="none" strike="noStrike" baseline="0" dirty="0">
                <a:solidFill>
                  <a:srgbClr val="000000"/>
                </a:solidFill>
                <a:latin typeface="MS-Gothic"/>
              </a:rPr>
              <a:t>決めやすいところから決めていき、最後の人は残った金額にしましょう。</a:t>
            </a:r>
          </a:p>
          <a:p>
            <a:pPr algn="l"/>
            <a:r>
              <a:rPr lang="ja-JP" altLang="en-US" sz="1800" b="0" i="0" u="none" strike="noStrike" baseline="0" dirty="0">
                <a:solidFill>
                  <a:srgbClr val="000000"/>
                </a:solidFill>
                <a:latin typeface="MS-Gothic"/>
              </a:rPr>
              <a:t>　→</a:t>
            </a:r>
            <a:r>
              <a:rPr lang="en-US" altLang="ja-JP" sz="1800" b="0" i="0" u="none" strike="noStrike" baseline="0" dirty="0">
                <a:solidFill>
                  <a:srgbClr val="000000"/>
                </a:solidFill>
                <a:latin typeface="MS-Gothic"/>
              </a:rPr>
              <a:t>4</a:t>
            </a:r>
            <a:r>
              <a:rPr lang="ja-JP" altLang="en-US" sz="1800" b="0" i="0" u="none" strike="noStrike" baseline="0" dirty="0">
                <a:solidFill>
                  <a:srgbClr val="000000"/>
                </a:solidFill>
                <a:latin typeface="MS-Gothic"/>
              </a:rPr>
              <a:t>人決めればよくなります。</a:t>
            </a:r>
          </a:p>
          <a:p>
            <a:pPr algn="l"/>
            <a:r>
              <a:rPr lang="ja-JP" altLang="en-US" sz="1800" b="0" i="0" u="none" strike="noStrike" baseline="0" dirty="0">
                <a:solidFill>
                  <a:srgbClr val="000000"/>
                </a:solidFill>
                <a:latin typeface="MS-Gothic"/>
              </a:rPr>
              <a:t>・金額の少ない</a:t>
            </a:r>
            <a:r>
              <a:rPr lang="en-US" altLang="ja-JP" sz="1800" b="0" i="0" u="none" strike="noStrike" baseline="0" dirty="0">
                <a:solidFill>
                  <a:srgbClr val="000000"/>
                </a:solidFill>
                <a:latin typeface="MS-Gothic"/>
              </a:rPr>
              <a:t>E</a:t>
            </a:r>
            <a:r>
              <a:rPr lang="ja-JP" altLang="en-US" sz="1800" b="0" i="0" u="none" strike="noStrike" baseline="0" dirty="0">
                <a:solidFill>
                  <a:srgbClr val="000000"/>
                </a:solidFill>
                <a:latin typeface="MS-Gothic"/>
              </a:rPr>
              <a:t>さんから決めていきましょう。</a:t>
            </a:r>
          </a:p>
          <a:p>
            <a:pPr algn="l"/>
            <a:r>
              <a:rPr lang="ja-JP" altLang="en-US" sz="1800" b="0" i="0" u="none" strike="noStrike" baseline="0" dirty="0">
                <a:solidFill>
                  <a:srgbClr val="000000"/>
                </a:solidFill>
                <a:latin typeface="MS-Gothic"/>
              </a:rPr>
              <a:t>　→選択肢が少ないのでまとめやすいです。</a:t>
            </a:r>
          </a:p>
          <a:p>
            <a:pPr algn="l"/>
            <a:r>
              <a:rPr lang="ja-JP" altLang="en-US" sz="1800" b="0" i="0" u="none" strike="noStrike" baseline="0" dirty="0">
                <a:solidFill>
                  <a:srgbClr val="000000"/>
                </a:solidFill>
                <a:latin typeface="MS-Gothic"/>
              </a:rPr>
              <a:t>・声が上がらない場合、各班の数値の平均額を参考に出してみましょう。</a:t>
            </a:r>
          </a:p>
          <a:p>
            <a:pPr algn="l"/>
            <a:r>
              <a:rPr lang="ja-JP" altLang="en-US" sz="1800" b="0" i="0" u="none" strike="noStrike" baseline="0" dirty="0">
                <a:solidFill>
                  <a:srgbClr val="000000"/>
                </a:solidFill>
                <a:latin typeface="MS-Gothic"/>
              </a:rPr>
              <a:t>　→意見が出やすくなります。</a:t>
            </a:r>
          </a:p>
          <a:p>
            <a:pPr algn="l"/>
            <a:r>
              <a:rPr lang="ja-JP" altLang="en-US" sz="1800" b="0" i="0" u="none" strike="noStrike" baseline="0" dirty="0">
                <a:solidFill>
                  <a:srgbClr val="000000"/>
                </a:solidFill>
                <a:latin typeface="MS-Gothic"/>
              </a:rPr>
              <a:t>・候補に挙がった数値を</a:t>
            </a:r>
            <a:r>
              <a:rPr lang="en-US" altLang="ja-JP" sz="1800" b="0" i="0" u="none" strike="noStrike" baseline="0" dirty="0">
                <a:solidFill>
                  <a:srgbClr val="000000"/>
                </a:solidFill>
                <a:latin typeface="MS-Gothic"/>
              </a:rPr>
              <a:t>2</a:t>
            </a:r>
            <a:r>
              <a:rPr lang="ja-JP" altLang="en-US" sz="1800" b="0" i="0" u="none" strike="noStrike" baseline="0" dirty="0">
                <a:solidFill>
                  <a:srgbClr val="000000"/>
                </a:solidFill>
                <a:latin typeface="MS-Gothic"/>
              </a:rPr>
              <a:t>つ選んで多数決をとってみましょう。</a:t>
            </a:r>
          </a:p>
          <a:p>
            <a:pPr algn="l"/>
            <a:r>
              <a:rPr lang="ja-JP" altLang="en-US" sz="1800" b="0" i="0" u="none" strike="noStrike" baseline="0" dirty="0">
                <a:solidFill>
                  <a:srgbClr val="000000"/>
                </a:solidFill>
                <a:latin typeface="MS-Gothic"/>
              </a:rPr>
              <a:t>　→多数決で選ばれた数値で決まりです。</a:t>
            </a:r>
            <a:endParaRPr lang="en-US" altLang="ja-JP" sz="1800" b="0" i="0" u="none" strike="noStrike" baseline="0" dirty="0">
              <a:solidFill>
                <a:srgbClr val="000000"/>
              </a:solidFill>
              <a:latin typeface="MS-Gothic"/>
            </a:endParaRPr>
          </a:p>
          <a:p>
            <a:pPr algn="l"/>
            <a:endParaRPr lang="ja-JP" altLang="en-US" sz="1800" b="0" i="0" u="none" strike="noStrike" baseline="0" dirty="0">
              <a:solidFill>
                <a:srgbClr val="000000"/>
              </a:solidFill>
              <a:latin typeface="MS-Gothic"/>
            </a:endParaRPr>
          </a:p>
          <a:p>
            <a:pPr algn="l"/>
            <a:r>
              <a:rPr lang="ja-JP" altLang="en-US" sz="1800" b="0" i="0" u="none" strike="noStrike" baseline="0" dirty="0">
                <a:solidFill>
                  <a:srgbClr val="000000"/>
                </a:solidFill>
                <a:latin typeface="MS-Gothic"/>
              </a:rPr>
              <a:t>自分の意見が間接的に反映される様、まさに議会を体験してもらいます。</a:t>
            </a:r>
          </a:p>
          <a:p>
            <a:pPr algn="l"/>
            <a:r>
              <a:rPr lang="en-US" altLang="ja-JP" sz="1800" b="0" i="0" u="none" strike="noStrike" baseline="0" dirty="0">
                <a:solidFill>
                  <a:srgbClr val="000000"/>
                </a:solidFill>
                <a:latin typeface="MS-Gothic"/>
              </a:rPr>
              <a:t>(</a:t>
            </a:r>
            <a:r>
              <a:rPr lang="ja-JP" altLang="en-US" sz="1800" b="0" i="0" u="none" strike="noStrike" baseline="0" dirty="0">
                <a:solidFill>
                  <a:srgbClr val="000000"/>
                </a:solidFill>
                <a:latin typeface="MS-Gothic"/>
              </a:rPr>
              <a:t>合意したら</a:t>
            </a:r>
            <a:r>
              <a:rPr lang="en-US" altLang="ja-JP" sz="1800" b="0" i="0" u="none" strike="noStrike" baseline="0" dirty="0">
                <a:solidFill>
                  <a:srgbClr val="000000"/>
                </a:solidFill>
                <a:latin typeface="MS-Gothic"/>
              </a:rPr>
              <a:t>)</a:t>
            </a:r>
            <a:r>
              <a:rPr lang="ja-JP" altLang="en-US" sz="1800" b="0" i="0" u="none" strike="noStrike" baseline="0" dirty="0">
                <a:solidFill>
                  <a:srgbClr val="000000"/>
                </a:solidFill>
                <a:latin typeface="MS-Gothic"/>
              </a:rPr>
              <a:t>お礼を言って席に戻ってもらいます。</a:t>
            </a:r>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3</a:t>
            </a:fld>
            <a:endParaRPr kumimoji="1" lang="ja-JP" altLang="en-US"/>
          </a:p>
        </p:txBody>
      </p:sp>
    </p:spTree>
    <p:extLst>
      <p:ext uri="{BB962C8B-B14F-4D97-AF65-F5344CB8AC3E}">
        <p14:creationId xmlns:p14="http://schemas.microsoft.com/office/powerpoint/2010/main" val="203016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lang="en-US" altLang="ja-JP"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各班の代表の方に集まってもらい、</a:t>
            </a:r>
            <a:r>
              <a:rPr lang="en-US" altLang="ja-JP" sz="1800" b="0" i="0" u="none" strike="noStrike" baseline="0" dirty="0">
                <a:solidFill>
                  <a:srgbClr val="FF3C00"/>
                </a:solidFill>
                <a:latin typeface="MS-Gothic"/>
              </a:rPr>
              <a:t>A-E</a:t>
            </a:r>
            <a:r>
              <a:rPr lang="ja-JP" altLang="en-US" sz="1800" b="0" i="0" u="none" strike="noStrike" baseline="0" dirty="0">
                <a:solidFill>
                  <a:srgbClr val="FF3C00"/>
                </a:solidFill>
                <a:latin typeface="MS-Gothic"/>
              </a:rPr>
              <a:t>さんから</a:t>
            </a:r>
          </a:p>
          <a:p>
            <a:pPr algn="l"/>
            <a:r>
              <a:rPr lang="ja-JP" altLang="en-US" sz="1800" b="0" i="0" u="none" strike="noStrike" baseline="0" dirty="0">
                <a:solidFill>
                  <a:srgbClr val="FF3C00"/>
                </a:solidFill>
                <a:latin typeface="MS-Gothic"/>
              </a:rPr>
              <a:t>いくらずつ集めるか話し合いをしてもらい</a:t>
            </a:r>
          </a:p>
          <a:p>
            <a:pPr algn="l"/>
            <a:r>
              <a:rPr lang="ja-JP" altLang="en-US" sz="1800" b="0" i="0" u="none" strike="noStrike" baseline="0" dirty="0">
                <a:solidFill>
                  <a:srgbClr val="FF3C00"/>
                </a:solidFill>
                <a:latin typeface="MS-Gothic"/>
              </a:rPr>
              <a:t>クラスとしての意見をまとめてもらいました。</a:t>
            </a:r>
          </a:p>
          <a:p>
            <a:pPr algn="l"/>
            <a:r>
              <a:rPr lang="ja-JP" altLang="en-US" sz="1800" b="0" i="0" u="none" strike="noStrike" baseline="0" dirty="0">
                <a:solidFill>
                  <a:srgbClr val="FF3C00"/>
                </a:solidFill>
                <a:latin typeface="MS-Gothic"/>
              </a:rPr>
              <a:t>今体験してもらったことは、国が税を決める仕組みと同じです。</a:t>
            </a:r>
          </a:p>
          <a:p>
            <a:pPr algn="l"/>
            <a:r>
              <a:rPr lang="ja-JP" altLang="en-US" sz="1800" b="0" i="0" u="none" strike="noStrike" baseline="0" dirty="0">
                <a:solidFill>
                  <a:srgbClr val="FF3C00"/>
                </a:solidFill>
                <a:latin typeface="MS-Gothic"/>
              </a:rPr>
              <a:t>この図に当てはめると</a:t>
            </a:r>
          </a:p>
          <a:p>
            <a:pPr algn="l"/>
            <a:r>
              <a:rPr lang="ja-JP" altLang="en-US" sz="1800" b="0" i="0" u="none" strike="noStrike" baseline="0" dirty="0">
                <a:solidFill>
                  <a:srgbClr val="FF3C00"/>
                </a:solidFill>
                <a:latin typeface="MS-Gothic"/>
              </a:rPr>
              <a:t>「国民」が皆さんそれぞれ一人ずつの意見です。</a:t>
            </a:r>
          </a:p>
          <a:p>
            <a:pPr algn="l"/>
            <a:r>
              <a:rPr lang="ja-JP" altLang="en-US" sz="1800" b="0" i="0" u="none" strike="noStrike" baseline="0" dirty="0">
                <a:solidFill>
                  <a:srgbClr val="FF3C00"/>
                </a:solidFill>
                <a:latin typeface="MS-Gothic"/>
              </a:rPr>
              <a:t>各班で話し合いをしてもらいまとまった班の意見を</a:t>
            </a:r>
            <a:r>
              <a:rPr lang="ja-JP" altLang="en-US" sz="1800" b="1" i="0" u="none" strike="noStrike" baseline="0" dirty="0">
                <a:solidFill>
                  <a:srgbClr val="FF3C00"/>
                </a:solidFill>
                <a:latin typeface="MS-Gothic"/>
              </a:rPr>
              <a:t>持ち寄って</a:t>
            </a:r>
            <a:r>
              <a:rPr lang="ja-JP" altLang="en-US" sz="1800" b="0" i="0" u="none" strike="noStrike" baseline="0" dirty="0">
                <a:solidFill>
                  <a:srgbClr val="FF3C00"/>
                </a:solidFill>
                <a:latin typeface="MS-Gothic"/>
              </a:rPr>
              <a:t>、</a:t>
            </a:r>
          </a:p>
          <a:p>
            <a:pPr algn="l"/>
            <a:r>
              <a:rPr lang="ja-JP" altLang="en-US" sz="1800" b="0" i="0" u="none" strike="noStrike" baseline="0" dirty="0">
                <a:solidFill>
                  <a:srgbClr val="FF3C00"/>
                </a:solidFill>
                <a:latin typeface="MS-Gothic"/>
              </a:rPr>
              <a:t>各班の</a:t>
            </a:r>
            <a:r>
              <a:rPr lang="ja-JP" altLang="en-US" sz="1800" b="1" i="0" u="none" strike="noStrike" baseline="0" dirty="0">
                <a:solidFill>
                  <a:srgbClr val="FF3C00"/>
                </a:solidFill>
                <a:latin typeface="MS-Gothic"/>
              </a:rPr>
              <a:t>代表者</a:t>
            </a:r>
            <a:r>
              <a:rPr lang="ja-JP" altLang="en-US" sz="1800" b="0" i="0" u="none" strike="noStrike" baseline="0" dirty="0">
                <a:solidFill>
                  <a:srgbClr val="FF3C00"/>
                </a:solidFill>
                <a:latin typeface="MS-Gothic"/>
              </a:rPr>
              <a:t>が「国会議員」に選出され</a:t>
            </a:r>
          </a:p>
          <a:p>
            <a:pPr algn="l"/>
            <a:r>
              <a:rPr lang="ja-JP" altLang="en-US" sz="1800" b="0" i="0" u="none" strike="noStrike" baseline="0" dirty="0">
                <a:solidFill>
                  <a:srgbClr val="FF3C00"/>
                </a:solidFill>
                <a:latin typeface="MS-Gothic"/>
              </a:rPr>
              <a:t>「国会」で議論し意見をまとめたうえで、「法律」が決まりました。</a:t>
            </a:r>
          </a:p>
          <a:p>
            <a:pPr algn="l"/>
            <a:r>
              <a:rPr lang="ja-JP" altLang="en-US" sz="1800" b="0" i="0" u="none" strike="noStrike" baseline="0" dirty="0">
                <a:solidFill>
                  <a:srgbClr val="FF3C00"/>
                </a:solidFill>
                <a:latin typeface="MS-Gothic"/>
              </a:rPr>
              <a:t>これで</a:t>
            </a:r>
            <a:r>
              <a:rPr lang="en-US" altLang="ja-JP" sz="1800" b="0" i="0" u="none" strike="noStrike" baseline="0" dirty="0">
                <a:solidFill>
                  <a:srgbClr val="FF3C00"/>
                </a:solidFill>
                <a:latin typeface="MS-Gothic"/>
              </a:rPr>
              <a:t>A-E</a:t>
            </a:r>
            <a:r>
              <a:rPr lang="ja-JP" altLang="en-US" sz="1800" b="0" i="0" u="none" strike="noStrike" baseline="0" dirty="0">
                <a:solidFill>
                  <a:srgbClr val="FF3C00"/>
                </a:solidFill>
                <a:latin typeface="MS-Gothic"/>
              </a:rPr>
              <a:t>さんからそれぞれいくら集めるのか、法律として決定されました。</a:t>
            </a:r>
          </a:p>
          <a:p>
            <a:pPr algn="l"/>
            <a:r>
              <a:rPr lang="en-US" altLang="ja-JP" sz="1800" b="0" i="0" u="none" strike="noStrike" baseline="0" dirty="0">
                <a:solidFill>
                  <a:srgbClr val="FF3C00"/>
                </a:solidFill>
                <a:latin typeface="MS-Gothic"/>
              </a:rPr>
              <a:t>A-E</a:t>
            </a:r>
            <a:r>
              <a:rPr lang="ja-JP" altLang="en-US" sz="1800" b="0" i="0" u="none" strike="noStrike" baseline="0" dirty="0">
                <a:solidFill>
                  <a:srgbClr val="FF3C00"/>
                </a:solidFill>
                <a:latin typeface="MS-Gothic"/>
              </a:rPr>
              <a:t>さんは自分たちの代表が決めたことなので守らないといけません。</a:t>
            </a:r>
          </a:p>
          <a:p>
            <a:pPr algn="l"/>
            <a:r>
              <a:rPr lang="ja-JP" altLang="en-US" sz="1800" b="0" i="0" u="none" strike="noStrike" baseline="0" dirty="0">
                <a:solidFill>
                  <a:srgbClr val="FF3C00"/>
                </a:solidFill>
                <a:latin typeface="MS-Gothic"/>
              </a:rPr>
              <a:t>これを租税法律主義といいます。</a:t>
            </a:r>
          </a:p>
          <a:p>
            <a:pPr algn="l"/>
            <a:r>
              <a:rPr lang="ja-JP" altLang="en-US" sz="1800" b="0" i="0" u="none" strike="noStrike" baseline="0" dirty="0">
                <a:solidFill>
                  <a:srgbClr val="FF3C00"/>
                </a:solidFill>
                <a:latin typeface="MS-Gothic"/>
              </a:rPr>
              <a:t>これが今の日本の民主主義による税の決め方です。</a:t>
            </a:r>
          </a:p>
          <a:p>
            <a:pPr algn="l"/>
            <a:r>
              <a:rPr lang="ja-JP" altLang="en-US" sz="1800" b="0" i="0" u="none" strike="noStrike" baseline="0" dirty="0">
                <a:solidFill>
                  <a:srgbClr val="FF3C00"/>
                </a:solidFill>
                <a:latin typeface="MS-Gothic"/>
              </a:rPr>
              <a:t>ところで昔、例えば江戸時代の日本はどのように決めていたのでしょうか。</a:t>
            </a:r>
          </a:p>
          <a:p>
            <a:pPr algn="l"/>
            <a:r>
              <a:rPr lang="ja-JP" altLang="en-US" sz="1800" b="0" i="0" u="none" strike="noStrike" baseline="0" dirty="0">
                <a:solidFill>
                  <a:srgbClr val="FF3C00"/>
                </a:solidFill>
                <a:latin typeface="MS-Gothic"/>
              </a:rPr>
              <a:t>国民から選ばれた議員が話し合って決めるのではなく、お殿様が年貢という形で決めていました。</a:t>
            </a:r>
          </a:p>
          <a:p>
            <a:pPr algn="l"/>
            <a:r>
              <a:rPr lang="ja-JP" altLang="en-US" sz="1800" b="0" i="0" u="none" strike="noStrike" baseline="0" dirty="0">
                <a:solidFill>
                  <a:srgbClr val="FF3C00"/>
                </a:solidFill>
                <a:latin typeface="MS-Gothic"/>
              </a:rPr>
              <a:t>つまり、国民が主権者ではなかったのです。</a:t>
            </a:r>
          </a:p>
          <a:p>
            <a:pPr algn="l"/>
            <a:r>
              <a:rPr lang="ja-JP" altLang="en-US" sz="1800" b="0" i="0" u="none" strike="noStrike" baseline="0" dirty="0">
                <a:solidFill>
                  <a:srgbClr val="FF3C00"/>
                </a:solidFill>
                <a:latin typeface="MS-Gothic"/>
              </a:rPr>
              <a:t>ではどのように民主主義が生まれてきたのか動画で確認してみましょう。</a:t>
            </a:r>
            <a:endParaRPr lang="en-US" altLang="ja-JP" sz="1800" b="0" i="0" u="none" strike="noStrike" baseline="0" dirty="0">
              <a:solidFill>
                <a:srgbClr val="FF3C00"/>
              </a:solidFill>
              <a:latin typeface="MS-Gothic"/>
            </a:endParaRPr>
          </a:p>
          <a:p>
            <a:pPr algn="l"/>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4</a:t>
            </a:fld>
            <a:endParaRPr kumimoji="1" lang="ja-JP" altLang="en-US"/>
          </a:p>
        </p:txBody>
      </p:sp>
    </p:spTree>
    <p:extLst>
      <p:ext uri="{BB962C8B-B14F-4D97-AF65-F5344CB8AC3E}">
        <p14:creationId xmlns:p14="http://schemas.microsoft.com/office/powerpoint/2010/main" val="3533514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この動画は約</a:t>
            </a:r>
            <a:r>
              <a:rPr kumimoji="1" lang="en-US" altLang="ja-JP" b="1" dirty="0"/>
              <a:t>3</a:t>
            </a:r>
            <a:r>
              <a:rPr kumimoji="1" lang="ja-JP" altLang="en-US" b="1" dirty="0"/>
              <a:t>分ありますので、これまでの内容が充分に理解できている場合や時間配分の関係で省略しても良いと思います。</a:t>
            </a:r>
            <a:endParaRPr kumimoji="1" lang="en-US" altLang="ja-JP" b="1" dirty="0"/>
          </a:p>
          <a:p>
            <a:endParaRPr kumimoji="1" lang="en-US" altLang="ja-JP" b="1" dirty="0"/>
          </a:p>
          <a:p>
            <a:r>
              <a:rPr kumimoji="1" lang="ja-JP" altLang="en-US" b="1" dirty="0"/>
              <a:t>なお、このテキストで使用されている動画は全て</a:t>
            </a:r>
            <a:r>
              <a:rPr kumimoji="1" lang="en-US" altLang="ja-JP" b="1" dirty="0"/>
              <a:t>YouTube</a:t>
            </a:r>
            <a:r>
              <a:rPr kumimoji="1" lang="ja-JP" altLang="en-US" b="1" dirty="0"/>
              <a:t>の近畿税理士会チャンネルで公開されています。</a:t>
            </a:r>
            <a:endParaRPr kumimoji="1" lang="en-US" altLang="ja-JP" b="1" dirty="0"/>
          </a:p>
          <a:p>
            <a:r>
              <a:rPr kumimoji="1" lang="ja-JP" altLang="en-US" b="1" dirty="0"/>
              <a:t>省略する場合は、生徒たちにその旨を伝えていただけると良いかもしれません。</a:t>
            </a:r>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5</a:t>
            </a:fld>
            <a:endParaRPr kumimoji="1" lang="ja-JP" altLang="en-US"/>
          </a:p>
        </p:txBody>
      </p:sp>
    </p:spTree>
    <p:extLst>
      <p:ext uri="{BB962C8B-B14F-4D97-AF65-F5344CB8AC3E}">
        <p14:creationId xmlns:p14="http://schemas.microsoft.com/office/powerpoint/2010/main" val="3322943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lang="en-US" altLang="ja-JP" sz="1800" b="0" i="0" u="none" strike="noStrike" baseline="0" dirty="0">
              <a:solidFill>
                <a:srgbClr val="FF3C00"/>
              </a:solidFill>
              <a:latin typeface="MS-Gothic"/>
            </a:endParaRPr>
          </a:p>
          <a:p>
            <a:pPr algn="l"/>
            <a:r>
              <a:rPr lang="ja-JP" altLang="en-US" sz="1800" dirty="0">
                <a:solidFill>
                  <a:srgbClr val="FF3C00"/>
                </a:solidFill>
                <a:latin typeface="MS-Gothic"/>
              </a:rPr>
              <a:t>先ほどは</a:t>
            </a:r>
            <a:r>
              <a:rPr lang="en-US" altLang="ja-JP" sz="1800" dirty="0">
                <a:solidFill>
                  <a:srgbClr val="FF3C00"/>
                </a:solidFill>
                <a:latin typeface="MS-Gothic"/>
              </a:rPr>
              <a:t>A-E</a:t>
            </a:r>
            <a:r>
              <a:rPr lang="ja-JP" altLang="en-US" sz="1800" dirty="0">
                <a:solidFill>
                  <a:srgbClr val="FF3C00"/>
                </a:solidFill>
                <a:latin typeface="MS-Gothic"/>
              </a:rPr>
              <a:t>さんの収入状況がわかりましたが、今度は財産状況もわかってきました。</a:t>
            </a:r>
          </a:p>
          <a:p>
            <a:pPr algn="l"/>
            <a:r>
              <a:rPr lang="en-US" altLang="ja-JP" sz="1800" b="0" i="0" u="none" strike="noStrike" baseline="0" dirty="0">
                <a:solidFill>
                  <a:srgbClr val="FF3C00"/>
                </a:solidFill>
                <a:latin typeface="MS-Gothic"/>
              </a:rPr>
              <a:t>A</a:t>
            </a:r>
            <a:r>
              <a:rPr lang="ja-JP" altLang="en-US" sz="1800" b="0" i="0" u="none" strike="noStrike" baseline="0" dirty="0">
                <a:solidFill>
                  <a:srgbClr val="FF3C00"/>
                </a:solidFill>
                <a:latin typeface="MS-Gothic"/>
              </a:rPr>
              <a:t>さんは年収は</a:t>
            </a:r>
            <a:r>
              <a:rPr lang="en-US" altLang="ja-JP" sz="1800" b="0" i="0" u="none" strike="noStrike" baseline="0" dirty="0">
                <a:solidFill>
                  <a:srgbClr val="FF3C00"/>
                </a:solidFill>
                <a:latin typeface="MS-Gothic"/>
              </a:rPr>
              <a:t>2,000</a:t>
            </a:r>
            <a:r>
              <a:rPr lang="ja-JP" altLang="en-US" sz="1800" b="0" i="0" u="none" strike="noStrike" baseline="0" dirty="0">
                <a:solidFill>
                  <a:srgbClr val="FF3C00"/>
                </a:solidFill>
                <a:latin typeface="MS-Gothic"/>
              </a:rPr>
              <a:t>万円、貯金も</a:t>
            </a:r>
            <a:r>
              <a:rPr lang="en-US" altLang="ja-JP" sz="1800" b="0" i="0" u="none" strike="noStrike" baseline="0" dirty="0">
                <a:solidFill>
                  <a:srgbClr val="FF3C00"/>
                </a:solidFill>
                <a:latin typeface="MS-Gothic"/>
              </a:rPr>
              <a:t>1,000</a:t>
            </a:r>
            <a:r>
              <a:rPr lang="ja-JP" altLang="en-US" sz="1800" b="0" i="0" u="none" strike="noStrike" baseline="0" dirty="0">
                <a:solidFill>
                  <a:srgbClr val="FF3C00"/>
                </a:solidFill>
                <a:latin typeface="MS-Gothic"/>
              </a:rPr>
              <a:t>万ありますが、事業を大きくするなかで借金も抱えていて</a:t>
            </a:r>
            <a:r>
              <a:rPr lang="en-US" altLang="ja-JP" sz="1800" b="0" i="0" u="none" strike="noStrike" baseline="0" dirty="0">
                <a:solidFill>
                  <a:srgbClr val="FF3C00"/>
                </a:solidFill>
                <a:latin typeface="MS-Gothic"/>
              </a:rPr>
              <a:t>1</a:t>
            </a:r>
            <a:r>
              <a:rPr lang="ja-JP" altLang="en-US" sz="1800" b="0" i="0" u="none" strike="noStrike" baseline="0" dirty="0">
                <a:solidFill>
                  <a:srgbClr val="FF3C00"/>
                </a:solidFill>
                <a:latin typeface="MS-Gothic"/>
              </a:rPr>
              <a:t>億円もあります。</a:t>
            </a:r>
          </a:p>
          <a:p>
            <a:pPr algn="l"/>
            <a:r>
              <a:rPr lang="ja-JP" altLang="en-US" sz="1800" b="0" i="0" u="none" strike="noStrike" baseline="0" dirty="0">
                <a:solidFill>
                  <a:srgbClr val="FF3C00"/>
                </a:solidFill>
                <a:latin typeface="MS-Gothic"/>
              </a:rPr>
              <a:t>ですので収入は多いですが、手元にはあまりお金がありません。</a:t>
            </a:r>
          </a:p>
          <a:p>
            <a:pPr algn="l"/>
            <a:r>
              <a:rPr lang="en-US" altLang="ja-JP" sz="1800" b="0" i="0" u="none" strike="noStrike" baseline="0" dirty="0">
                <a:solidFill>
                  <a:srgbClr val="FF3C00"/>
                </a:solidFill>
                <a:latin typeface="MS-Gothic"/>
              </a:rPr>
              <a:t>B</a:t>
            </a:r>
            <a:r>
              <a:rPr lang="ja-JP" altLang="en-US" sz="1800" b="0" i="0" u="none" strike="noStrike" baseline="0" dirty="0">
                <a:solidFill>
                  <a:srgbClr val="FF3C00"/>
                </a:solidFill>
                <a:latin typeface="MS-Gothic"/>
              </a:rPr>
              <a:t>さんは世界を股にかけて活躍しており、日本にいなければならない理由がありません。</a:t>
            </a:r>
          </a:p>
          <a:p>
            <a:pPr algn="l"/>
            <a:r>
              <a:rPr lang="ja-JP" altLang="en-US" sz="1800" b="0" i="0" u="none" strike="noStrike" baseline="0" dirty="0">
                <a:solidFill>
                  <a:srgbClr val="FF3C00"/>
                </a:solidFill>
                <a:latin typeface="MS-Gothic"/>
              </a:rPr>
              <a:t>日本での税金が高くなると安い国を求めて日本を出ていく可能性があります。</a:t>
            </a:r>
          </a:p>
          <a:p>
            <a:pPr algn="l"/>
            <a:r>
              <a:rPr lang="en-US" altLang="ja-JP" sz="1800" b="0" i="0" u="none" strike="noStrike" baseline="0" dirty="0">
                <a:solidFill>
                  <a:srgbClr val="FF3C00"/>
                </a:solidFill>
                <a:latin typeface="MS-Gothic"/>
              </a:rPr>
              <a:t>C</a:t>
            </a:r>
            <a:r>
              <a:rPr lang="ja-JP" altLang="en-US" sz="1800" b="0" i="0" u="none" strike="noStrike" baseline="0" dirty="0">
                <a:solidFill>
                  <a:srgbClr val="FF3C00"/>
                </a:solidFill>
                <a:latin typeface="MS-Gothic"/>
              </a:rPr>
              <a:t>さんは年間</a:t>
            </a:r>
            <a:r>
              <a:rPr lang="en-US" altLang="ja-JP" sz="1800" b="0" i="0" u="none" strike="noStrike" baseline="0" dirty="0">
                <a:solidFill>
                  <a:srgbClr val="FF3C00"/>
                </a:solidFill>
                <a:latin typeface="MS-Gothic"/>
              </a:rPr>
              <a:t>500</a:t>
            </a:r>
            <a:r>
              <a:rPr lang="ja-JP" altLang="en-US" sz="1800" b="0" i="0" u="none" strike="noStrike" baseline="0" dirty="0">
                <a:solidFill>
                  <a:srgbClr val="FF3C00"/>
                </a:solidFill>
                <a:latin typeface="MS-Gothic"/>
              </a:rPr>
              <a:t>万円収入ありますが、教育費や住宅ローンが年間</a:t>
            </a:r>
            <a:r>
              <a:rPr lang="en-US" altLang="ja-JP" sz="1800" b="0" i="0" u="none" strike="noStrike" baseline="0" dirty="0">
                <a:solidFill>
                  <a:srgbClr val="FF3C00"/>
                </a:solidFill>
                <a:latin typeface="MS-Gothic"/>
              </a:rPr>
              <a:t>500</a:t>
            </a:r>
            <a:r>
              <a:rPr lang="ja-JP" altLang="en-US" sz="1800" b="0" i="0" u="none" strike="noStrike" baseline="0" dirty="0">
                <a:solidFill>
                  <a:srgbClr val="FF3C00"/>
                </a:solidFill>
                <a:latin typeface="MS-Gothic"/>
              </a:rPr>
              <a:t>万円かかり貯金ができない生活です。</a:t>
            </a:r>
          </a:p>
          <a:p>
            <a:pPr algn="l"/>
            <a:r>
              <a:rPr lang="en-US" altLang="ja-JP" sz="1800" b="0" i="0" u="none" strike="noStrike" baseline="0" dirty="0">
                <a:solidFill>
                  <a:srgbClr val="FF3C00"/>
                </a:solidFill>
                <a:latin typeface="MS-Gothic"/>
              </a:rPr>
              <a:t>D</a:t>
            </a:r>
            <a:r>
              <a:rPr lang="ja-JP" altLang="en-US" sz="1800" b="0" i="0" u="none" strike="noStrike" baseline="0" dirty="0">
                <a:solidFill>
                  <a:srgbClr val="FF3C00"/>
                </a:solidFill>
                <a:latin typeface="MS-Gothic"/>
              </a:rPr>
              <a:t>さんは貯金を全くしません。</a:t>
            </a:r>
            <a:r>
              <a:rPr lang="en-US" altLang="ja-JP" sz="1800" b="0" i="0" u="none" strike="noStrike" baseline="0" dirty="0">
                <a:solidFill>
                  <a:srgbClr val="FF3C00"/>
                </a:solidFill>
                <a:latin typeface="MS-Gothic"/>
              </a:rPr>
              <a:t>100</a:t>
            </a:r>
            <a:r>
              <a:rPr lang="ja-JP" altLang="en-US" sz="1800" b="0" i="0" u="none" strike="noStrike" baseline="0" dirty="0">
                <a:solidFill>
                  <a:srgbClr val="FF3C00"/>
                </a:solidFill>
                <a:latin typeface="MS-Gothic"/>
              </a:rPr>
              <a:t>万円収入があったら</a:t>
            </a:r>
            <a:r>
              <a:rPr lang="en-US" altLang="ja-JP" sz="1800" b="0" i="0" u="none" strike="noStrike" baseline="0" dirty="0">
                <a:solidFill>
                  <a:srgbClr val="FF3C00"/>
                </a:solidFill>
                <a:latin typeface="MS-Gothic"/>
              </a:rPr>
              <a:t>100</a:t>
            </a:r>
            <a:r>
              <a:rPr lang="ja-JP" altLang="en-US" sz="1800" b="0" i="0" u="none" strike="noStrike" baseline="0" dirty="0">
                <a:solidFill>
                  <a:srgbClr val="FF3C00"/>
                </a:solidFill>
                <a:latin typeface="MS-Gothic"/>
              </a:rPr>
              <a:t>万円全部使ってしまいます。</a:t>
            </a:r>
          </a:p>
          <a:p>
            <a:pPr algn="l"/>
            <a:r>
              <a:rPr lang="en-US" altLang="ja-JP" sz="1800" b="0" i="0" u="none" strike="noStrike" baseline="0" dirty="0">
                <a:solidFill>
                  <a:srgbClr val="FF3C00"/>
                </a:solidFill>
                <a:latin typeface="MS-Gothic"/>
              </a:rPr>
              <a:t>E</a:t>
            </a:r>
            <a:r>
              <a:rPr lang="ja-JP" altLang="en-US" sz="1800" b="0" i="0" u="none" strike="noStrike" baseline="0" dirty="0">
                <a:solidFill>
                  <a:srgbClr val="FF3C00"/>
                </a:solidFill>
                <a:latin typeface="MS-Gothic"/>
              </a:rPr>
              <a:t>さんは</a:t>
            </a:r>
            <a:r>
              <a:rPr lang="en-US" altLang="ja-JP" sz="1800" b="0" i="0" u="none" strike="noStrike" baseline="0" dirty="0">
                <a:solidFill>
                  <a:srgbClr val="FF3C00"/>
                </a:solidFill>
                <a:latin typeface="MS-Gothic"/>
              </a:rPr>
              <a:t>10</a:t>
            </a:r>
            <a:r>
              <a:rPr lang="ja-JP" altLang="en-US" sz="1800" b="0" i="0" u="none" strike="noStrike" baseline="0" dirty="0">
                <a:solidFill>
                  <a:srgbClr val="FF3C00"/>
                </a:solidFill>
                <a:latin typeface="MS-Gothic"/>
              </a:rPr>
              <a:t>万円しか収入がありませんが、おじいさんから相続があり貯金は</a:t>
            </a:r>
            <a:r>
              <a:rPr lang="en-US" altLang="ja-JP" sz="1800" b="0" i="0" u="none" strike="noStrike" baseline="0" dirty="0">
                <a:solidFill>
                  <a:srgbClr val="FF3C00"/>
                </a:solidFill>
                <a:latin typeface="MS-Gothic"/>
              </a:rPr>
              <a:t>1</a:t>
            </a:r>
            <a:r>
              <a:rPr lang="ja-JP" altLang="en-US" sz="1800" b="0" i="0" u="none" strike="noStrike" baseline="0" dirty="0">
                <a:solidFill>
                  <a:srgbClr val="FF3C00"/>
                </a:solidFill>
                <a:latin typeface="MS-Gothic"/>
              </a:rPr>
              <a:t>億円あります。</a:t>
            </a:r>
          </a:p>
          <a:p>
            <a:pPr algn="l"/>
            <a:r>
              <a:rPr lang="ja-JP" altLang="en-US" sz="1800" b="0" i="0" u="none" strike="noStrike" baseline="0" dirty="0">
                <a:solidFill>
                  <a:srgbClr val="FF3C00"/>
                </a:solidFill>
                <a:latin typeface="MS-Gothic"/>
              </a:rPr>
              <a:t>皆さんどう考えますか。先ほど決めた法律を変えますか、それともこのままがいいですか。</a:t>
            </a:r>
          </a:p>
          <a:p>
            <a:pPr algn="l"/>
            <a:r>
              <a:rPr lang="ja-JP" altLang="en-US" sz="1800" b="0" i="0" u="none" strike="noStrike" baseline="0" dirty="0">
                <a:solidFill>
                  <a:srgbClr val="FF3C00"/>
                </a:solidFill>
                <a:latin typeface="MS-Gothic"/>
              </a:rPr>
              <a:t>このように実際にはいろんな条件があるんです。</a:t>
            </a:r>
          </a:p>
          <a:p>
            <a:pPr algn="l"/>
            <a:r>
              <a:rPr lang="ja-JP" altLang="en-US" sz="1800" b="0" i="0" u="none" strike="noStrike" baseline="0" dirty="0">
                <a:solidFill>
                  <a:srgbClr val="FF3C00"/>
                </a:solidFill>
                <a:latin typeface="MS-Gothic"/>
              </a:rPr>
              <a:t>日本の税制をできるだけ公平にしようとすると、例えば収入といった</a:t>
            </a:r>
            <a:r>
              <a:rPr lang="en-US" altLang="ja-JP" sz="1800" b="0" i="0" u="none" strike="noStrike" baseline="0" dirty="0">
                <a:solidFill>
                  <a:srgbClr val="FF3C00"/>
                </a:solidFill>
                <a:latin typeface="MS-Gothic"/>
              </a:rPr>
              <a:t>1</a:t>
            </a:r>
            <a:r>
              <a:rPr lang="ja-JP" altLang="en-US" sz="1800" b="0" i="0" u="none" strike="noStrike" baseline="0" dirty="0">
                <a:solidFill>
                  <a:srgbClr val="FF3C00"/>
                </a:solidFill>
                <a:latin typeface="MS-Gothic"/>
              </a:rPr>
              <a:t>つの尺度だけでは決められないのです。</a:t>
            </a:r>
          </a:p>
          <a:p>
            <a:pPr algn="l"/>
            <a:r>
              <a:rPr lang="ja-JP" altLang="en-US" sz="1800" b="0" i="0" u="none" strike="noStrike" baseline="0" dirty="0">
                <a:solidFill>
                  <a:srgbClr val="FF3C00"/>
                </a:solidFill>
                <a:latin typeface="MS-Gothic"/>
              </a:rPr>
              <a:t>今の日本の税金は全部で約</a:t>
            </a:r>
            <a:r>
              <a:rPr lang="en-US" altLang="ja-JP" sz="1800" b="0" i="0" u="none" strike="noStrike" baseline="0" dirty="0">
                <a:solidFill>
                  <a:srgbClr val="FF3C00"/>
                </a:solidFill>
                <a:latin typeface="MS-Gothic"/>
              </a:rPr>
              <a:t>50</a:t>
            </a:r>
            <a:r>
              <a:rPr lang="ja-JP" altLang="en-US" sz="1800" b="0" i="0" u="none" strike="noStrike" baseline="0" dirty="0">
                <a:solidFill>
                  <a:srgbClr val="FF3C00"/>
                </a:solidFill>
                <a:latin typeface="MS-Gothic"/>
              </a:rPr>
              <a:t>種類もあります。</a:t>
            </a:r>
          </a:p>
          <a:p>
            <a:pPr algn="l"/>
            <a:r>
              <a:rPr lang="ja-JP" altLang="en-US" sz="1800" b="0" i="0" u="none" strike="noStrike" baseline="0" dirty="0">
                <a:solidFill>
                  <a:srgbClr val="FF3C00"/>
                </a:solidFill>
                <a:latin typeface="MS-Gothic"/>
              </a:rPr>
              <a:t>なぜでしょう。次の動画を見てみましょう。</a:t>
            </a:r>
            <a:endParaRPr lang="en-US" altLang="ja-JP" sz="1800" b="0" i="0" u="none" strike="noStrike" baseline="0" dirty="0">
              <a:solidFill>
                <a:srgbClr val="FF3C00"/>
              </a:solidFill>
              <a:latin typeface="MS-Gothic"/>
            </a:endParaRPr>
          </a:p>
          <a:p>
            <a:pPr algn="l"/>
            <a:endParaRPr kumimoji="1" lang="en-US" altLang="ja-JP" sz="1800" b="0" i="0" u="none" strike="noStrike" baseline="0" dirty="0">
              <a:solidFill>
                <a:srgbClr val="FF3C00"/>
              </a:solidFill>
              <a:latin typeface="MS-Gothic"/>
            </a:endParaRPr>
          </a:p>
          <a:p>
            <a:pPr algn="l"/>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6</a:t>
            </a:fld>
            <a:endParaRPr kumimoji="1" lang="ja-JP" altLang="en-US"/>
          </a:p>
        </p:txBody>
      </p:sp>
    </p:spTree>
    <p:extLst>
      <p:ext uri="{BB962C8B-B14F-4D97-AF65-F5344CB8AC3E}">
        <p14:creationId xmlns:p14="http://schemas.microsoft.com/office/powerpoint/2010/main" val="3618423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この動画も約</a:t>
            </a:r>
            <a:r>
              <a:rPr kumimoji="1" lang="en-US" altLang="ja-JP" b="1" dirty="0"/>
              <a:t>4</a:t>
            </a:r>
            <a:r>
              <a:rPr kumimoji="1" lang="ja-JP" altLang="en-US" b="1" dirty="0"/>
              <a:t>分ありますので、授業の進捗状況等に応じて省略する事も検討してください。</a:t>
            </a:r>
            <a:endParaRPr kumimoji="1" lang="en-US" altLang="ja-JP" b="1" dirty="0"/>
          </a:p>
          <a:p>
            <a:endParaRPr kumimoji="1" lang="en-US" altLang="ja-JP" b="1" dirty="0"/>
          </a:p>
          <a:p>
            <a:r>
              <a:rPr kumimoji="1" lang="ja-JP" altLang="en-US" b="1" dirty="0"/>
              <a:t>省略する場合は、平等と公平の違いを簡単に説明してあげてください。</a:t>
            </a:r>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7</a:t>
            </a:fld>
            <a:endParaRPr kumimoji="1" lang="ja-JP" altLang="en-US"/>
          </a:p>
        </p:txBody>
      </p:sp>
    </p:spTree>
    <p:extLst>
      <p:ext uri="{BB962C8B-B14F-4D97-AF65-F5344CB8AC3E}">
        <p14:creationId xmlns:p14="http://schemas.microsoft.com/office/powerpoint/2010/main" val="2987571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0113" y="739775"/>
            <a:ext cx="4935537" cy="3702050"/>
          </a:xfrm>
        </p:spPr>
      </p:sp>
      <p:sp>
        <p:nvSpPr>
          <p:cNvPr id="3" name="ノート プレースホルダー 2"/>
          <p:cNvSpPr>
            <a:spLocks noGrp="1"/>
          </p:cNvSpPr>
          <p:nvPr>
            <p:ph type="body" idx="1"/>
          </p:nvPr>
        </p:nvSpPr>
        <p:spPr/>
        <p:txBody>
          <a:bodyPr/>
          <a:lstStyle/>
          <a:p>
            <a:pPr eaLnBrk="1" hangingPunct="1"/>
            <a:r>
              <a:rPr lang="ja-JP" altLang="en-US" dirty="0">
                <a:latin typeface="Arial" pitchFamily="34" charset="0"/>
              </a:rPr>
              <a:t>歳入の</a:t>
            </a:r>
            <a:r>
              <a:rPr lang="en-US" altLang="ja-JP" dirty="0">
                <a:latin typeface="Arial" pitchFamily="34" charset="0"/>
              </a:rPr>
              <a:t>3</a:t>
            </a:r>
            <a:r>
              <a:rPr lang="ja-JP" altLang="en-US" dirty="0">
                <a:latin typeface="Arial" pitchFamily="34" charset="0"/>
              </a:rPr>
              <a:t>分の</a:t>
            </a:r>
            <a:r>
              <a:rPr lang="en-US" altLang="ja-JP" dirty="0">
                <a:latin typeface="Arial" pitchFamily="34" charset="0"/>
              </a:rPr>
              <a:t>1</a:t>
            </a:r>
            <a:r>
              <a:rPr lang="ja-JP" altLang="en-US" dirty="0">
                <a:latin typeface="Arial" pitchFamily="34" charset="0"/>
              </a:rPr>
              <a:t>以上が国債により賄われていることを意識してもらいましょう。</a:t>
            </a:r>
            <a:endParaRPr lang="en-US" altLang="ja-JP" dirty="0">
              <a:latin typeface="Arial" pitchFamily="34" charset="0"/>
            </a:endParaRPr>
          </a:p>
          <a:p>
            <a:pPr eaLnBrk="1" hangingPunct="1"/>
            <a:endParaRPr lang="ja-JP" altLang="en-US" dirty="0">
              <a:latin typeface="Arial" pitchFamily="34" charset="0"/>
            </a:endParaRPr>
          </a:p>
          <a:p>
            <a:pPr eaLnBrk="1" hangingPunct="1"/>
            <a:r>
              <a:rPr lang="en-US" altLang="ja-JP" dirty="0">
                <a:latin typeface="Arial" pitchFamily="34" charset="0"/>
              </a:rPr>
              <a:t>【</a:t>
            </a:r>
            <a:r>
              <a:rPr lang="ja-JP" altLang="en-US" dirty="0">
                <a:latin typeface="Arial" pitchFamily="34" charset="0"/>
              </a:rPr>
              <a:t>コメント例</a:t>
            </a:r>
            <a:r>
              <a:rPr lang="en-US" altLang="ja-JP" dirty="0">
                <a:latin typeface="Arial" pitchFamily="34" charset="0"/>
              </a:rPr>
              <a:t>】</a:t>
            </a:r>
          </a:p>
          <a:p>
            <a:pPr eaLnBrk="1" hangingPunct="1"/>
            <a:r>
              <a:rPr lang="ja-JP" altLang="en-US" dirty="0">
                <a:latin typeface="Arial" pitchFamily="34" charset="0"/>
              </a:rPr>
              <a:t>先ほど、お金が足りない時どうするのかを考えてもらいましたが、これが日本の財政の現状です。</a:t>
            </a:r>
          </a:p>
          <a:p>
            <a:pPr eaLnBrk="1" hangingPunct="1"/>
            <a:r>
              <a:rPr lang="ja-JP" altLang="en-US" dirty="0">
                <a:latin typeface="Arial" pitchFamily="34" charset="0"/>
              </a:rPr>
              <a:t>国の収入のうち、税金は約</a:t>
            </a:r>
            <a:r>
              <a:rPr lang="en-US" altLang="ja-JP" dirty="0">
                <a:latin typeface="Arial" pitchFamily="34" charset="0"/>
              </a:rPr>
              <a:t>60.6</a:t>
            </a:r>
            <a:r>
              <a:rPr lang="ja-JP" altLang="en-US" dirty="0">
                <a:latin typeface="Arial" pitchFamily="34" charset="0"/>
              </a:rPr>
              <a:t>％です。</a:t>
            </a:r>
          </a:p>
          <a:p>
            <a:pPr eaLnBrk="1" hangingPunct="1"/>
            <a:r>
              <a:rPr lang="ja-JP" altLang="en-US" dirty="0">
                <a:latin typeface="Arial" pitchFamily="34" charset="0"/>
              </a:rPr>
              <a:t>足りない部分のうち大部分、約</a:t>
            </a:r>
            <a:r>
              <a:rPr lang="en-US" altLang="ja-JP" dirty="0">
                <a:latin typeface="Arial" pitchFamily="34" charset="0"/>
              </a:rPr>
              <a:t>37</a:t>
            </a:r>
            <a:r>
              <a:rPr lang="ja-JP" altLang="en-US" dirty="0">
                <a:latin typeface="Arial" pitchFamily="34" charset="0"/>
              </a:rPr>
              <a:t>兆円は、公債金、すなわち国の借金で補っているのです。</a:t>
            </a:r>
            <a:endParaRPr lang="en-US" altLang="ja-JP" dirty="0">
              <a:latin typeface="Arial" pitchFamily="34" charset="0"/>
            </a:endParaRPr>
          </a:p>
        </p:txBody>
      </p:sp>
      <p:sp>
        <p:nvSpPr>
          <p:cNvPr id="4" name="スライド番号プレースホルダー 3"/>
          <p:cNvSpPr>
            <a:spLocks noGrp="1"/>
          </p:cNvSpPr>
          <p:nvPr>
            <p:ph type="sldNum" sz="quarter" idx="5"/>
          </p:nvPr>
        </p:nvSpPr>
        <p:spPr/>
        <p:txBody>
          <a:bodyPr/>
          <a:lstStyle/>
          <a:p>
            <a:pPr defTabSz="875675">
              <a:defRPr/>
            </a:pPr>
            <a:fld id="{F8167E46-508C-4F62-8925-0B78E27219D7}" type="slidenum">
              <a:rPr lang="en-US" altLang="ja-JP" sz="1100">
                <a:solidFill>
                  <a:srgbClr val="000000"/>
                </a:solidFill>
                <a:latin typeface="Arial" charset="0"/>
              </a:rPr>
              <a:pPr defTabSz="875675">
                <a:defRPr/>
              </a:pPr>
              <a:t>8</a:t>
            </a:fld>
            <a:endParaRPr lang="en-US" altLang="ja-JP" sz="1100">
              <a:solidFill>
                <a:srgbClr val="000000"/>
              </a:solidFill>
              <a:latin typeface="Arial" charset="0"/>
            </a:endParaRPr>
          </a:p>
        </p:txBody>
      </p:sp>
    </p:spTree>
    <p:extLst>
      <p:ext uri="{BB962C8B-B14F-4D97-AF65-F5344CB8AC3E}">
        <p14:creationId xmlns:p14="http://schemas.microsoft.com/office/powerpoint/2010/main" val="820664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solidFill>
          <a:srgbClr val="99CC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704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7_白紙">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56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2">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4283152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白紙">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F325FD84-5F1B-0240-C2D4-CFB7AE73A7AB}"/>
              </a:ext>
            </a:extLst>
          </p:cNvPr>
          <p:cNvSpPr txBox="1"/>
          <p:nvPr userDrawn="1"/>
        </p:nvSpPr>
        <p:spPr>
          <a:xfrm>
            <a:off x="8633437" y="6498000"/>
            <a:ext cx="510563" cy="360000"/>
          </a:xfrm>
          <a:prstGeom prst="rect">
            <a:avLst/>
          </a:prstGeom>
          <a:noFill/>
        </p:spPr>
        <p:txBody>
          <a:bodyPr wrap="none" lIns="0" tIns="0" rIns="0" bIns="0" rtlCol="0" anchor="ctr">
            <a:noAutofit/>
          </a:bodyPr>
          <a:lstStyle/>
          <a:p>
            <a:pPr algn="ctr" fontAlgn="ctr"/>
            <a:r>
              <a:rPr kumimoji="1" lang="en-US" altLang="ja-JP" dirty="0">
                <a:latin typeface="+mn-ea"/>
                <a:ea typeface="+mn-ea"/>
              </a:rPr>
              <a:t>《</a:t>
            </a:r>
            <a:r>
              <a:rPr kumimoji="1" lang="ja-JP" altLang="en-US" dirty="0">
                <a:latin typeface="+mn-ea"/>
                <a:ea typeface="+mn-ea"/>
              </a:rPr>
              <a:t>　</a:t>
            </a:r>
            <a:r>
              <a:rPr kumimoji="1" lang="en-US" altLang="ja-JP" dirty="0">
                <a:latin typeface="+mn-ea"/>
                <a:ea typeface="+mn-ea"/>
              </a:rPr>
              <a:t>》</a:t>
            </a:r>
            <a:endParaRPr kumimoji="1" lang="ja-JP" altLang="en-US" dirty="0">
              <a:latin typeface="+mn-ea"/>
              <a:ea typeface="+mn-ea"/>
            </a:endParaRPr>
          </a:p>
        </p:txBody>
      </p:sp>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rgbClr val="99CCFF"/>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
        <p:nvSpPr>
          <p:cNvPr id="12" name="スライド番号プレースホルダー 3">
            <a:extLst>
              <a:ext uri="{FF2B5EF4-FFF2-40B4-BE49-F238E27FC236}">
                <a16:creationId xmlns:a16="http://schemas.microsoft.com/office/drawing/2014/main" id="{D98A0F67-A4C6-C327-71E3-700294E73561}"/>
              </a:ext>
            </a:extLst>
          </p:cNvPr>
          <p:cNvSpPr>
            <a:spLocks noGrp="1"/>
          </p:cNvSpPr>
          <p:nvPr>
            <p:ph type="sldNum" sz="quarter" idx="12"/>
          </p:nvPr>
        </p:nvSpPr>
        <p:spPr>
          <a:xfrm>
            <a:off x="8676000" y="6498000"/>
            <a:ext cx="468000" cy="324000"/>
          </a:xfrm>
        </p:spPr>
        <p:txBody>
          <a:bodyPr wrap="none" lIns="180000" rIns="216000"/>
          <a:lstStyle>
            <a:lvl1pPr algn="ctr" fontAlgn="ctr">
              <a:defRPr sz="1800">
                <a:solidFill>
                  <a:schemeClr val="tx1"/>
                </a:solidFill>
              </a:defRPr>
            </a:lvl1pPr>
          </a:lstStyle>
          <a:p>
            <a:fld id="{0476FAA8-B280-4704-A56B-08FA04A964B6}" type="slidenum">
              <a:rPr lang="ja-JP" altLang="en-US" smtClean="0"/>
              <a:pPr/>
              <a:t>‹#›</a:t>
            </a:fld>
            <a:endParaRPr lang="ja-JP" altLang="en-US" dirty="0"/>
          </a:p>
        </p:txBody>
      </p:sp>
    </p:spTree>
    <p:extLst>
      <p:ext uri="{BB962C8B-B14F-4D97-AF65-F5344CB8AC3E}">
        <p14:creationId xmlns:p14="http://schemas.microsoft.com/office/powerpoint/2010/main" val="3897509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白紙">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F325FD84-5F1B-0240-C2D4-CFB7AE73A7AB}"/>
              </a:ext>
            </a:extLst>
          </p:cNvPr>
          <p:cNvSpPr txBox="1"/>
          <p:nvPr userDrawn="1"/>
        </p:nvSpPr>
        <p:spPr>
          <a:xfrm>
            <a:off x="8633437" y="6498000"/>
            <a:ext cx="510563" cy="360000"/>
          </a:xfrm>
          <a:prstGeom prst="rect">
            <a:avLst/>
          </a:prstGeom>
          <a:noFill/>
        </p:spPr>
        <p:txBody>
          <a:bodyPr wrap="none" lIns="0" tIns="0" rIns="0" bIns="0" rtlCol="0" anchor="ctr">
            <a:noAutofit/>
          </a:bodyPr>
          <a:lstStyle/>
          <a:p>
            <a:pPr algn="ctr" fontAlgn="ctr"/>
            <a:r>
              <a:rPr kumimoji="1" lang="en-US" altLang="ja-JP" dirty="0">
                <a:latin typeface="+mn-ea"/>
                <a:ea typeface="+mn-ea"/>
              </a:rPr>
              <a:t>《</a:t>
            </a:r>
            <a:r>
              <a:rPr kumimoji="1" lang="ja-JP" altLang="en-US" dirty="0">
                <a:latin typeface="+mn-ea"/>
                <a:ea typeface="+mn-ea"/>
              </a:rPr>
              <a:t>　</a:t>
            </a:r>
            <a:r>
              <a:rPr kumimoji="1" lang="en-US" altLang="ja-JP" dirty="0">
                <a:latin typeface="+mn-ea"/>
                <a:ea typeface="+mn-ea"/>
              </a:rPr>
              <a:t>》</a:t>
            </a:r>
            <a:endParaRPr kumimoji="1" lang="ja-JP" altLang="en-US" dirty="0">
              <a:latin typeface="+mn-ea"/>
              <a:ea typeface="+mn-ea"/>
            </a:endParaRPr>
          </a:p>
        </p:txBody>
      </p:sp>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rgbClr val="99CCFF"/>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
        <p:nvSpPr>
          <p:cNvPr id="2" name="正方形/長方形 1">
            <a:extLst>
              <a:ext uri="{FF2B5EF4-FFF2-40B4-BE49-F238E27FC236}">
                <a16:creationId xmlns:a16="http://schemas.microsoft.com/office/drawing/2014/main" id="{7416A363-F08D-54E2-5E5A-D74FDF23C39F}"/>
              </a:ext>
            </a:extLst>
          </p:cNvPr>
          <p:cNvSpPr/>
          <p:nvPr userDrawn="1"/>
        </p:nvSpPr>
        <p:spPr>
          <a:xfrm>
            <a:off x="0" y="1080000"/>
            <a:ext cx="9144000" cy="360000"/>
          </a:xfrm>
          <a:prstGeom prst="rect">
            <a:avLst/>
          </a:prstGeom>
          <a:noFill/>
          <a:ln w="3175" cap="sq" cmpd="sng">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3" name="正方形/長方形 2">
            <a:extLst>
              <a:ext uri="{FF2B5EF4-FFF2-40B4-BE49-F238E27FC236}">
                <a16:creationId xmlns:a16="http://schemas.microsoft.com/office/drawing/2014/main" id="{D76751C7-0423-CC68-5C54-C1B04D65108C}"/>
              </a:ext>
            </a:extLst>
          </p:cNvPr>
          <p:cNvSpPr/>
          <p:nvPr userDrawn="1"/>
        </p:nvSpPr>
        <p:spPr>
          <a:xfrm>
            <a:off x="0" y="6498000"/>
            <a:ext cx="9144000" cy="360000"/>
          </a:xfrm>
          <a:prstGeom prst="rect">
            <a:avLst/>
          </a:prstGeom>
          <a:noFill/>
          <a:ln w="3175" cap="sq" cmpd="sng">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4" name="正方形/長方形 3">
            <a:extLst>
              <a:ext uri="{FF2B5EF4-FFF2-40B4-BE49-F238E27FC236}">
                <a16:creationId xmlns:a16="http://schemas.microsoft.com/office/drawing/2014/main" id="{CF7443E7-FBD1-C88F-C546-CD2F22B834C2}"/>
              </a:ext>
            </a:extLst>
          </p:cNvPr>
          <p:cNvSpPr/>
          <p:nvPr userDrawn="1"/>
        </p:nvSpPr>
        <p:spPr>
          <a:xfrm>
            <a:off x="0" y="1080000"/>
            <a:ext cx="9144000" cy="180000"/>
          </a:xfrm>
          <a:prstGeom prst="rect">
            <a:avLst/>
          </a:prstGeom>
          <a:noFill/>
          <a:ln w="3175" cap="sq" cmpd="sng">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5" name="正方形/長方形 4">
            <a:extLst>
              <a:ext uri="{FF2B5EF4-FFF2-40B4-BE49-F238E27FC236}">
                <a16:creationId xmlns:a16="http://schemas.microsoft.com/office/drawing/2014/main" id="{A702014C-6ED6-7CBB-0967-5911574CF7D2}"/>
              </a:ext>
            </a:extLst>
          </p:cNvPr>
          <p:cNvSpPr/>
          <p:nvPr userDrawn="1"/>
        </p:nvSpPr>
        <p:spPr>
          <a:xfrm>
            <a:off x="0" y="6678000"/>
            <a:ext cx="9144000" cy="180000"/>
          </a:xfrm>
          <a:prstGeom prst="rect">
            <a:avLst/>
          </a:prstGeom>
          <a:noFill/>
          <a:ln w="3175" cap="sq" cmpd="sng">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7" name="正方形/長方形 6">
            <a:extLst>
              <a:ext uri="{FF2B5EF4-FFF2-40B4-BE49-F238E27FC236}">
                <a16:creationId xmlns:a16="http://schemas.microsoft.com/office/drawing/2014/main" id="{D297BA42-01DF-7058-DCAE-C3EC4D0DBD99}"/>
              </a:ext>
            </a:extLst>
          </p:cNvPr>
          <p:cNvSpPr/>
          <p:nvPr userDrawn="1"/>
        </p:nvSpPr>
        <p:spPr>
          <a:xfrm>
            <a:off x="0" y="1080000"/>
            <a:ext cx="180000" cy="5778000"/>
          </a:xfrm>
          <a:prstGeom prst="rect">
            <a:avLst/>
          </a:prstGeom>
          <a:noFill/>
          <a:ln w="3175" cap="sq" cmpd="sng">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8" name="正方形/長方形 7">
            <a:extLst>
              <a:ext uri="{FF2B5EF4-FFF2-40B4-BE49-F238E27FC236}">
                <a16:creationId xmlns:a16="http://schemas.microsoft.com/office/drawing/2014/main" id="{8D38D1E7-8E58-E3C1-7FB7-E311B98A95D1}"/>
              </a:ext>
            </a:extLst>
          </p:cNvPr>
          <p:cNvSpPr/>
          <p:nvPr userDrawn="1"/>
        </p:nvSpPr>
        <p:spPr>
          <a:xfrm>
            <a:off x="8964000" y="1080000"/>
            <a:ext cx="180000" cy="5778000"/>
          </a:xfrm>
          <a:prstGeom prst="rect">
            <a:avLst/>
          </a:prstGeom>
          <a:noFill/>
          <a:ln w="3175" cap="sq" cmpd="sng">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9" name="正方形/長方形 8">
            <a:extLst>
              <a:ext uri="{FF2B5EF4-FFF2-40B4-BE49-F238E27FC236}">
                <a16:creationId xmlns:a16="http://schemas.microsoft.com/office/drawing/2014/main" id="{12027174-B49C-BC32-620F-7478A810C37E}"/>
              </a:ext>
            </a:extLst>
          </p:cNvPr>
          <p:cNvSpPr/>
          <p:nvPr userDrawn="1"/>
        </p:nvSpPr>
        <p:spPr>
          <a:xfrm>
            <a:off x="0" y="1080000"/>
            <a:ext cx="360000" cy="5778000"/>
          </a:xfrm>
          <a:prstGeom prst="rect">
            <a:avLst/>
          </a:prstGeom>
          <a:noFill/>
          <a:ln w="3175" cap="sq" cmpd="sng">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10" name="正方形/長方形 9">
            <a:extLst>
              <a:ext uri="{FF2B5EF4-FFF2-40B4-BE49-F238E27FC236}">
                <a16:creationId xmlns:a16="http://schemas.microsoft.com/office/drawing/2014/main" id="{F25EB029-5156-9D0E-B28B-2FB6461A51BB}"/>
              </a:ext>
            </a:extLst>
          </p:cNvPr>
          <p:cNvSpPr/>
          <p:nvPr userDrawn="1"/>
        </p:nvSpPr>
        <p:spPr>
          <a:xfrm>
            <a:off x="8784000" y="1080000"/>
            <a:ext cx="360000" cy="5778000"/>
          </a:xfrm>
          <a:prstGeom prst="rect">
            <a:avLst/>
          </a:prstGeom>
          <a:noFill/>
          <a:ln w="3175" cap="sq" cmpd="sng">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12" name="スライド番号プレースホルダー 3">
            <a:extLst>
              <a:ext uri="{FF2B5EF4-FFF2-40B4-BE49-F238E27FC236}">
                <a16:creationId xmlns:a16="http://schemas.microsoft.com/office/drawing/2014/main" id="{D98A0F67-A4C6-C327-71E3-700294E73561}"/>
              </a:ext>
            </a:extLst>
          </p:cNvPr>
          <p:cNvSpPr>
            <a:spLocks noGrp="1"/>
          </p:cNvSpPr>
          <p:nvPr>
            <p:ph type="sldNum" sz="quarter" idx="12"/>
          </p:nvPr>
        </p:nvSpPr>
        <p:spPr>
          <a:xfrm>
            <a:off x="8676000" y="6498000"/>
            <a:ext cx="468000" cy="324000"/>
          </a:xfrm>
        </p:spPr>
        <p:txBody>
          <a:bodyPr wrap="none" lIns="180000" rIns="216000"/>
          <a:lstStyle>
            <a:lvl1pPr algn="ctr" fontAlgn="ctr">
              <a:defRPr sz="1800">
                <a:solidFill>
                  <a:schemeClr val="tx1"/>
                </a:solidFill>
              </a:defRPr>
            </a:lvl1pPr>
          </a:lstStyle>
          <a:p>
            <a:fld id="{0476FAA8-B280-4704-A56B-08FA04A964B6}" type="slidenum">
              <a:rPr lang="ja-JP" altLang="en-US" smtClean="0"/>
              <a:pPr/>
              <a:t>‹#›</a:t>
            </a:fld>
            <a:endParaRPr lang="ja-JP" altLang="en-US" dirty="0"/>
          </a:p>
        </p:txBody>
      </p:sp>
    </p:spTree>
    <p:extLst>
      <p:ext uri="{BB962C8B-B14F-4D97-AF65-F5344CB8AC3E}">
        <p14:creationId xmlns:p14="http://schemas.microsoft.com/office/powerpoint/2010/main" val="191791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白紙">
    <p:bg>
      <p:bgPr>
        <a:solidFill>
          <a:srgbClr val="CBF3C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50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rgbClr val="CBF3CB"/>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348184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744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5">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558064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477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6">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393174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aseline="0">
                <a:solidFill>
                  <a:schemeClr val="tx1">
                    <a:tint val="75000"/>
                  </a:schemeClr>
                </a:solidFill>
                <a:latin typeface="Calibri" panose="020F0502020204030204" pitchFamily="34" charset="0"/>
                <a:ea typeface="游ゴシック" panose="020B0400000000000000"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aseline="0">
                <a:solidFill>
                  <a:schemeClr val="tx1">
                    <a:tint val="75000"/>
                  </a:schemeClr>
                </a:solidFill>
                <a:latin typeface="Calibri" panose="020F0502020204030204" pitchFamily="34" charset="0"/>
                <a:ea typeface="游ゴシック" panose="020B0400000000000000"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aseline="0">
                <a:solidFill>
                  <a:schemeClr val="tx1">
                    <a:tint val="75000"/>
                  </a:schemeClr>
                </a:solidFill>
                <a:latin typeface="Calibri" panose="020F0502020204030204" pitchFamily="34" charset="0"/>
                <a:ea typeface="游ゴシック" panose="020B04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165AD88-6657-4549-BD06-F269FEB79561}"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游ゴシック" panose="020B04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游ゴシック" panose="020B0400000000000000" pitchFamily="50" charset="-128"/>
              <a:cs typeface="+mn-cs"/>
            </a:endParaRPr>
          </a:p>
        </p:txBody>
      </p:sp>
    </p:spTree>
    <p:extLst>
      <p:ext uri="{BB962C8B-B14F-4D97-AF65-F5344CB8AC3E}">
        <p14:creationId xmlns:p14="http://schemas.microsoft.com/office/powerpoint/2010/main" val="1654240113"/>
      </p:ext>
    </p:extLst>
  </p:cSld>
  <p:clrMap bg1="lt1" tx1="dk1" bg2="lt2" tx2="dk2" accent1="accent1" accent2="accent2" accent3="accent3" accent4="accent4" accent5="accent5" accent6="accent6" hlink="hlink" folHlink="folHlink"/>
  <p:sldLayoutIdLst>
    <p:sldLayoutId id="2147483675" r:id="rId1"/>
    <p:sldLayoutId id="2147483685" r:id="rId2"/>
    <p:sldLayoutId id="2147483686"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baseline="0">
          <a:solidFill>
            <a:schemeClr val="tx1"/>
          </a:solidFill>
          <a:latin typeface="Calibri" panose="020F0502020204030204" pitchFamily="34" charset="0"/>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1"/>
          </a:solidFill>
          <a:latin typeface="(日本語用のフォントを使用)"/>
          <a:ea typeface="游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1"/>
          </a:solidFill>
          <a:latin typeface="(日本語用のフォントを使用)"/>
          <a:ea typeface="游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tx1"/>
          </a:solidFill>
          <a:latin typeface="(日本語用のフォントを使用)"/>
          <a:ea typeface="游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日本語用のフォントを使用)"/>
          <a:ea typeface="游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日本語用のフォントを使用)"/>
          <a:ea typeface="游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D50B9A8F-DCF8-6A1C-5C78-10AAA90A25BD}"/>
              </a:ext>
            </a:extLst>
          </p:cNvPr>
          <p:cNvSpPr txBox="1"/>
          <p:nvPr/>
        </p:nvSpPr>
        <p:spPr>
          <a:xfrm>
            <a:off x="1" y="1440000"/>
            <a:ext cx="9143999" cy="3240000"/>
          </a:xfrm>
          <a:prstGeom prst="rect">
            <a:avLst/>
          </a:prstGeom>
          <a:solidFill>
            <a:schemeClr val="bg1"/>
          </a:solidFill>
          <a:effectLst>
            <a:outerShdw blurRad="88900" dist="38100" dir="5400000" algn="t" rotWithShape="0">
              <a:prstClr val="black">
                <a:alpha val="40000"/>
              </a:prstClr>
            </a:outerShdw>
          </a:effectLst>
        </p:spPr>
        <p:txBody>
          <a:bodyPr wrap="square" lIns="0" tIns="108000" rIns="0" bIns="36000" rtlCol="0" anchor="ctr">
            <a:noAutofit/>
          </a:bodyPr>
          <a:lstStyle/>
          <a:p>
            <a:pPr marL="0" marR="0" lvl="0" indent="0" algn="ctr" defTabSz="457200" rtl="0" eaLnBrk="1" fontAlgn="b" latinLnBrk="0" hangingPunct="1">
              <a:lnSpc>
                <a:spcPct val="100000"/>
              </a:lnSpc>
              <a:spcBef>
                <a:spcPts val="0"/>
              </a:spcBef>
              <a:spcAft>
                <a:spcPts val="1800"/>
              </a:spcAft>
              <a:buClrTx/>
              <a:buSzTx/>
              <a:buFontTx/>
              <a:buNone/>
              <a:tabLst/>
              <a:defRPr/>
            </a:pPr>
            <a:endParaRPr kumimoji="1" lang="ja-JP" altLang="en-US" sz="6600" b="0" i="0" u="none" strike="noStrike" kern="1200" cap="none" spc="-700" normalizeH="0" baseline="0" noProof="0" dirty="0">
              <a:ln>
                <a:noFill/>
              </a:ln>
              <a:solidFill>
                <a:srgbClr val="4472C4">
                  <a:lumMod val="50000"/>
                </a:srgbClr>
              </a:solidFill>
              <a:effectLst/>
              <a:uLnTx/>
              <a:uFillTx/>
              <a:latin typeface="游ゴシック Medium" panose="020B0500000000000000" pitchFamily="50" charset="-128"/>
              <a:ea typeface="游ゴシック Medium" panose="020B0500000000000000" pitchFamily="50" charset="-128"/>
              <a:cs typeface="+mn-cs"/>
            </a:endParaRPr>
          </a:p>
        </p:txBody>
      </p:sp>
      <p:grpSp>
        <p:nvGrpSpPr>
          <p:cNvPr id="24" name="グループ化 23">
            <a:extLst>
              <a:ext uri="{FF2B5EF4-FFF2-40B4-BE49-F238E27FC236}">
                <a16:creationId xmlns:a16="http://schemas.microsoft.com/office/drawing/2014/main" id="{4302CDE9-200C-1EC4-B7C7-6A8D9A614829}"/>
              </a:ext>
            </a:extLst>
          </p:cNvPr>
          <p:cNvGrpSpPr/>
          <p:nvPr/>
        </p:nvGrpSpPr>
        <p:grpSpPr>
          <a:xfrm>
            <a:off x="2389648" y="5733256"/>
            <a:ext cx="4292017" cy="764705"/>
            <a:chOff x="2389648" y="5733256"/>
            <a:chExt cx="4292017" cy="764705"/>
          </a:xfrm>
        </p:grpSpPr>
        <p:pic>
          <p:nvPicPr>
            <p:cNvPr id="23" name="図 22">
              <a:extLst>
                <a:ext uri="{FF2B5EF4-FFF2-40B4-BE49-F238E27FC236}">
                  <a16:creationId xmlns:a16="http://schemas.microsoft.com/office/drawing/2014/main" id="{C4CECBEE-EF57-F9B4-6641-D49BC95D073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320" b="90065" l="9370" r="90509">
                          <a14:foregroundMark x1="9370" y1="50081" x2="9370" y2="50081"/>
                          <a14:foregroundMark x1="49637" y1="8926" x2="49637" y2="8926"/>
                          <a14:foregroundMark x1="90509" y1="50929" x2="90509" y2="50929"/>
                          <a14:foregroundMark x1="50767" y1="90065" x2="50767" y2="90065"/>
                          <a14:foregroundMark x1="51010" y1="8320" x2="51010" y2="8320"/>
                          <a14:foregroundMark x1="50363" y1="8441" x2="50363" y2="8441"/>
                          <a14:foregroundMark x1="54766" y1="8441" x2="54766" y2="8441"/>
                          <a14:foregroundMark x1="54887" y1="9047" x2="54887" y2="9047"/>
                          <a14:foregroundMark x1="55412" y1="8683" x2="55412" y2="8683"/>
                          <a14:foregroundMark x1="43700" y1="9047" x2="43700" y2="9047"/>
                          <a14:foregroundMark x1="48384" y1="8320" x2="48384" y2="8320"/>
                          <a14:foregroundMark x1="53756" y1="8320" x2="53756" y2="8320"/>
                          <a14:foregroundMark x1="52746" y1="8481" x2="52746" y2="8481"/>
                          <a14:foregroundMark x1="46082" y1="8360" x2="46082" y2="8360"/>
                          <a14:foregroundMark x1="45113" y1="8360" x2="45113" y2="8360"/>
                        </a14:backgroundRemoval>
                      </a14:imgEffect>
                    </a14:imgLayer>
                  </a14:imgProps>
                </a:ext>
                <a:ext uri="{28A0092B-C50C-407E-A947-70E740481C1C}">
                  <a14:useLocalDpi xmlns:a14="http://schemas.microsoft.com/office/drawing/2010/main" val="0"/>
                </a:ext>
              </a:extLst>
            </a:blip>
            <a:stretch>
              <a:fillRect/>
            </a:stretch>
          </p:blipFill>
          <p:spPr>
            <a:xfrm>
              <a:off x="2389648" y="5733256"/>
              <a:ext cx="764705" cy="764705"/>
            </a:xfrm>
            <a:prstGeom prst="rect">
              <a:avLst/>
            </a:prstGeom>
          </p:spPr>
        </p:pic>
        <p:sp>
          <p:nvSpPr>
            <p:cNvPr id="5" name="テキスト ボックス 4">
              <a:extLst>
                <a:ext uri="{FF2B5EF4-FFF2-40B4-BE49-F238E27FC236}">
                  <a16:creationId xmlns:a16="http://schemas.microsoft.com/office/drawing/2014/main" id="{7E4B8EDD-F1B2-7DFE-4751-25FB0E905F53}"/>
                </a:ext>
              </a:extLst>
            </p:cNvPr>
            <p:cNvSpPr txBox="1"/>
            <p:nvPr/>
          </p:nvSpPr>
          <p:spPr>
            <a:xfrm>
              <a:off x="3081665" y="5825040"/>
              <a:ext cx="3600000" cy="612000"/>
            </a:xfrm>
            <a:prstGeom prst="rect">
              <a:avLst/>
            </a:prstGeom>
            <a:noFill/>
            <a:ln w="6350" cap="sq">
              <a:noFill/>
              <a:miter lim="800000"/>
            </a:ln>
          </p:spPr>
          <p:txBody>
            <a:bodyPr wrap="square" rtlCol="0" anchor="ctr">
              <a:noAutofit/>
            </a:bodyPr>
            <a:lstStyle/>
            <a:p>
              <a:pPr marL="0" marR="0" lvl="0" indent="0" algn="ctr" defTabSz="457200" rtl="0" eaLnBrk="1" fontAlgn="ctr" latinLnBrk="0" hangingPunct="1">
                <a:lnSpc>
                  <a:spcPct val="100000"/>
                </a:lnSpc>
                <a:spcBef>
                  <a:spcPts val="0"/>
                </a:spcBef>
                <a:spcAft>
                  <a:spcPts val="0"/>
                </a:spcAft>
                <a:buClrTx/>
                <a:buSzPct val="70000"/>
                <a:buFont typeface="Wingdings" pitchFamily="2" charset="2"/>
                <a:buNone/>
                <a:tabLst/>
                <a:defRPr/>
              </a:pPr>
              <a:r>
                <a:rPr kumimoji="1" lang="ja-JP" altLang="en-US" sz="40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近畿税理士会</a:t>
              </a:r>
              <a:endParaRPr kumimoji="1" lang="en-US" altLang="ja-JP" sz="40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grpSp>
      <p:sp>
        <p:nvSpPr>
          <p:cNvPr id="12" name="テキスト ボックス 11">
            <a:extLst>
              <a:ext uri="{FF2B5EF4-FFF2-40B4-BE49-F238E27FC236}">
                <a16:creationId xmlns:a16="http://schemas.microsoft.com/office/drawing/2014/main" id="{0B708413-8298-CC03-20B9-73AB610993D7}"/>
              </a:ext>
            </a:extLst>
          </p:cNvPr>
          <p:cNvSpPr txBox="1"/>
          <p:nvPr/>
        </p:nvSpPr>
        <p:spPr>
          <a:xfrm>
            <a:off x="7344000" y="0"/>
            <a:ext cx="1800000" cy="360000"/>
          </a:xfrm>
          <a:prstGeom prst="rect">
            <a:avLst/>
          </a:prstGeom>
          <a:noFill/>
        </p:spPr>
        <p:txBody>
          <a:bodyPr wrap="square" rtlCol="0" anchor="ctr">
            <a:noAutofit/>
          </a:bodyPr>
          <a:lstStyle/>
          <a:p>
            <a:pPr algn="r"/>
            <a:r>
              <a:rPr lang="ja-JP" altLang="en-US" dirty="0">
                <a:latin typeface="ＭＳ Ｐゴシック" panose="020B0600070205080204" pitchFamily="50" charset="-128"/>
                <a:ea typeface="ＭＳ Ｐゴシック" panose="020B0600070205080204" pitchFamily="50" charset="-128"/>
              </a:rPr>
              <a:t>高校生用</a:t>
            </a:r>
            <a:endParaRPr kumimoji="1" lang="ja-JP" altLang="en-US" sz="1800" dirty="0">
              <a:latin typeface="ＭＳ Ｐゴシック" panose="020B0600070205080204" pitchFamily="50" charset="-128"/>
              <a:ea typeface="ＭＳ Ｐゴシック" panose="020B0600070205080204" pitchFamily="50" charset="-128"/>
            </a:endParaRPr>
          </a:p>
        </p:txBody>
      </p:sp>
      <p:sp>
        <p:nvSpPr>
          <p:cNvPr id="19" name="角丸四角形 7">
            <a:extLst>
              <a:ext uri="{FF2B5EF4-FFF2-40B4-BE49-F238E27FC236}">
                <a16:creationId xmlns:a16="http://schemas.microsoft.com/office/drawing/2014/main" id="{45E54D37-1956-781B-299D-E1C2C60F0D51}"/>
              </a:ext>
            </a:extLst>
          </p:cNvPr>
          <p:cNvSpPr/>
          <p:nvPr/>
        </p:nvSpPr>
        <p:spPr>
          <a:xfrm>
            <a:off x="-1" y="3312168"/>
            <a:ext cx="9144001" cy="13320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
              <a:spcAft>
                <a:spcPct val="0"/>
              </a:spcAft>
              <a:defRPr/>
            </a:pPr>
            <a:r>
              <a:rPr lang="ja-JP" altLang="en-US" sz="2800" dirty="0">
                <a:solidFill>
                  <a:schemeClr val="tx1"/>
                </a:solidFill>
                <a:latin typeface="游ゴシック Medium" panose="020B0500000000000000" pitchFamily="50" charset="-128"/>
                <a:ea typeface="游ゴシック Medium" panose="020B0500000000000000" pitchFamily="50" charset="-128"/>
              </a:rPr>
              <a:t>主権者として税の意義と社会のあり方を考えよう</a:t>
            </a:r>
            <a:endParaRPr lang="en-US" altLang="ja-JP" sz="2800" dirty="0">
              <a:solidFill>
                <a:schemeClr val="tx1"/>
              </a:solidFill>
              <a:latin typeface="游ゴシック Medium" panose="020B0500000000000000" pitchFamily="50" charset="-128"/>
              <a:ea typeface="游ゴシック Medium" panose="020B0500000000000000" pitchFamily="50" charset="-128"/>
            </a:endParaRPr>
          </a:p>
        </p:txBody>
      </p:sp>
      <p:sp>
        <p:nvSpPr>
          <p:cNvPr id="21" name="テキスト ボックス 20">
            <a:extLst>
              <a:ext uri="{FF2B5EF4-FFF2-40B4-BE49-F238E27FC236}">
                <a16:creationId xmlns:a16="http://schemas.microsoft.com/office/drawing/2014/main" id="{54295D78-B92A-A792-B0CB-3C4952BEF567}"/>
              </a:ext>
            </a:extLst>
          </p:cNvPr>
          <p:cNvSpPr txBox="1"/>
          <p:nvPr/>
        </p:nvSpPr>
        <p:spPr>
          <a:xfrm>
            <a:off x="1907705" y="2988000"/>
            <a:ext cx="5328592" cy="252000"/>
          </a:xfrm>
          <a:prstGeom prst="rect">
            <a:avLst/>
          </a:prstGeom>
          <a:solidFill>
            <a:srgbClr val="99CCFF">
              <a:alpha val="50000"/>
            </a:srgbClr>
          </a:solidFill>
          <a:effectLst/>
        </p:spPr>
        <p:txBody>
          <a:bodyPr wrap="square" lIns="0" tIns="108000" rIns="0" bIns="36000" rtlCol="0" anchor="ctr">
            <a:noAutofit/>
          </a:bodyPr>
          <a:lstStyle/>
          <a:p>
            <a:pPr marL="0" marR="0" lvl="0" indent="0" algn="ctr" defTabSz="457200" rtl="0" eaLnBrk="1" fontAlgn="b" latinLnBrk="0" hangingPunct="1">
              <a:lnSpc>
                <a:spcPct val="100000"/>
              </a:lnSpc>
              <a:spcBef>
                <a:spcPts val="0"/>
              </a:spcBef>
              <a:spcAft>
                <a:spcPts val="1800"/>
              </a:spcAft>
              <a:buClrTx/>
              <a:buSzTx/>
              <a:buFontTx/>
              <a:buNone/>
              <a:tabLst/>
              <a:defRPr/>
            </a:pPr>
            <a:endParaRPr kumimoji="1" lang="ja-JP" altLang="en-US" sz="6600" b="0" i="0" u="none" strike="noStrike" kern="1200" cap="none" spc="-700" normalizeH="0" baseline="0" noProof="0" dirty="0">
              <a:ln>
                <a:noFill/>
              </a:ln>
              <a:solidFill>
                <a:srgbClr val="4472C4">
                  <a:lumMod val="50000"/>
                </a:srgbClr>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11" name="テキスト ボックス 10">
            <a:extLst>
              <a:ext uri="{FF2B5EF4-FFF2-40B4-BE49-F238E27FC236}">
                <a16:creationId xmlns:a16="http://schemas.microsoft.com/office/drawing/2014/main" id="{49C8F302-F29D-8D69-4533-97F886DC5353}"/>
              </a:ext>
            </a:extLst>
          </p:cNvPr>
          <p:cNvSpPr txBox="1"/>
          <p:nvPr/>
        </p:nvSpPr>
        <p:spPr>
          <a:xfrm>
            <a:off x="1" y="1476000"/>
            <a:ext cx="9143999" cy="2412000"/>
          </a:xfrm>
          <a:prstGeom prst="rect">
            <a:avLst/>
          </a:prstGeom>
          <a:noFill/>
        </p:spPr>
        <p:txBody>
          <a:bodyPr wrap="square" lIns="0" tIns="108000" rIns="0" bIns="36000" rtlCol="0" anchor="ctr">
            <a:noAutofit/>
          </a:bodyPr>
          <a:lstStyle/>
          <a:p>
            <a:pPr marL="0" marR="0" lvl="0" indent="0" algn="ctr" defTabSz="457200" rtl="0" eaLnBrk="1" fontAlgn="b" latinLnBrk="0" hangingPunct="1">
              <a:lnSpc>
                <a:spcPct val="100000"/>
              </a:lnSpc>
              <a:spcBef>
                <a:spcPts val="0"/>
              </a:spcBef>
              <a:buClrTx/>
              <a:buSzTx/>
              <a:buFontTx/>
              <a:buNone/>
              <a:tabLst/>
              <a:defRPr/>
            </a:pPr>
            <a:r>
              <a:rPr lang="ja-JP" altLang="en-US" sz="8800" spc="600" dirty="0">
                <a:latin typeface="游ゴシック Medium" panose="020B0500000000000000" pitchFamily="50" charset="-128"/>
                <a:ea typeface="游ゴシック Medium" panose="020B0500000000000000" pitchFamily="50" charset="-128"/>
              </a:rPr>
              <a:t>租税教室</a:t>
            </a:r>
            <a:endParaRPr kumimoji="1" lang="ja-JP" altLang="en-US" sz="8800" b="0" i="0" u="none" strike="noStrike" kern="1200" cap="none" spc="600" normalizeH="0" noProof="0" dirty="0">
              <a:ln>
                <a:noFill/>
              </a:ln>
              <a:effectLst/>
              <a:uLnTx/>
              <a:uFillTx/>
              <a:latin typeface="游ゴシック Medium" panose="020B0500000000000000" pitchFamily="50" charset="-128"/>
              <a:ea typeface="游ゴシック Medium" panose="020B0500000000000000" pitchFamily="50" charset="-128"/>
              <a:cs typeface="+mn-cs"/>
            </a:endParaRPr>
          </a:p>
        </p:txBody>
      </p:sp>
    </p:spTree>
    <p:extLst>
      <p:ext uri="{BB962C8B-B14F-4D97-AF65-F5344CB8AC3E}">
        <p14:creationId xmlns:p14="http://schemas.microsoft.com/office/powerpoint/2010/main" val="1073641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E2054F82-7977-4685-B922-A2E5A60EF2B3}"/>
              </a:ext>
            </a:extLst>
          </p:cNvPr>
          <p:cNvSpPr/>
          <p:nvPr/>
        </p:nvSpPr>
        <p:spPr>
          <a:xfrm>
            <a:off x="5922151" y="5877272"/>
            <a:ext cx="2578091" cy="5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000" rIns="0" bIns="0" rtlCol="0" anchor="ctr"/>
          <a:lstStyle/>
          <a:p>
            <a:pPr algn="ctr"/>
            <a:r>
              <a:rPr lang="ja-JP" altLang="en-US" sz="1500" b="1" spc="-75" dirty="0">
                <a:solidFill>
                  <a:schemeClr val="bg1"/>
                </a:solidFill>
                <a:latin typeface="メイリオ" panose="020B0604030504040204" pitchFamily="50" charset="-128"/>
                <a:ea typeface="メイリオ" panose="020B0604030504040204" pitchFamily="50" charset="-128"/>
              </a:rPr>
              <a:t>将来世代の負担 </a:t>
            </a:r>
            <a:r>
              <a:rPr lang="en-US" altLang="ja-JP" sz="1500" b="1" spc="-75" dirty="0">
                <a:solidFill>
                  <a:schemeClr val="bg1"/>
                </a:solidFill>
                <a:latin typeface="メイリオ" panose="020B0604030504040204" pitchFamily="50" charset="-128"/>
                <a:ea typeface="メイリオ" panose="020B0604030504040204" pitchFamily="50" charset="-128"/>
              </a:rPr>
              <a:t>…</a:t>
            </a:r>
            <a:endParaRPr lang="ja-JP" altLang="en-US" sz="1500" b="1" spc="-75" dirty="0">
              <a:solidFill>
                <a:schemeClr val="bg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2E86E73C-A871-4DBB-BBF3-C7622CC37600}"/>
              </a:ext>
            </a:extLst>
          </p:cNvPr>
          <p:cNvSpPr txBox="1"/>
          <p:nvPr/>
        </p:nvSpPr>
        <p:spPr>
          <a:xfrm>
            <a:off x="2843808" y="1577142"/>
            <a:ext cx="5022558" cy="461665"/>
          </a:xfrm>
          <a:prstGeom prst="rect">
            <a:avLst/>
          </a:prstGeom>
          <a:noFill/>
          <a:ln>
            <a:noFill/>
          </a:ln>
        </p:spPr>
        <p:txBody>
          <a:bodyPr wrap="square" rtlCol="0" anchor="ctr">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 国債残高は各年度の３月末現在の額。</a:t>
            </a:r>
            <a:endParaRPr lang="en-US" altLang="ja-JP" sz="1200" b="1" dirty="0">
              <a:latin typeface="メイリオ" panose="020B0604030504040204" pitchFamily="50" charset="-128"/>
              <a:ea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rPr>
              <a:t>　 ただし、令和５年度末の見込額は</a:t>
            </a:r>
            <a:r>
              <a:rPr lang="en-US" altLang="ja-JP" sz="1200" b="1" dirty="0">
                <a:latin typeface="メイリオ" panose="020B0604030504040204" pitchFamily="50" charset="-128"/>
                <a:ea typeface="メイリオ" panose="020B0604030504040204" pitchFamily="50" charset="-128"/>
              </a:rPr>
              <a:t>1,043</a:t>
            </a:r>
            <a:r>
              <a:rPr lang="ja-JP" altLang="en-US" sz="1200" b="1" dirty="0">
                <a:latin typeface="メイリオ" panose="020B0604030504040204" pitchFamily="50" charset="-128"/>
                <a:ea typeface="メイリオ" panose="020B0604030504040204" pitchFamily="50" charset="-128"/>
              </a:rPr>
              <a:t>兆円程度</a:t>
            </a:r>
            <a:r>
              <a:rPr lang="ja-JP" altLang="en-US" sz="788" dirty="0">
                <a:latin typeface="メイリオ" panose="020B0604030504040204" pitchFamily="50" charset="-128"/>
                <a:ea typeface="メイリオ" panose="020B0604030504040204" pitchFamily="50" charset="-128"/>
              </a:rPr>
              <a:t>。</a:t>
            </a:r>
            <a:r>
              <a:rPr lang="en-US" altLang="ja-JP" sz="788" dirty="0">
                <a:latin typeface="メイリオ" panose="020B0604030504040204" pitchFamily="50" charset="-128"/>
                <a:ea typeface="メイリオ" panose="020B0604030504040204" pitchFamily="50" charset="-128"/>
              </a:rPr>
              <a:t> </a:t>
            </a:r>
            <a:r>
              <a:rPr lang="en-US" altLang="ja-JP" sz="750" dirty="0">
                <a:latin typeface="メイリオ" panose="020B0604030504040204" pitchFamily="50" charset="-128"/>
                <a:ea typeface="メイリオ" panose="020B0604030504040204" pitchFamily="50" charset="-128"/>
              </a:rPr>
              <a:t>(</a:t>
            </a:r>
            <a:r>
              <a:rPr lang="ja-JP" altLang="en-US" sz="750" dirty="0">
                <a:latin typeface="メイリオ" panose="020B0604030504040204" pitchFamily="50" charset="-128"/>
                <a:ea typeface="メイリオ" panose="020B0604030504040204" pitchFamily="50" charset="-128"/>
              </a:rPr>
              <a:t>前倒債限度額除く</a:t>
            </a:r>
            <a:r>
              <a:rPr lang="en-US" altLang="ja-JP" sz="750" dirty="0">
                <a:latin typeface="メイリオ" panose="020B0604030504040204" pitchFamily="50" charset="-128"/>
                <a:ea typeface="メイリオ" panose="020B0604030504040204" pitchFamily="50" charset="-128"/>
              </a:rPr>
              <a:t>)</a:t>
            </a:r>
            <a:endParaRPr lang="en-US" altLang="ja-JP" sz="1050" dirty="0">
              <a:latin typeface="メイリオ" panose="020B0604030504040204" pitchFamily="50" charset="-128"/>
              <a:ea typeface="メイリオ" panose="020B0604030504040204" pitchFamily="50" charset="-128"/>
            </a:endParaRPr>
          </a:p>
        </p:txBody>
      </p:sp>
      <p:grpSp>
        <p:nvGrpSpPr>
          <p:cNvPr id="7" name="グループ化 6">
            <a:extLst>
              <a:ext uri="{FF2B5EF4-FFF2-40B4-BE49-F238E27FC236}">
                <a16:creationId xmlns:a16="http://schemas.microsoft.com/office/drawing/2014/main" id="{0381D5BC-4ACE-8829-FBAB-7441DA9D1EB3}"/>
              </a:ext>
            </a:extLst>
          </p:cNvPr>
          <p:cNvGrpSpPr/>
          <p:nvPr/>
        </p:nvGrpSpPr>
        <p:grpSpPr>
          <a:xfrm>
            <a:off x="413539" y="1210035"/>
            <a:ext cx="8334925" cy="4789830"/>
            <a:chOff x="551384" y="1114856"/>
            <a:chExt cx="11017223" cy="4493825"/>
          </a:xfrm>
        </p:grpSpPr>
        <p:graphicFrame>
          <p:nvGraphicFramePr>
            <p:cNvPr id="8" name="グラフ 7">
              <a:extLst>
                <a:ext uri="{FF2B5EF4-FFF2-40B4-BE49-F238E27FC236}">
                  <a16:creationId xmlns:a16="http://schemas.microsoft.com/office/drawing/2014/main" id="{B2D63091-0039-4729-AFB5-50C120F6BE02}"/>
                </a:ext>
              </a:extLst>
            </p:cNvPr>
            <p:cNvGraphicFramePr/>
            <p:nvPr>
              <p:extLst>
                <p:ext uri="{D42A27DB-BD31-4B8C-83A1-F6EECF244321}">
                  <p14:modId xmlns:p14="http://schemas.microsoft.com/office/powerpoint/2010/main" val="1026886188"/>
                </p:ext>
              </p:extLst>
            </p:nvPr>
          </p:nvGraphicFramePr>
          <p:xfrm>
            <a:off x="695400" y="1422633"/>
            <a:ext cx="10873207" cy="4186048"/>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a:extLst>
                <a:ext uri="{FF2B5EF4-FFF2-40B4-BE49-F238E27FC236}">
                  <a16:creationId xmlns:a16="http://schemas.microsoft.com/office/drawing/2014/main" id="{9B05C496-1CF4-498A-8BCF-0712AE7DC925}"/>
                </a:ext>
              </a:extLst>
            </p:cNvPr>
            <p:cNvSpPr txBox="1"/>
            <p:nvPr/>
          </p:nvSpPr>
          <p:spPr>
            <a:xfrm>
              <a:off x="551384" y="1114856"/>
              <a:ext cx="867933" cy="307776"/>
            </a:xfrm>
            <a:prstGeom prst="rect">
              <a:avLst/>
            </a:prstGeom>
            <a:noFill/>
            <a:ln>
              <a:noFill/>
            </a:ln>
          </p:spPr>
          <p:txBody>
            <a:bodyPr wrap="square" rtlCol="0" anchor="ctr">
              <a:spAutoFit/>
            </a:bodyPr>
            <a:lstStyle/>
            <a:p>
              <a:pPr algn="ctr"/>
              <a:r>
                <a:rPr lang="en-US" altLang="ja-JP" sz="900"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900" dirty="0">
                  <a:solidFill>
                    <a:schemeClr val="tx1">
                      <a:lumMod val="65000"/>
                      <a:lumOff val="35000"/>
                    </a:schemeClr>
                  </a:solidFill>
                  <a:latin typeface="メイリオ" panose="020B0604030504040204" pitchFamily="50" charset="-128"/>
                  <a:ea typeface="メイリオ" panose="020B0604030504040204" pitchFamily="50" charset="-128"/>
                </a:rPr>
                <a:t>兆円</a:t>
              </a:r>
              <a:r>
                <a:rPr lang="en-US" altLang="ja-JP" sz="900" dirty="0">
                  <a:solidFill>
                    <a:schemeClr val="tx1">
                      <a:lumMod val="65000"/>
                      <a:lumOff val="35000"/>
                    </a:schemeClr>
                  </a:solidFill>
                  <a:latin typeface="メイリオ" panose="020B0604030504040204" pitchFamily="50" charset="-128"/>
                  <a:ea typeface="メイリオ" panose="020B0604030504040204" pitchFamily="50" charset="-128"/>
                </a:rPr>
                <a:t>)</a:t>
              </a:r>
              <a:endParaRPr lang="ja-JP" altLang="en-US" sz="9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grpSp>
      <p:sp>
        <p:nvSpPr>
          <p:cNvPr id="6" name="テキスト ボックス 5">
            <a:extLst>
              <a:ext uri="{FF2B5EF4-FFF2-40B4-BE49-F238E27FC236}">
                <a16:creationId xmlns:a16="http://schemas.microsoft.com/office/drawing/2014/main" id="{FDD1B337-9AD8-41C5-9C1D-9EAD9F6E6D5C}"/>
              </a:ext>
            </a:extLst>
          </p:cNvPr>
          <p:cNvSpPr txBox="1"/>
          <p:nvPr/>
        </p:nvSpPr>
        <p:spPr>
          <a:xfrm>
            <a:off x="8545362" y="4509121"/>
            <a:ext cx="323165" cy="539999"/>
          </a:xfrm>
          <a:prstGeom prst="rect">
            <a:avLst/>
          </a:prstGeom>
          <a:noFill/>
          <a:ln>
            <a:noFill/>
          </a:ln>
        </p:spPr>
        <p:txBody>
          <a:bodyPr vert="eaVert" wrap="square" rtlCol="0" anchor="ctr">
            <a:spAutoFit/>
          </a:bodyPr>
          <a:lstStyle/>
          <a:p>
            <a:pPr algn="ctr"/>
            <a:r>
              <a:rPr lang="en-US" altLang="ja-JP" sz="900"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900" dirty="0">
                <a:solidFill>
                  <a:schemeClr val="tx1">
                    <a:lumMod val="65000"/>
                    <a:lumOff val="35000"/>
                  </a:schemeClr>
                </a:solidFill>
                <a:latin typeface="メイリオ" panose="020B0604030504040204" pitchFamily="50" charset="-128"/>
                <a:ea typeface="メイリオ" panose="020B0604030504040204" pitchFamily="50" charset="-128"/>
              </a:rPr>
              <a:t>年度末</a:t>
            </a:r>
            <a:r>
              <a:rPr lang="en-US" altLang="ja-JP" sz="900" dirty="0">
                <a:solidFill>
                  <a:schemeClr val="tx1">
                    <a:lumMod val="65000"/>
                    <a:lumOff val="35000"/>
                  </a:schemeClr>
                </a:solidFill>
                <a:latin typeface="メイリオ" panose="020B0604030504040204" pitchFamily="50" charset="-128"/>
                <a:ea typeface="メイリオ" panose="020B0604030504040204" pitchFamily="50" charset="-128"/>
              </a:rPr>
              <a:t>)</a:t>
            </a:r>
            <a:endParaRPr lang="ja-JP" altLang="en-US" sz="9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C1C0C4FD-7F24-4CDC-A671-9E7AEBC29057}"/>
              </a:ext>
            </a:extLst>
          </p:cNvPr>
          <p:cNvSpPr/>
          <p:nvPr/>
        </p:nvSpPr>
        <p:spPr>
          <a:xfrm>
            <a:off x="1061610" y="5877272"/>
            <a:ext cx="2430270" cy="54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000" rIns="0" bIns="0"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令和</a:t>
            </a:r>
            <a:r>
              <a:rPr lang="en-US" altLang="ja-JP" sz="1200" b="1" dirty="0">
                <a:solidFill>
                  <a:schemeClr val="bg1"/>
                </a:solidFill>
                <a:latin typeface="メイリオ" panose="020B0604030504040204" pitchFamily="50" charset="-128"/>
                <a:ea typeface="メイリオ" panose="020B0604030504040204" pitchFamily="50" charset="-128"/>
              </a:rPr>
              <a:t>5</a:t>
            </a:r>
            <a:r>
              <a:rPr lang="ja-JP" altLang="en-US" sz="1200" b="1" dirty="0">
                <a:solidFill>
                  <a:schemeClr val="bg1"/>
                </a:solidFill>
                <a:latin typeface="メイリオ" panose="020B0604030504040204" pitchFamily="50" charset="-128"/>
                <a:ea typeface="メイリオ" panose="020B0604030504040204" pitchFamily="50" charset="-128"/>
              </a:rPr>
              <a:t>年度末 国債残高</a:t>
            </a:r>
            <a:endParaRPr lang="en-US" altLang="ja-JP" sz="1200" b="1" dirty="0">
              <a:solidFill>
                <a:schemeClr val="bg1"/>
              </a:solidFill>
              <a:latin typeface="メイリオ" panose="020B0604030504040204" pitchFamily="50" charset="-128"/>
              <a:ea typeface="メイリオ" panose="020B0604030504040204" pitchFamily="50" charset="-128"/>
            </a:endParaRPr>
          </a:p>
          <a:p>
            <a:pPr algn="ctr"/>
            <a:r>
              <a:rPr lang="ja-JP" altLang="en-US" b="1" dirty="0">
                <a:solidFill>
                  <a:schemeClr val="bg1"/>
                </a:solidFill>
                <a:latin typeface="メイリオ" panose="020B0604030504040204" pitchFamily="50" charset="-128"/>
                <a:ea typeface="メイリオ" panose="020B0604030504040204" pitchFamily="50" charset="-128"/>
              </a:rPr>
              <a:t>約</a:t>
            </a:r>
            <a:r>
              <a:rPr lang="en-US" altLang="ja-JP" b="1" dirty="0">
                <a:solidFill>
                  <a:schemeClr val="bg1"/>
                </a:solidFill>
                <a:latin typeface="メイリオ" panose="020B0604030504040204" pitchFamily="50" charset="-128"/>
                <a:ea typeface="メイリオ" panose="020B0604030504040204" pitchFamily="50" charset="-128"/>
              </a:rPr>
              <a:t>1,068</a:t>
            </a:r>
            <a:r>
              <a:rPr lang="ja-JP" altLang="en-US" b="1" dirty="0">
                <a:solidFill>
                  <a:schemeClr val="bg1"/>
                </a:solidFill>
                <a:latin typeface="メイリオ" panose="020B0604030504040204" pitchFamily="50" charset="-128"/>
                <a:ea typeface="メイリオ" panose="020B0604030504040204" pitchFamily="50" charset="-128"/>
              </a:rPr>
              <a:t>兆円</a:t>
            </a:r>
            <a:r>
              <a:rPr lang="en-US" altLang="ja-JP" sz="1200" b="1" dirty="0">
                <a:solidFill>
                  <a:schemeClr val="bg1"/>
                </a:solidFill>
                <a:latin typeface="メイリオ" panose="020B0604030504040204" pitchFamily="50" charset="-128"/>
                <a:ea typeface="メイリオ" panose="020B0604030504040204" pitchFamily="50" charset="-128"/>
              </a:rPr>
              <a:t>(</a:t>
            </a:r>
            <a:r>
              <a:rPr lang="ja-JP" altLang="en-US" sz="1200" b="1" dirty="0">
                <a:solidFill>
                  <a:schemeClr val="bg1"/>
                </a:solidFill>
                <a:latin typeface="メイリオ" panose="020B0604030504040204" pitchFamily="50" charset="-128"/>
                <a:ea typeface="メイリオ" panose="020B0604030504040204" pitchFamily="50" charset="-128"/>
              </a:rPr>
              <a:t>見込</a:t>
            </a:r>
            <a:r>
              <a:rPr lang="en-US" altLang="ja-JP" sz="1200" b="1" dirty="0">
                <a:solidFill>
                  <a:schemeClr val="bg1"/>
                </a:solidFill>
                <a:latin typeface="メイリオ" panose="020B0604030504040204" pitchFamily="50" charset="-128"/>
                <a:ea typeface="メイリオ" panose="020B0604030504040204" pitchFamily="50" charset="-128"/>
              </a:rPr>
              <a:t>)</a:t>
            </a:r>
            <a:endParaRPr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3B266F75-FA53-4972-A93B-C99E08E3C08C}"/>
              </a:ext>
            </a:extLst>
          </p:cNvPr>
          <p:cNvSpPr/>
          <p:nvPr/>
        </p:nvSpPr>
        <p:spPr>
          <a:xfrm>
            <a:off x="3491880" y="5877272"/>
            <a:ext cx="2430270" cy="540000"/>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t" anchorCtr="0"/>
          <a:lstStyle/>
          <a:p>
            <a:pPr algn="ctr"/>
            <a:r>
              <a:rPr lang="ja-JP" altLang="en-US" sz="1350" b="1" dirty="0">
                <a:solidFill>
                  <a:schemeClr val="tx1"/>
                </a:solidFill>
                <a:latin typeface="メイリオ" panose="020B0604030504040204" pitchFamily="50" charset="-128"/>
                <a:ea typeface="メイリオ" panose="020B0604030504040204" pitchFamily="50" charset="-128"/>
              </a:rPr>
              <a:t>国民</a:t>
            </a:r>
            <a:r>
              <a:rPr lang="en-US" altLang="ja-JP" sz="1350" b="1" dirty="0">
                <a:solidFill>
                  <a:schemeClr val="tx1"/>
                </a:solidFill>
                <a:latin typeface="メイリオ" panose="020B0604030504040204" pitchFamily="50" charset="-128"/>
                <a:ea typeface="メイリオ" panose="020B0604030504040204" pitchFamily="50" charset="-128"/>
              </a:rPr>
              <a:t>1</a:t>
            </a:r>
            <a:r>
              <a:rPr lang="ja-JP" altLang="en-US" sz="1350" b="1" dirty="0">
                <a:solidFill>
                  <a:schemeClr val="tx1"/>
                </a:solidFill>
                <a:latin typeface="メイリオ" panose="020B0604030504040204" pitchFamily="50" charset="-128"/>
                <a:ea typeface="メイリオ" panose="020B0604030504040204" pitchFamily="50" charset="-128"/>
              </a:rPr>
              <a:t>人当たり</a:t>
            </a:r>
            <a:endParaRPr lang="en-US" altLang="ja-JP" sz="1350" b="1" dirty="0">
              <a:solidFill>
                <a:schemeClr val="tx1"/>
              </a:solidFill>
              <a:latin typeface="メイリオ" panose="020B0604030504040204" pitchFamily="50" charset="-128"/>
              <a:ea typeface="メイリオ" panose="020B0604030504040204" pitchFamily="50" charset="-128"/>
            </a:endParaRPr>
          </a:p>
          <a:p>
            <a:pPr algn="ctr"/>
            <a:r>
              <a:rPr lang="ja-JP" altLang="en-US" b="1" dirty="0">
                <a:solidFill>
                  <a:schemeClr val="tx1"/>
                </a:solidFill>
                <a:latin typeface="メイリオ" panose="020B0604030504040204" pitchFamily="50" charset="-128"/>
                <a:ea typeface="メイリオ" panose="020B0604030504040204" pitchFamily="50" charset="-128"/>
              </a:rPr>
              <a:t>約</a:t>
            </a:r>
            <a:r>
              <a:rPr lang="en-US" altLang="ja-JP" b="1" dirty="0">
                <a:solidFill>
                  <a:schemeClr val="tx1"/>
                </a:solidFill>
                <a:latin typeface="メイリオ" panose="020B0604030504040204" pitchFamily="50" charset="-128"/>
                <a:ea typeface="メイリオ" panose="020B0604030504040204" pitchFamily="50" charset="-128"/>
              </a:rPr>
              <a:t>857</a:t>
            </a:r>
            <a:r>
              <a:rPr lang="ja-JP" altLang="en-US" b="1" dirty="0">
                <a:solidFill>
                  <a:schemeClr val="tx1"/>
                </a:solidFill>
                <a:latin typeface="メイリオ" panose="020B0604030504040204" pitchFamily="50" charset="-128"/>
                <a:ea typeface="メイリオ" panose="020B0604030504040204" pitchFamily="50" charset="-128"/>
              </a:rPr>
              <a:t>万円</a:t>
            </a:r>
          </a:p>
        </p:txBody>
      </p:sp>
      <p:sp>
        <p:nvSpPr>
          <p:cNvPr id="13" name="矢印: 右 12">
            <a:extLst>
              <a:ext uri="{FF2B5EF4-FFF2-40B4-BE49-F238E27FC236}">
                <a16:creationId xmlns:a16="http://schemas.microsoft.com/office/drawing/2014/main" id="{96BB949D-1098-4A84-A812-E79D168E72D5}"/>
              </a:ext>
            </a:extLst>
          </p:cNvPr>
          <p:cNvSpPr/>
          <p:nvPr/>
        </p:nvSpPr>
        <p:spPr>
          <a:xfrm>
            <a:off x="3437874" y="5989987"/>
            <a:ext cx="540060" cy="309456"/>
          </a:xfrm>
          <a:prstGeom prst="rightArrow">
            <a:avLst>
              <a:gd name="adj1" fmla="val 41792"/>
              <a:gd name="adj2" fmla="val 5615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b="1">
              <a:latin typeface="メイリオ" panose="020B0604030504040204" pitchFamily="50" charset="-128"/>
              <a:ea typeface="メイリオ" panose="020B0604030504040204" pitchFamily="50" charset="-128"/>
            </a:endParaRPr>
          </a:p>
        </p:txBody>
      </p:sp>
      <p:sp>
        <p:nvSpPr>
          <p:cNvPr id="20" name="スライド番号プレースホルダー 1">
            <a:extLst>
              <a:ext uri="{FF2B5EF4-FFF2-40B4-BE49-F238E27FC236}">
                <a16:creationId xmlns:a16="http://schemas.microsoft.com/office/drawing/2014/main" id="{156E3171-6272-144D-0A04-9B876FCD2334}"/>
              </a:ext>
            </a:extLst>
          </p:cNvPr>
          <p:cNvSpPr txBox="1">
            <a:spLocks/>
          </p:cNvSpPr>
          <p:nvPr/>
        </p:nvSpPr>
        <p:spPr>
          <a:xfrm>
            <a:off x="8342347" y="5769429"/>
            <a:ext cx="689372" cy="166688"/>
          </a:xfrm>
          <a:prstGeom prst="rect">
            <a:avLst/>
          </a:prstGeom>
        </p:spPr>
        <p:txBody>
          <a:bodyPr vert="horz" lIns="68580" tIns="34290" rIns="68580" bIns="3429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z="825">
                <a:solidFill>
                  <a:schemeClr val="bg1"/>
                </a:solidFill>
                <a:latin typeface="BIZ UDPゴシック" panose="020B0400000000000000" pitchFamily="50" charset="-128"/>
                <a:ea typeface="BIZ UDPゴシック" panose="020B0400000000000000" pitchFamily="50" charset="-128"/>
              </a:rPr>
              <a:pPr>
                <a:defRPr/>
              </a:pPr>
              <a:t>9</a:t>
            </a:fld>
            <a:endParaRPr kumimoji="0" lang="ja-JP" altLang="en-US" sz="825" dirty="0">
              <a:solidFill>
                <a:schemeClr val="bg1"/>
              </a:solidFill>
              <a:latin typeface="BIZ UDPゴシック" panose="020B0400000000000000" pitchFamily="50" charset="-128"/>
              <a:ea typeface="BIZ UDPゴシック" panose="020B0400000000000000" pitchFamily="50" charset="-128"/>
            </a:endParaRPr>
          </a:p>
        </p:txBody>
      </p:sp>
      <p:sp>
        <p:nvSpPr>
          <p:cNvPr id="37" name="矢印: 右 36">
            <a:extLst>
              <a:ext uri="{FF2B5EF4-FFF2-40B4-BE49-F238E27FC236}">
                <a16:creationId xmlns:a16="http://schemas.microsoft.com/office/drawing/2014/main" id="{14A538F5-17BD-761B-4959-E77DCB0885A0}"/>
              </a:ext>
            </a:extLst>
          </p:cNvPr>
          <p:cNvSpPr/>
          <p:nvPr/>
        </p:nvSpPr>
        <p:spPr>
          <a:xfrm>
            <a:off x="5490102" y="5999864"/>
            <a:ext cx="810090" cy="309456"/>
          </a:xfrm>
          <a:prstGeom prst="rightArrow">
            <a:avLst>
              <a:gd name="adj1" fmla="val 41792"/>
              <a:gd name="adj2" fmla="val 5615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b="1">
              <a:latin typeface="メイリオ" panose="020B0604030504040204" pitchFamily="50" charset="-128"/>
              <a:ea typeface="メイリオ" panose="020B0604030504040204" pitchFamily="50" charset="-128"/>
            </a:endParaRPr>
          </a:p>
        </p:txBody>
      </p:sp>
      <p:sp>
        <p:nvSpPr>
          <p:cNvPr id="4" name="スライド番号プレースホルダー 2">
            <a:extLst>
              <a:ext uri="{FF2B5EF4-FFF2-40B4-BE49-F238E27FC236}">
                <a16:creationId xmlns:a16="http://schemas.microsoft.com/office/drawing/2014/main" id="{5C2B15E0-52FB-A7DC-AFDC-CC602359C668}"/>
              </a:ext>
            </a:extLst>
          </p:cNvPr>
          <p:cNvSpPr txBox="1">
            <a:spLocks/>
          </p:cNvSpPr>
          <p:nvPr/>
        </p:nvSpPr>
        <p:spPr>
          <a:xfrm>
            <a:off x="8430017" y="6474316"/>
            <a:ext cx="877019" cy="394317"/>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a:t>
            </a:r>
            <a:r>
              <a:rPr lang="ja-JP" altLang="en-US" dirty="0"/>
              <a:t> </a:t>
            </a:r>
            <a:fld id="{4043AD98-A478-4213-A96D-FDBB82AF72FB}" type="slidenum">
              <a:rPr lang="ja-JP" altLang="en-US" smtClean="0"/>
              <a:t>9</a:t>
            </a:fld>
            <a:r>
              <a:rPr lang="ja-JP" altLang="en-US" dirty="0"/>
              <a:t> </a:t>
            </a:r>
            <a:r>
              <a:rPr lang="en-US" altLang="ja-JP" dirty="0"/>
              <a:t>》</a:t>
            </a:r>
            <a:endParaRPr lang="ja-JP" altLang="en-US" dirty="0"/>
          </a:p>
        </p:txBody>
      </p:sp>
      <p:sp>
        <p:nvSpPr>
          <p:cNvPr id="10" name="テキスト プレースホルダー 1">
            <a:extLst>
              <a:ext uri="{FF2B5EF4-FFF2-40B4-BE49-F238E27FC236}">
                <a16:creationId xmlns:a16="http://schemas.microsoft.com/office/drawing/2014/main" id="{83E452B1-1575-DE12-6587-862A541348C4}"/>
              </a:ext>
            </a:extLst>
          </p:cNvPr>
          <p:cNvSpPr>
            <a:spLocks noGrp="1"/>
          </p:cNvSpPr>
          <p:nvPr>
            <p:ph type="body" sz="quarter" idx="13"/>
          </p:nvPr>
        </p:nvSpPr>
        <p:spPr>
          <a:xfrm>
            <a:off x="0" y="0"/>
            <a:ext cx="9144000" cy="1080000"/>
          </a:xfrm>
        </p:spPr>
        <p:txBody>
          <a:bodyPr/>
          <a:lstStyle/>
          <a:p>
            <a:r>
              <a:rPr kumimoji="1" lang="ja-JP" altLang="en-US" dirty="0"/>
              <a:t>公債残高の累増</a:t>
            </a:r>
          </a:p>
        </p:txBody>
      </p:sp>
    </p:spTree>
    <p:extLst>
      <p:ext uri="{BB962C8B-B14F-4D97-AF65-F5344CB8AC3E}">
        <p14:creationId xmlns:p14="http://schemas.microsoft.com/office/powerpoint/2010/main" val="225292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6" grpId="0"/>
      <p:bldP spid="9" grpId="0" animBg="1"/>
      <p:bldP spid="11" grpId="0" animBg="1"/>
      <p:bldP spid="13"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4F02250-3298-B032-E5CD-A73132EF2B92}"/>
              </a:ext>
            </a:extLst>
          </p:cNvPr>
          <p:cNvSpPr>
            <a:spLocks noGrp="1"/>
          </p:cNvSpPr>
          <p:nvPr>
            <p:ph type="body" sz="quarter" idx="13"/>
          </p:nvPr>
        </p:nvSpPr>
        <p:spPr/>
        <p:txBody>
          <a:bodyPr/>
          <a:lstStyle/>
          <a:p>
            <a:r>
              <a:rPr kumimoji="1" lang="ja-JP" altLang="en-US" dirty="0"/>
              <a:t>税金の使い道は？</a:t>
            </a:r>
          </a:p>
        </p:txBody>
      </p:sp>
      <p:sp>
        <p:nvSpPr>
          <p:cNvPr id="3" name="スライド番号プレースホルダー 2">
            <a:extLst>
              <a:ext uri="{FF2B5EF4-FFF2-40B4-BE49-F238E27FC236}">
                <a16:creationId xmlns:a16="http://schemas.microsoft.com/office/drawing/2014/main" id="{91212FE5-052B-BDBF-8C93-2FAF993AE263}"/>
              </a:ext>
            </a:extLst>
          </p:cNvPr>
          <p:cNvSpPr>
            <a:spLocks noGrp="1"/>
          </p:cNvSpPr>
          <p:nvPr>
            <p:ph type="sldNum" sz="quarter" idx="12"/>
          </p:nvPr>
        </p:nvSpPr>
        <p:spPr/>
        <p:txBody>
          <a:bodyPr/>
          <a:lstStyle/>
          <a:p>
            <a:fld id="{0476FAA8-B280-4704-A56B-08FA04A964B6}" type="slidenum">
              <a:rPr lang="ja-JP" altLang="en-US" smtClean="0"/>
              <a:pPr/>
              <a:t>10</a:t>
            </a:fld>
            <a:endParaRPr lang="ja-JP" altLang="en-US" dirty="0"/>
          </a:p>
        </p:txBody>
      </p:sp>
      <p:pic>
        <p:nvPicPr>
          <p:cNvPr id="4" name="税金の使い道">
            <a:hlinkClick r:id="" action="ppaction://media"/>
            <a:extLst>
              <a:ext uri="{FF2B5EF4-FFF2-40B4-BE49-F238E27FC236}">
                <a16:creationId xmlns:a16="http://schemas.microsoft.com/office/drawing/2014/main" id="{9A5DF149-6A4D-2DCC-47B4-CF4A138812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93812"/>
            <a:ext cx="9144000" cy="5143500"/>
          </a:xfrm>
          <a:prstGeom prst="rect">
            <a:avLst/>
          </a:prstGeom>
        </p:spPr>
      </p:pic>
    </p:spTree>
    <p:extLst>
      <p:ext uri="{BB962C8B-B14F-4D97-AF65-F5344CB8AC3E}">
        <p14:creationId xmlns:p14="http://schemas.microsoft.com/office/powerpoint/2010/main" val="4816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8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F779038-5FC5-007F-61CE-28CAA63100AE}"/>
              </a:ext>
            </a:extLst>
          </p:cNvPr>
          <p:cNvSpPr>
            <a:spLocks noGrp="1"/>
          </p:cNvSpPr>
          <p:nvPr>
            <p:ph type="body" sz="quarter" idx="13"/>
          </p:nvPr>
        </p:nvSpPr>
        <p:spPr/>
        <p:txBody>
          <a:bodyPr/>
          <a:lstStyle/>
          <a:p>
            <a:r>
              <a:rPr kumimoji="1" lang="ja-JP" altLang="en-US" sz="3600" dirty="0"/>
              <a:t>「模擬選挙」各党（候補者）の公約</a:t>
            </a:r>
          </a:p>
        </p:txBody>
      </p:sp>
      <p:sp>
        <p:nvSpPr>
          <p:cNvPr id="3" name="スライド番号プレースホルダー 2">
            <a:extLst>
              <a:ext uri="{FF2B5EF4-FFF2-40B4-BE49-F238E27FC236}">
                <a16:creationId xmlns:a16="http://schemas.microsoft.com/office/drawing/2014/main" id="{F93A7989-68AE-029D-3F5D-679C5171BACD}"/>
              </a:ext>
            </a:extLst>
          </p:cNvPr>
          <p:cNvSpPr>
            <a:spLocks noGrp="1"/>
          </p:cNvSpPr>
          <p:nvPr>
            <p:ph type="sldNum" sz="quarter" idx="12"/>
          </p:nvPr>
        </p:nvSpPr>
        <p:spPr/>
        <p:txBody>
          <a:bodyPr/>
          <a:lstStyle/>
          <a:p>
            <a:fld id="{0476FAA8-B280-4704-A56B-08FA04A964B6}" type="slidenum">
              <a:rPr lang="ja-JP" altLang="en-US" smtClean="0"/>
              <a:pPr/>
              <a:t>11</a:t>
            </a:fld>
            <a:endParaRPr lang="ja-JP" altLang="en-US" dirty="0"/>
          </a:p>
        </p:txBody>
      </p:sp>
      <p:graphicFrame>
        <p:nvGraphicFramePr>
          <p:cNvPr id="4" name="表 3">
            <a:extLst>
              <a:ext uri="{FF2B5EF4-FFF2-40B4-BE49-F238E27FC236}">
                <a16:creationId xmlns:a16="http://schemas.microsoft.com/office/drawing/2014/main" id="{76FB405D-3B32-2A41-3F08-C7DE67B9302B}"/>
              </a:ext>
            </a:extLst>
          </p:cNvPr>
          <p:cNvGraphicFramePr>
            <a:graphicFrameLocks noGrp="1"/>
          </p:cNvGraphicFramePr>
          <p:nvPr>
            <p:extLst>
              <p:ext uri="{D42A27DB-BD31-4B8C-83A1-F6EECF244321}">
                <p14:modId xmlns:p14="http://schemas.microsoft.com/office/powerpoint/2010/main" val="3651241803"/>
              </p:ext>
            </p:extLst>
          </p:nvPr>
        </p:nvGraphicFramePr>
        <p:xfrm>
          <a:off x="186551" y="1268760"/>
          <a:ext cx="8770899" cy="933287"/>
        </p:xfrm>
        <a:graphic>
          <a:graphicData uri="http://schemas.openxmlformats.org/drawingml/2006/table">
            <a:tbl>
              <a:tblPr>
                <a:tableStyleId>{616DA210-FB5B-4158-B5E0-FEB733F419BA}</a:tableStyleId>
              </a:tblPr>
              <a:tblGrid>
                <a:gridCol w="864000">
                  <a:extLst>
                    <a:ext uri="{9D8B030D-6E8A-4147-A177-3AD203B41FA5}">
                      <a16:colId xmlns:a16="http://schemas.microsoft.com/office/drawing/2014/main" val="1677657249"/>
                    </a:ext>
                  </a:extLst>
                </a:gridCol>
                <a:gridCol w="2153297">
                  <a:extLst>
                    <a:ext uri="{9D8B030D-6E8A-4147-A177-3AD203B41FA5}">
                      <a16:colId xmlns:a16="http://schemas.microsoft.com/office/drawing/2014/main" val="10373190"/>
                    </a:ext>
                  </a:extLst>
                </a:gridCol>
                <a:gridCol w="3117969">
                  <a:extLst>
                    <a:ext uri="{9D8B030D-6E8A-4147-A177-3AD203B41FA5}">
                      <a16:colId xmlns:a16="http://schemas.microsoft.com/office/drawing/2014/main" val="611692993"/>
                    </a:ext>
                  </a:extLst>
                </a:gridCol>
                <a:gridCol w="2635633">
                  <a:extLst>
                    <a:ext uri="{9D8B030D-6E8A-4147-A177-3AD203B41FA5}">
                      <a16:colId xmlns:a16="http://schemas.microsoft.com/office/drawing/2014/main" val="3146452404"/>
                    </a:ext>
                  </a:extLst>
                </a:gridCol>
              </a:tblGrid>
              <a:tr h="504056">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候補者</a:t>
                      </a:r>
                      <a:endParaRPr lang="ja-JP" altLang="en-US" sz="18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DBFF"/>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主　な　公　約</a:t>
                      </a:r>
                      <a:endParaRPr lang="ja-JP" altLang="en-US" sz="18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DBFF"/>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0" i="0" u="none" strike="noStrike"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5847" marR="5847" marT="5847" marB="0"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0" i="0" u="none" strike="noStrike"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5847" marR="5847" marT="5847" marB="0" anchor="ctr"/>
                </a:tc>
                <a:extLst>
                  <a:ext uri="{0D108BD9-81ED-4DB2-BD59-A6C34878D82A}">
                    <a16:rowId xmlns:a16="http://schemas.microsoft.com/office/drawing/2014/main" val="3430769616"/>
                  </a:ext>
                </a:extLst>
              </a:tr>
              <a:tr h="429231">
                <a:tc vMerge="1">
                  <a:txBody>
                    <a:bodyPr/>
                    <a:lstStyle/>
                    <a:p>
                      <a:pPr algn="ctr" fontAlgn="ctr"/>
                      <a:endParaRPr lang="ja-JP" altLang="en-US" sz="1600" b="0" i="0" u="none" strike="noStrike"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5847" marR="5847" marT="5847" marB="0" anchor="ctr"/>
                </a:tc>
                <a:tc>
                  <a:txBody>
                    <a:bodyPr/>
                    <a:lstStyle/>
                    <a:p>
                      <a:pPr algn="ctr" fontAlgn="ct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目指す社会</a:t>
                      </a:r>
                      <a:endParaRPr lang="ja-JP" altLang="en-US" sz="18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5FF"/>
                    </a:solidFill>
                  </a:tcPr>
                </a:tc>
                <a:tc>
                  <a:txBody>
                    <a:bodyPr/>
                    <a:lstStyle/>
                    <a:p>
                      <a:pPr algn="ctr" fontAlgn="ctr"/>
                      <a:r>
                        <a:rPr kumimoji="1" lang="zh-TW"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具体的公約</a:t>
                      </a:r>
                      <a:endParaRPr lang="ja-JP" altLang="en-US" sz="18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5FF"/>
                    </a:solidFill>
                  </a:tcPr>
                </a:tc>
                <a:tc>
                  <a:txBody>
                    <a:bodyPr/>
                    <a:lstStyle/>
                    <a:p>
                      <a:pPr algn="ctr" fontAlgn="ct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財源の確保</a:t>
                      </a:r>
                      <a:endParaRPr lang="ja-JP" altLang="en-US" sz="18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5FF"/>
                    </a:solidFill>
                  </a:tcPr>
                </a:tc>
                <a:extLst>
                  <a:ext uri="{0D108BD9-81ED-4DB2-BD59-A6C34878D82A}">
                    <a16:rowId xmlns:a16="http://schemas.microsoft.com/office/drawing/2014/main" val="2664126679"/>
                  </a:ext>
                </a:extLst>
              </a:tr>
            </a:tbl>
          </a:graphicData>
        </a:graphic>
      </p:graphicFrame>
      <p:graphicFrame>
        <p:nvGraphicFramePr>
          <p:cNvPr id="6" name="表 5">
            <a:extLst>
              <a:ext uri="{FF2B5EF4-FFF2-40B4-BE49-F238E27FC236}">
                <a16:creationId xmlns:a16="http://schemas.microsoft.com/office/drawing/2014/main" id="{F91C67E9-0D6A-B674-AD04-9F259CA62364}"/>
              </a:ext>
            </a:extLst>
          </p:cNvPr>
          <p:cNvGraphicFramePr>
            <a:graphicFrameLocks noGrp="1"/>
          </p:cNvGraphicFramePr>
          <p:nvPr>
            <p:extLst>
              <p:ext uri="{D42A27DB-BD31-4B8C-83A1-F6EECF244321}">
                <p14:modId xmlns:p14="http://schemas.microsoft.com/office/powerpoint/2010/main" val="3232991175"/>
              </p:ext>
            </p:extLst>
          </p:nvPr>
        </p:nvGraphicFramePr>
        <p:xfrm>
          <a:off x="186548" y="3642272"/>
          <a:ext cx="8770899" cy="1440000"/>
        </p:xfrm>
        <a:graphic>
          <a:graphicData uri="http://schemas.openxmlformats.org/drawingml/2006/table">
            <a:tbl>
              <a:tblPr>
                <a:tableStyleId>{616DA210-FB5B-4158-B5E0-FEB733F419BA}</a:tableStyleId>
              </a:tblPr>
              <a:tblGrid>
                <a:gridCol w="864000">
                  <a:extLst>
                    <a:ext uri="{9D8B030D-6E8A-4147-A177-3AD203B41FA5}">
                      <a16:colId xmlns:a16="http://schemas.microsoft.com/office/drawing/2014/main" val="933392308"/>
                    </a:ext>
                  </a:extLst>
                </a:gridCol>
                <a:gridCol w="2153300">
                  <a:extLst>
                    <a:ext uri="{9D8B030D-6E8A-4147-A177-3AD203B41FA5}">
                      <a16:colId xmlns:a16="http://schemas.microsoft.com/office/drawing/2014/main" val="3280901668"/>
                    </a:ext>
                  </a:extLst>
                </a:gridCol>
                <a:gridCol w="3117966">
                  <a:extLst>
                    <a:ext uri="{9D8B030D-6E8A-4147-A177-3AD203B41FA5}">
                      <a16:colId xmlns:a16="http://schemas.microsoft.com/office/drawing/2014/main" val="2146083945"/>
                    </a:ext>
                  </a:extLst>
                </a:gridCol>
                <a:gridCol w="2635633">
                  <a:extLst>
                    <a:ext uri="{9D8B030D-6E8A-4147-A177-3AD203B41FA5}">
                      <a16:colId xmlns:a16="http://schemas.microsoft.com/office/drawing/2014/main" val="2041636727"/>
                    </a:ext>
                  </a:extLst>
                </a:gridCol>
              </a:tblGrid>
              <a:tr h="1440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Ｂ党</a:t>
                      </a: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△△氏</a:t>
                      </a:r>
                      <a:endParaRPr kumimoji="1" lang="ja-JP" altLang="en-US" sz="1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6F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安心して子育てができる社会の実現</a:t>
                      </a:r>
                      <a:endPar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6F9"/>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18</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歳までの医療費と幼児教育から大学までの教育無償化</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・待機児童ゼロ</a:t>
                      </a: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6F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消費税率を段階的に</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20</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％まで引き上げる</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ことにより確保</a:t>
                      </a:r>
                      <a:endParaRPr lang="ja-JP" altLang="en-US" sz="1600" b="0" i="0" u="none" strike="noStrike" spc="0" baseline="0" dirty="0">
                        <a:solidFill>
                          <a:schemeClr val="tx1"/>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6F9"/>
                    </a:solidFill>
                  </a:tcPr>
                </a:tc>
                <a:extLst>
                  <a:ext uri="{0D108BD9-81ED-4DB2-BD59-A6C34878D82A}">
                    <a16:rowId xmlns:a16="http://schemas.microsoft.com/office/drawing/2014/main" val="179328204"/>
                  </a:ext>
                </a:extLst>
              </a:tr>
            </a:tbl>
          </a:graphicData>
        </a:graphic>
      </p:graphicFrame>
      <p:graphicFrame>
        <p:nvGraphicFramePr>
          <p:cNvPr id="7" name="表 6">
            <a:extLst>
              <a:ext uri="{FF2B5EF4-FFF2-40B4-BE49-F238E27FC236}">
                <a16:creationId xmlns:a16="http://schemas.microsoft.com/office/drawing/2014/main" id="{95C6742B-0DFE-B323-B9C8-770B77985221}"/>
              </a:ext>
            </a:extLst>
          </p:cNvPr>
          <p:cNvGraphicFramePr>
            <a:graphicFrameLocks noGrp="1"/>
          </p:cNvGraphicFramePr>
          <p:nvPr>
            <p:extLst>
              <p:ext uri="{D42A27DB-BD31-4B8C-83A1-F6EECF244321}">
                <p14:modId xmlns:p14="http://schemas.microsoft.com/office/powerpoint/2010/main" val="671091033"/>
              </p:ext>
            </p:extLst>
          </p:nvPr>
        </p:nvGraphicFramePr>
        <p:xfrm>
          <a:off x="186549" y="5093524"/>
          <a:ext cx="8770899" cy="1440000"/>
        </p:xfrm>
        <a:graphic>
          <a:graphicData uri="http://schemas.openxmlformats.org/drawingml/2006/table">
            <a:tbl>
              <a:tblPr>
                <a:tableStyleId>{616DA210-FB5B-4158-B5E0-FEB733F419BA}</a:tableStyleId>
              </a:tblPr>
              <a:tblGrid>
                <a:gridCol w="864000">
                  <a:extLst>
                    <a:ext uri="{9D8B030D-6E8A-4147-A177-3AD203B41FA5}">
                      <a16:colId xmlns:a16="http://schemas.microsoft.com/office/drawing/2014/main" val="1350388606"/>
                    </a:ext>
                  </a:extLst>
                </a:gridCol>
                <a:gridCol w="2153299">
                  <a:extLst>
                    <a:ext uri="{9D8B030D-6E8A-4147-A177-3AD203B41FA5}">
                      <a16:colId xmlns:a16="http://schemas.microsoft.com/office/drawing/2014/main" val="1075726478"/>
                    </a:ext>
                  </a:extLst>
                </a:gridCol>
                <a:gridCol w="3117967">
                  <a:extLst>
                    <a:ext uri="{9D8B030D-6E8A-4147-A177-3AD203B41FA5}">
                      <a16:colId xmlns:a16="http://schemas.microsoft.com/office/drawing/2014/main" val="2884776178"/>
                    </a:ext>
                  </a:extLst>
                </a:gridCol>
                <a:gridCol w="2635633">
                  <a:extLst>
                    <a:ext uri="{9D8B030D-6E8A-4147-A177-3AD203B41FA5}">
                      <a16:colId xmlns:a16="http://schemas.microsoft.com/office/drawing/2014/main" val="216703457"/>
                    </a:ext>
                  </a:extLst>
                </a:gridCol>
              </a:tblGrid>
              <a:tr h="1440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Ｃ党</a:t>
                      </a: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□□氏</a:t>
                      </a:r>
                      <a:endParaRPr kumimoji="1" lang="ja-JP" altLang="en-US" sz="1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8EE"/>
                    </a:solidFill>
                  </a:tcPr>
                </a:tc>
                <a:tc>
                  <a:txBody>
                    <a:bodyPr/>
                    <a:lstStyle/>
                    <a:p>
                      <a:pPr algn="ctr"/>
                      <a:r>
                        <a:rPr kumimoji="1" lang="ja-JP" altLang="en-US" sz="1600" b="0" i="0" u="none" strike="noStrike" kern="1200" baseline="0" dirty="0">
                          <a:solidFill>
                            <a:schemeClr val="tx1"/>
                          </a:solidFill>
                          <a:latin typeface="+mn-lt"/>
                          <a:ea typeface="+mn-ea"/>
                          <a:cs typeface="+mn-cs"/>
                        </a:rPr>
                        <a:t>新しい未来を創る社会</a:t>
                      </a:r>
                      <a:endParaRPr lang="ja-JP" altLang="en-US" sz="1600" b="0" i="0" u="none" strike="noStrike" spc="0" baseline="0" dirty="0">
                        <a:solidFill>
                          <a:schemeClr val="tx1"/>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8EE"/>
                    </a:solidFill>
                  </a:tcPr>
                </a:tc>
                <a:tc>
                  <a:txBody>
                    <a:bodyPr/>
                    <a:lstStyle/>
                    <a:p>
                      <a:pPr algn="l"/>
                      <a:r>
                        <a:rPr kumimoji="1" lang="ja-JP" altLang="en-US" sz="1600" b="0" i="0" u="none" strike="noStrike" kern="1200" baseline="0" dirty="0">
                          <a:solidFill>
                            <a:schemeClr val="tx1"/>
                          </a:solidFill>
                          <a:latin typeface="+mn-lt"/>
                          <a:ea typeface="+mn-ea"/>
                          <a:cs typeface="+mn-cs"/>
                        </a:rPr>
                        <a:t>・将来の世代へ負担を残さないため国債の残高を減らす</a:t>
                      </a:r>
                    </a:p>
                    <a:p>
                      <a:pPr algn="l"/>
                      <a:r>
                        <a:rPr kumimoji="1" lang="ja-JP" altLang="en-US" sz="1600" b="0" i="0" u="none" strike="noStrike" kern="1200" baseline="0" dirty="0">
                          <a:solidFill>
                            <a:schemeClr val="tx1"/>
                          </a:solidFill>
                          <a:latin typeface="+mn-lt"/>
                          <a:ea typeface="+mn-ea"/>
                          <a:cs typeface="+mn-cs"/>
                        </a:rPr>
                        <a:t>・新しいテーマパークを作り海外からたくさんの観光客に来てもらう</a:t>
                      </a: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8EE"/>
                    </a:solidFill>
                  </a:tcPr>
                </a:tc>
                <a:tc>
                  <a:txBody>
                    <a:bodyPr/>
                    <a:lstStyle/>
                    <a:p>
                      <a:pPr algn="ctr" fontAlgn="ctr"/>
                      <a:r>
                        <a:rPr lang="ja-JP" altLang="en-US" sz="1600" u="none" strike="noStrike" spc="0" baseline="0" dirty="0">
                          <a:solidFill>
                            <a:schemeClr val="tx1"/>
                          </a:solidFill>
                          <a:effectLst/>
                          <a:latin typeface="游ゴシック" panose="020B0400000000000000" pitchFamily="50" charset="-128"/>
                          <a:ea typeface="+mn-ea"/>
                        </a:rPr>
                        <a:t>医療費を全額</a:t>
                      </a:r>
                      <a:endParaRPr lang="en-US" altLang="ja-JP" sz="1600" u="none" strike="noStrike" spc="0" baseline="0" dirty="0">
                        <a:solidFill>
                          <a:schemeClr val="tx1"/>
                        </a:solidFill>
                        <a:effectLst/>
                        <a:latin typeface="游ゴシック" panose="020B0400000000000000" pitchFamily="50" charset="-128"/>
                        <a:ea typeface="+mn-ea"/>
                      </a:endParaRPr>
                    </a:p>
                    <a:p>
                      <a:pPr algn="ctr" fontAlgn="ctr"/>
                      <a:r>
                        <a:rPr lang="ja-JP" altLang="en-US" sz="1600" u="none" strike="noStrike" spc="0" baseline="0" dirty="0">
                          <a:solidFill>
                            <a:schemeClr val="tx1"/>
                          </a:solidFill>
                          <a:effectLst/>
                          <a:latin typeface="游ゴシック" panose="020B0400000000000000" pitchFamily="50" charset="-128"/>
                          <a:ea typeface="+mn-ea"/>
                        </a:rPr>
                        <a:t>自己負担とする</a:t>
                      </a:r>
                      <a:endParaRPr lang="ja-JP" altLang="en-US" sz="1600" b="0" i="0" u="none" strike="noStrike" spc="0" baseline="0" dirty="0">
                        <a:solidFill>
                          <a:schemeClr val="tx1"/>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8EE"/>
                    </a:solidFill>
                  </a:tcPr>
                </a:tc>
                <a:extLst>
                  <a:ext uri="{0D108BD9-81ED-4DB2-BD59-A6C34878D82A}">
                    <a16:rowId xmlns:a16="http://schemas.microsoft.com/office/drawing/2014/main" val="1009827845"/>
                  </a:ext>
                </a:extLst>
              </a:tr>
            </a:tbl>
          </a:graphicData>
        </a:graphic>
      </p:graphicFrame>
      <p:graphicFrame>
        <p:nvGraphicFramePr>
          <p:cNvPr id="8" name="表 7">
            <a:extLst>
              <a:ext uri="{FF2B5EF4-FFF2-40B4-BE49-F238E27FC236}">
                <a16:creationId xmlns:a16="http://schemas.microsoft.com/office/drawing/2014/main" id="{2211B167-2436-B27A-0BC7-92402979611A}"/>
              </a:ext>
            </a:extLst>
          </p:cNvPr>
          <p:cNvGraphicFramePr>
            <a:graphicFrameLocks noGrp="1"/>
          </p:cNvGraphicFramePr>
          <p:nvPr>
            <p:extLst>
              <p:ext uri="{D42A27DB-BD31-4B8C-83A1-F6EECF244321}">
                <p14:modId xmlns:p14="http://schemas.microsoft.com/office/powerpoint/2010/main" val="4228808438"/>
              </p:ext>
            </p:extLst>
          </p:nvPr>
        </p:nvGraphicFramePr>
        <p:xfrm>
          <a:off x="186550" y="2202048"/>
          <a:ext cx="8770899" cy="1440000"/>
        </p:xfrm>
        <a:graphic>
          <a:graphicData uri="http://schemas.openxmlformats.org/drawingml/2006/table">
            <a:tbl>
              <a:tblPr>
                <a:tableStyleId>{616DA210-FB5B-4158-B5E0-FEB733F419BA}</a:tableStyleId>
              </a:tblPr>
              <a:tblGrid>
                <a:gridCol w="864000">
                  <a:extLst>
                    <a:ext uri="{9D8B030D-6E8A-4147-A177-3AD203B41FA5}">
                      <a16:colId xmlns:a16="http://schemas.microsoft.com/office/drawing/2014/main" val="3691831238"/>
                    </a:ext>
                  </a:extLst>
                </a:gridCol>
                <a:gridCol w="2153298">
                  <a:extLst>
                    <a:ext uri="{9D8B030D-6E8A-4147-A177-3AD203B41FA5}">
                      <a16:colId xmlns:a16="http://schemas.microsoft.com/office/drawing/2014/main" val="2632002637"/>
                    </a:ext>
                  </a:extLst>
                </a:gridCol>
                <a:gridCol w="3117968">
                  <a:extLst>
                    <a:ext uri="{9D8B030D-6E8A-4147-A177-3AD203B41FA5}">
                      <a16:colId xmlns:a16="http://schemas.microsoft.com/office/drawing/2014/main" val="199958050"/>
                    </a:ext>
                  </a:extLst>
                </a:gridCol>
                <a:gridCol w="2635633">
                  <a:extLst>
                    <a:ext uri="{9D8B030D-6E8A-4147-A177-3AD203B41FA5}">
                      <a16:colId xmlns:a16="http://schemas.microsoft.com/office/drawing/2014/main" val="3723538567"/>
                    </a:ext>
                  </a:extLst>
                </a:gridCol>
              </a:tblGrid>
              <a:tr h="1440000">
                <a:tc>
                  <a:txBody>
                    <a:bodyPr/>
                    <a:lstStyle/>
                    <a:p>
                      <a:pPr algn="ctr" fontAlgn="ctr"/>
                      <a:r>
                        <a:rPr lang="ja-JP" altLang="en-US" sz="2000" b="0" i="0" u="none" strike="noStrike" baseline="0" dirty="0">
                          <a:solidFill>
                            <a:schemeClr val="tx1"/>
                          </a:solidFill>
                          <a:effectLst/>
                          <a:latin typeface="游ゴシック" panose="020B0400000000000000" pitchFamily="50" charset="-128"/>
                          <a:ea typeface="游ゴシック" panose="020B0400000000000000" pitchFamily="50" charset="-128"/>
                        </a:rPr>
                        <a:t>Ａ党</a:t>
                      </a:r>
                      <a:endParaRPr lang="en-US" altLang="ja-JP" sz="2000" b="0" i="0" u="none" strike="noStrike" baseline="0" dirty="0">
                        <a:solidFill>
                          <a:schemeClr val="tx1"/>
                        </a:solidFill>
                        <a:effectLst/>
                        <a:latin typeface="游ゴシック" panose="020B0400000000000000" pitchFamily="50" charset="-128"/>
                        <a:ea typeface="游ゴシック" panose="020B0400000000000000" pitchFamily="50" charset="-128"/>
                      </a:endParaRPr>
                    </a:p>
                    <a:p>
                      <a:pPr algn="ctr" fontAlgn="ctr"/>
                      <a:r>
                        <a:rPr lang="ja-JP" altLang="en-US" sz="1600" b="0" i="0" u="none" strike="noStrike" baseline="0" dirty="0">
                          <a:solidFill>
                            <a:schemeClr val="tx1"/>
                          </a:solidFill>
                          <a:effectLst/>
                          <a:latin typeface="游ゴシック" panose="020B0400000000000000" pitchFamily="50" charset="-128"/>
                          <a:ea typeface="游ゴシック" panose="020B0400000000000000" pitchFamily="50" charset="-128"/>
                        </a:rPr>
                        <a:t>○○氏</a:t>
                      </a:r>
                      <a:endParaRPr lang="ja-JP" altLang="en-US" sz="16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4E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経済成長を図り、</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豊かな生活を実現</a:t>
                      </a:r>
                      <a:endPar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4EC"/>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a:t>
                      </a:r>
                      <a:r>
                        <a:rPr kumimoji="1" lang="ja-JP" altLang="en-US" sz="1600" b="0" i="0" u="none" strike="noStrike" kern="1200" cap="none" spc="-100" normalizeH="0" baseline="0" noProof="0" dirty="0">
                          <a:ln>
                            <a:noFill/>
                          </a:ln>
                          <a:solidFill>
                            <a:schemeClr val="tx1"/>
                          </a:solidFill>
                          <a:effectLst/>
                          <a:uLnTx/>
                          <a:uFillTx/>
                          <a:latin typeface="游ゴシック" panose="020B0400000000000000" pitchFamily="50" charset="-128"/>
                          <a:ea typeface="+mn-ea"/>
                          <a:cs typeface="+mn-cs"/>
                        </a:rPr>
                        <a:t>インフラの整備、デジタル化とエネルギー事業、人材育成への投資</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a:t>
                      </a:r>
                      <a:r>
                        <a:rPr kumimoji="1" lang="ja-JP" altLang="en-US" sz="1600" b="0" i="0" u="none" strike="noStrike" kern="1200" cap="none" spc="-100" normalizeH="0" baseline="0" noProof="0" dirty="0">
                          <a:ln>
                            <a:noFill/>
                          </a:ln>
                          <a:solidFill>
                            <a:schemeClr val="tx1"/>
                          </a:solidFill>
                          <a:effectLst/>
                          <a:uLnTx/>
                          <a:uFillTx/>
                          <a:latin typeface="游ゴシック" panose="020B0400000000000000" pitchFamily="50" charset="-128"/>
                          <a:ea typeface="+mn-ea"/>
                          <a:cs typeface="+mn-cs"/>
                        </a:rPr>
                        <a:t>法人実効税率を引き下げ、各企業には投資と賃上げを促進</a:t>
                      </a: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4E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無駄遣いを徹底的に減らす</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当面は国債発行により確保</a:t>
                      </a: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4EC"/>
                    </a:solidFill>
                  </a:tcPr>
                </a:tc>
                <a:extLst>
                  <a:ext uri="{0D108BD9-81ED-4DB2-BD59-A6C34878D82A}">
                    <a16:rowId xmlns:a16="http://schemas.microsoft.com/office/drawing/2014/main" val="800846234"/>
                  </a:ext>
                </a:extLst>
              </a:tr>
            </a:tbl>
          </a:graphicData>
        </a:graphic>
      </p:graphicFrame>
    </p:spTree>
    <p:extLst>
      <p:ext uri="{BB962C8B-B14F-4D97-AF65-F5344CB8AC3E}">
        <p14:creationId xmlns:p14="http://schemas.microsoft.com/office/powerpoint/2010/main" val="314505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80712C3-AD53-9A2F-AD05-9C9443261156}"/>
              </a:ext>
            </a:extLst>
          </p:cNvPr>
          <p:cNvSpPr>
            <a:spLocks noGrp="1"/>
          </p:cNvSpPr>
          <p:nvPr>
            <p:ph type="body" sz="quarter" idx="13"/>
          </p:nvPr>
        </p:nvSpPr>
        <p:spPr/>
        <p:txBody>
          <a:bodyPr/>
          <a:lstStyle/>
          <a:p>
            <a:r>
              <a:rPr lang="ja-JP" altLang="en-US" dirty="0"/>
              <a:t>選挙へなぜ行くの？</a:t>
            </a:r>
            <a:endParaRPr kumimoji="1" lang="ja-JP" altLang="en-US" dirty="0"/>
          </a:p>
        </p:txBody>
      </p:sp>
      <p:sp>
        <p:nvSpPr>
          <p:cNvPr id="3" name="スライド番号プレースホルダー 2">
            <a:extLst>
              <a:ext uri="{FF2B5EF4-FFF2-40B4-BE49-F238E27FC236}">
                <a16:creationId xmlns:a16="http://schemas.microsoft.com/office/drawing/2014/main" id="{89C64B65-730C-FD22-BF44-859DDF3C7666}"/>
              </a:ext>
            </a:extLst>
          </p:cNvPr>
          <p:cNvSpPr>
            <a:spLocks noGrp="1"/>
          </p:cNvSpPr>
          <p:nvPr>
            <p:ph type="sldNum" sz="quarter" idx="12"/>
          </p:nvPr>
        </p:nvSpPr>
        <p:spPr/>
        <p:txBody>
          <a:bodyPr/>
          <a:lstStyle/>
          <a:p>
            <a:fld id="{0476FAA8-B280-4704-A56B-08FA04A964B6}" type="slidenum">
              <a:rPr lang="ja-JP" altLang="en-US" smtClean="0"/>
              <a:pPr/>
              <a:t>12</a:t>
            </a:fld>
            <a:endParaRPr lang="ja-JP" altLang="en-US" dirty="0"/>
          </a:p>
        </p:txBody>
      </p:sp>
      <p:pic>
        <p:nvPicPr>
          <p:cNvPr id="4" name="選挙へなぜ行くの？">
            <a:hlinkClick r:id="" action="ppaction://media"/>
            <a:extLst>
              <a:ext uri="{FF2B5EF4-FFF2-40B4-BE49-F238E27FC236}">
                <a16:creationId xmlns:a16="http://schemas.microsoft.com/office/drawing/2014/main" id="{32637DFF-66F4-CE4C-6D03-19C992FAAA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93812"/>
            <a:ext cx="9144000" cy="5143500"/>
          </a:xfrm>
          <a:prstGeom prst="rect">
            <a:avLst/>
          </a:prstGeom>
        </p:spPr>
      </p:pic>
    </p:spTree>
    <p:extLst>
      <p:ext uri="{BB962C8B-B14F-4D97-AF65-F5344CB8AC3E}">
        <p14:creationId xmlns:p14="http://schemas.microsoft.com/office/powerpoint/2010/main" val="228460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3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3FBD43C-A12B-D2A2-A102-470ADBE75EDE}"/>
              </a:ext>
            </a:extLst>
          </p:cNvPr>
          <p:cNvSpPr/>
          <p:nvPr/>
        </p:nvSpPr>
        <p:spPr>
          <a:xfrm>
            <a:off x="1782000" y="1080000"/>
            <a:ext cx="5580000" cy="5778000"/>
          </a:xfrm>
          <a:prstGeom prst="rect">
            <a:avLst/>
          </a:prstGeom>
          <a:solidFill>
            <a:srgbClr val="E0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プレースホルダー 1">
            <a:extLst>
              <a:ext uri="{FF2B5EF4-FFF2-40B4-BE49-F238E27FC236}">
                <a16:creationId xmlns:a16="http://schemas.microsoft.com/office/drawing/2014/main" id="{945860A0-FEDD-AD77-DA4D-BEFBE95F2890}"/>
              </a:ext>
            </a:extLst>
          </p:cNvPr>
          <p:cNvSpPr>
            <a:spLocks noGrp="1"/>
          </p:cNvSpPr>
          <p:nvPr>
            <p:ph type="body" sz="quarter" idx="13"/>
          </p:nvPr>
        </p:nvSpPr>
        <p:spPr/>
        <p:txBody>
          <a:bodyPr/>
          <a:lstStyle/>
          <a:p>
            <a:r>
              <a:rPr kumimoji="1" lang="ja-JP" altLang="en-US" dirty="0"/>
              <a:t>おわりに</a:t>
            </a:r>
          </a:p>
        </p:txBody>
      </p:sp>
      <p:sp>
        <p:nvSpPr>
          <p:cNvPr id="3" name="スライド番号プレースホルダー 2">
            <a:extLst>
              <a:ext uri="{FF2B5EF4-FFF2-40B4-BE49-F238E27FC236}">
                <a16:creationId xmlns:a16="http://schemas.microsoft.com/office/drawing/2014/main" id="{386DDD2A-8E0A-7F6E-8EB3-BD626E4F2C6D}"/>
              </a:ext>
            </a:extLst>
          </p:cNvPr>
          <p:cNvSpPr>
            <a:spLocks noGrp="1"/>
          </p:cNvSpPr>
          <p:nvPr>
            <p:ph type="sldNum" sz="quarter" idx="12"/>
          </p:nvPr>
        </p:nvSpPr>
        <p:spPr/>
        <p:txBody>
          <a:bodyPr/>
          <a:lstStyle/>
          <a:p>
            <a:fld id="{0476FAA8-B280-4704-A56B-08FA04A964B6}" type="slidenum">
              <a:rPr lang="ja-JP" altLang="en-US" smtClean="0"/>
              <a:pPr/>
              <a:t>13</a:t>
            </a:fld>
            <a:endParaRPr lang="ja-JP" altLang="en-US" dirty="0"/>
          </a:p>
        </p:txBody>
      </p:sp>
      <p:pic>
        <p:nvPicPr>
          <p:cNvPr id="6" name="Picture 2" descr="ブレザーを着た女子学生のイラスト（冬服・学生服）">
            <a:extLst>
              <a:ext uri="{FF2B5EF4-FFF2-40B4-BE49-F238E27FC236}">
                <a16:creationId xmlns:a16="http://schemas.microsoft.com/office/drawing/2014/main" id="{455C7135-3D4B-F715-4421-4937242A3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73" y="4239281"/>
            <a:ext cx="1278255" cy="23574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ブレザーを着た男子学生のイラスト（冬服・学生服）">
            <a:extLst>
              <a:ext uri="{FF2B5EF4-FFF2-40B4-BE49-F238E27FC236}">
                <a16:creationId xmlns:a16="http://schemas.microsoft.com/office/drawing/2014/main" id="{63856A1A-F504-4BD6-3C44-F57DB0605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3872" y="4212000"/>
            <a:ext cx="1278255" cy="235743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D7FA0AE0-29A0-12E6-768B-3575BF8DE104}"/>
              </a:ext>
            </a:extLst>
          </p:cNvPr>
          <p:cNvSpPr txBox="1"/>
          <p:nvPr/>
        </p:nvSpPr>
        <p:spPr>
          <a:xfrm>
            <a:off x="611560" y="1440000"/>
            <a:ext cx="7920880" cy="5040000"/>
          </a:xfrm>
          <a:prstGeom prst="rect">
            <a:avLst/>
          </a:prstGeom>
          <a:noFill/>
        </p:spPr>
        <p:txBody>
          <a:bodyPr wrap="square" tIns="0" bIns="0" anchor="ctr">
            <a:noAutofit/>
          </a:bodyPr>
          <a:lstStyle/>
          <a:p>
            <a:pPr algn="ctr" fontAlgn="ctr">
              <a:spcBef>
                <a:spcPts val="1200"/>
              </a:spcBef>
            </a:pPr>
            <a:r>
              <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私たちが政治に参加し、選挙を通してその意思を</a:t>
            </a:r>
            <a:endParaRPr lang="en-US"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政治に反映させることができる民主主義国家、</a:t>
            </a:r>
            <a:endParaRPr lang="en-US"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その国を支える税金を負担することが</a:t>
            </a:r>
            <a:endParaRPr lang="en-US"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en-US"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国民の義務の一つです。</a:t>
            </a:r>
            <a:endPar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2400"/>
              </a:spcBef>
            </a:pPr>
            <a:r>
              <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豊かで安心して暮らせる明るい未来のために、</a:t>
            </a:r>
            <a:endParaRPr lang="en-US"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政治・経済・社会の動きに関心を持ち</a:t>
            </a:r>
            <a:r>
              <a:rPr lang="ja-JP" altLang="en-US" sz="2000" kern="100" dirty="0">
                <a:solidFill>
                  <a:srgbClr val="000000"/>
                </a:solidFill>
                <a:latin typeface="ＭＳ Ｐ明朝" panose="02020600040205080304" pitchFamily="18" charset="-128"/>
                <a:ea typeface="ＭＳ Ｐ明朝" panose="02020600040205080304" pitchFamily="18" charset="-128"/>
                <a:cs typeface="Times New Roman" panose="02020603050405020304" pitchFamily="18" charset="0"/>
              </a:rPr>
              <a:t>、</a:t>
            </a:r>
            <a:endParaRPr lang="en-US" altLang="ja-JP" sz="2000" kern="100" dirty="0">
              <a:solidFill>
                <a:srgbClr val="000000"/>
              </a:solidFill>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ja-JP" sz="2000" kern="10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公平</a:t>
            </a:r>
            <a:r>
              <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な税負担と使われ方について</a:t>
            </a:r>
            <a:endParaRPr lang="en-US"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en-US"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私たち一人一人が</a:t>
            </a:r>
            <a:endParaRPr lang="en-US"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考えて行動することが大切です。</a:t>
            </a:r>
          </a:p>
        </p:txBody>
      </p:sp>
    </p:spTree>
    <p:extLst>
      <p:ext uri="{BB962C8B-B14F-4D97-AF65-F5344CB8AC3E}">
        <p14:creationId xmlns:p14="http://schemas.microsoft.com/office/powerpoint/2010/main" val="1524025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8EC737F-6E73-A59D-60C4-4C82D021E5AF}"/>
              </a:ext>
            </a:extLst>
          </p:cNvPr>
          <p:cNvSpPr>
            <a:spLocks noGrp="1"/>
          </p:cNvSpPr>
          <p:nvPr>
            <p:ph type="body" sz="quarter" idx="13"/>
          </p:nvPr>
        </p:nvSpPr>
        <p:spPr/>
        <p:txBody>
          <a:bodyPr/>
          <a:lstStyle/>
          <a:p>
            <a:r>
              <a:rPr lang="ja-JP" altLang="en-US" dirty="0"/>
              <a:t>図書館を建てよう！</a:t>
            </a:r>
          </a:p>
        </p:txBody>
      </p:sp>
      <p:sp>
        <p:nvSpPr>
          <p:cNvPr id="2" name="スライド番号プレースホルダー 1">
            <a:extLst>
              <a:ext uri="{FF2B5EF4-FFF2-40B4-BE49-F238E27FC236}">
                <a16:creationId xmlns:a16="http://schemas.microsoft.com/office/drawing/2014/main" id="{C9583089-6600-040C-34C3-CCCDCDF6FFB4}"/>
              </a:ext>
            </a:extLst>
          </p:cNvPr>
          <p:cNvSpPr>
            <a:spLocks noGrp="1"/>
          </p:cNvSpPr>
          <p:nvPr>
            <p:ph type="sldNum" sz="quarter" idx="12"/>
          </p:nvPr>
        </p:nvSpPr>
        <p:spPr/>
        <p:txBody>
          <a:bodyPr/>
          <a:lstStyle/>
          <a:p>
            <a:fld id="{0476FAA8-B280-4704-A56B-08FA04A964B6}" type="slidenum">
              <a:rPr lang="ja-JP" altLang="en-US" smtClean="0"/>
              <a:pPr/>
              <a:t>1</a:t>
            </a:fld>
            <a:endParaRPr lang="ja-JP" altLang="en-US"/>
          </a:p>
        </p:txBody>
      </p:sp>
      <p:graphicFrame>
        <p:nvGraphicFramePr>
          <p:cNvPr id="4" name="表 4">
            <a:extLst>
              <a:ext uri="{FF2B5EF4-FFF2-40B4-BE49-F238E27FC236}">
                <a16:creationId xmlns:a16="http://schemas.microsoft.com/office/drawing/2014/main" id="{8CA65C22-EE63-7DAA-1A55-7BA9A9344BA8}"/>
              </a:ext>
            </a:extLst>
          </p:cNvPr>
          <p:cNvGraphicFramePr>
            <a:graphicFrameLocks noGrp="1"/>
          </p:cNvGraphicFramePr>
          <p:nvPr>
            <p:extLst>
              <p:ext uri="{D42A27DB-BD31-4B8C-83A1-F6EECF244321}">
                <p14:modId xmlns:p14="http://schemas.microsoft.com/office/powerpoint/2010/main" val="428538314"/>
              </p:ext>
            </p:extLst>
          </p:nvPr>
        </p:nvGraphicFramePr>
        <p:xfrm>
          <a:off x="1692000" y="1340768"/>
          <a:ext cx="5760000" cy="5061956"/>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1849530882"/>
                    </a:ext>
                  </a:extLst>
                </a:gridCol>
                <a:gridCol w="3240000">
                  <a:extLst>
                    <a:ext uri="{9D8B030D-6E8A-4147-A177-3AD203B41FA5}">
                      <a16:colId xmlns:a16="http://schemas.microsoft.com/office/drawing/2014/main" val="2058299435"/>
                    </a:ext>
                  </a:extLst>
                </a:gridCol>
              </a:tblGrid>
              <a:tr h="252000">
                <a:tc>
                  <a:txBody>
                    <a:bodyPr/>
                    <a:lstStyle/>
                    <a:p>
                      <a:pPr algn="ctr"/>
                      <a:endParaRPr kumimoji="1" lang="ja-JP" altLang="en-US"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fontAlgn="ctr"/>
                      <a:r>
                        <a:rPr kumimoji="1" lang="ja-JP" altLang="en-US" sz="1400" b="0" i="0" baseline="0" dirty="0">
                          <a:solidFill>
                            <a:schemeClr val="tx1"/>
                          </a:solidFill>
                          <a:ea typeface="游ゴシック" panose="020B0400000000000000" pitchFamily="50" charset="-128"/>
                        </a:rPr>
                        <a:t>（単位：万円）</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extLst>
                  <a:ext uri="{0D108BD9-81ED-4DB2-BD59-A6C34878D82A}">
                    <a16:rowId xmlns:a16="http://schemas.microsoft.com/office/drawing/2014/main" val="2580731265"/>
                  </a:ext>
                </a:extLst>
              </a:tr>
              <a:tr h="593348">
                <a:tc>
                  <a:txBody>
                    <a:bodyPr/>
                    <a:lstStyle/>
                    <a:p>
                      <a:pPr algn="ctr"/>
                      <a:endParaRPr kumimoji="1" lang="ja-JP" altLang="en-US" b="0" i="0" baseline="0" dirty="0">
                        <a:solidFill>
                          <a:schemeClr val="tx1"/>
                        </a:solidFill>
                        <a:ea typeface="游ゴシック" panose="020B0400000000000000" pitchFamily="50" charset="-128"/>
                      </a:endParaRPr>
                    </a:p>
                  </a:txBody>
                  <a:tcPr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r>
                        <a:rPr kumimoji="1" lang="ja-JP" altLang="en-US" sz="2000" b="0" i="0" baseline="0" dirty="0">
                          <a:solidFill>
                            <a:schemeClr val="tx1"/>
                          </a:solidFill>
                          <a:ea typeface="游ゴシック" panose="020B0400000000000000" pitchFamily="50" charset="-128"/>
                        </a:rPr>
                        <a:t>いくらずつ出し合う？</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747412436"/>
                  </a:ext>
                </a:extLst>
              </a:tr>
              <a:tr h="699048">
                <a:tc>
                  <a:txBody>
                    <a:bodyPr/>
                    <a:lstStyle/>
                    <a:p>
                      <a:pPr algn="ctr" fontAlgn="ctr"/>
                      <a:r>
                        <a:rPr kumimoji="1" lang="ja-JP" altLang="en-US" sz="2800" b="0" i="0" baseline="0" dirty="0">
                          <a:solidFill>
                            <a:schemeClr val="tx1"/>
                          </a:solidFill>
                          <a:latin typeface="+mn-ea"/>
                          <a:ea typeface="+mn-ea"/>
                        </a:rPr>
                        <a:t>Ａさん</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3200" b="0" i="0" baseline="0" dirty="0">
                        <a:solidFill>
                          <a:schemeClr val="tx1"/>
                        </a:solidFill>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873406992"/>
                  </a:ext>
                </a:extLst>
              </a:tr>
              <a:tr h="699048">
                <a:tc>
                  <a:txBody>
                    <a:bodyPr/>
                    <a:lstStyle/>
                    <a:p>
                      <a:pPr algn="ctr" fontAlgn="ctr"/>
                      <a:r>
                        <a:rPr kumimoji="1" lang="ja-JP" altLang="en-US" sz="2800" b="0" i="0" baseline="0" dirty="0">
                          <a:solidFill>
                            <a:schemeClr val="tx1"/>
                          </a:solidFill>
                          <a:latin typeface="+mn-ea"/>
                          <a:ea typeface="+mn-ea"/>
                        </a:rPr>
                        <a:t>Ｂさん</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3200" b="0" i="0" baseline="0" dirty="0">
                        <a:solidFill>
                          <a:schemeClr val="tx1"/>
                        </a:solidFill>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736886603"/>
                  </a:ext>
                </a:extLst>
              </a:tr>
              <a:tr h="699048">
                <a:tc>
                  <a:txBody>
                    <a:bodyPr/>
                    <a:lstStyle/>
                    <a:p>
                      <a:pPr algn="ctr" fontAlgn="ctr"/>
                      <a:r>
                        <a:rPr kumimoji="1" lang="ja-JP" altLang="en-US" sz="2800" b="0" i="0" baseline="0" dirty="0">
                          <a:solidFill>
                            <a:schemeClr val="tx1"/>
                          </a:solidFill>
                          <a:latin typeface="+mn-ea"/>
                          <a:ea typeface="+mn-ea"/>
                        </a:rPr>
                        <a:t>Ｃさん</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3200" b="0" i="0" baseline="0" dirty="0">
                        <a:solidFill>
                          <a:schemeClr val="tx1"/>
                        </a:solidFill>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3304431867"/>
                  </a:ext>
                </a:extLst>
              </a:tr>
              <a:tr h="699048">
                <a:tc>
                  <a:txBody>
                    <a:bodyPr/>
                    <a:lstStyle/>
                    <a:p>
                      <a:pPr algn="ctr" fontAlgn="ctr"/>
                      <a:r>
                        <a:rPr kumimoji="1" lang="ja-JP" altLang="en-US" sz="2800" b="0" i="0" baseline="0" dirty="0">
                          <a:solidFill>
                            <a:schemeClr val="tx1"/>
                          </a:solidFill>
                          <a:latin typeface="+mn-ea"/>
                          <a:ea typeface="+mn-ea"/>
                        </a:rPr>
                        <a:t>Ｄさん</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3200" b="0" i="0" baseline="0" dirty="0">
                        <a:solidFill>
                          <a:schemeClr val="tx1"/>
                        </a:solidFill>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993908389"/>
                  </a:ext>
                </a:extLst>
              </a:tr>
              <a:tr h="699048">
                <a:tc>
                  <a:txBody>
                    <a:bodyPr/>
                    <a:lstStyle/>
                    <a:p>
                      <a:pPr algn="ctr" fontAlgn="ctr"/>
                      <a:r>
                        <a:rPr kumimoji="1" lang="ja-JP" altLang="en-US" sz="2800" b="0" i="0" baseline="0" dirty="0">
                          <a:solidFill>
                            <a:schemeClr val="tx1"/>
                          </a:solidFill>
                          <a:latin typeface="+mn-ea"/>
                          <a:ea typeface="+mn-ea"/>
                        </a:rPr>
                        <a:t>Ｅさん</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3200" b="0" i="0" baseline="0" dirty="0">
                        <a:solidFill>
                          <a:schemeClr val="tx1"/>
                        </a:solidFill>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103659558"/>
                  </a:ext>
                </a:extLst>
              </a:tr>
              <a:tr h="699048">
                <a:tc>
                  <a:txBody>
                    <a:bodyPr/>
                    <a:lstStyle/>
                    <a:p>
                      <a:pPr algn="ctr" fontAlgn="ctr"/>
                      <a:r>
                        <a:rPr kumimoji="1" lang="ja-JP" altLang="en-US" sz="2000" b="0" i="0" baseline="0" dirty="0">
                          <a:solidFill>
                            <a:schemeClr val="tx1"/>
                          </a:solidFill>
                          <a:ea typeface="游ゴシック" panose="020B0400000000000000" pitchFamily="50" charset="-128"/>
                        </a:rPr>
                        <a:t>合計</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3200" b="0" i="0" baseline="0" dirty="0">
                          <a:solidFill>
                            <a:schemeClr val="tx1"/>
                          </a:solidFill>
                          <a:latin typeface="游ゴシック" panose="020B0400000000000000" pitchFamily="50" charset="-128"/>
                          <a:ea typeface="游ゴシック" panose="020B0400000000000000" pitchFamily="50" charset="-128"/>
                        </a:rPr>
                        <a:t>1,000</a:t>
                      </a:r>
                      <a:endParaRPr kumimoji="1" lang="ja-JP" altLang="en-US" sz="3200" b="0" i="0" baseline="0" dirty="0">
                        <a:solidFill>
                          <a:schemeClr val="tx1"/>
                        </a:solidFill>
                        <a:latin typeface="游ゴシック" panose="020B0400000000000000" pitchFamily="50" charset="-128"/>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871924044"/>
                  </a:ext>
                </a:extLst>
              </a:tr>
            </a:tbl>
          </a:graphicData>
        </a:graphic>
      </p:graphicFrame>
    </p:spTree>
    <p:extLst>
      <p:ext uri="{BB962C8B-B14F-4D97-AF65-F5344CB8AC3E}">
        <p14:creationId xmlns:p14="http://schemas.microsoft.com/office/powerpoint/2010/main" val="3431830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479D006-587D-D790-74A8-554E615D6BD5}"/>
              </a:ext>
            </a:extLst>
          </p:cNvPr>
          <p:cNvSpPr>
            <a:spLocks noGrp="1"/>
          </p:cNvSpPr>
          <p:nvPr>
            <p:ph type="body" sz="quarter" idx="13"/>
          </p:nvPr>
        </p:nvSpPr>
        <p:spPr/>
        <p:txBody>
          <a:bodyPr/>
          <a:lstStyle/>
          <a:p>
            <a:r>
              <a:rPr kumimoji="1" lang="ja-JP" altLang="en-US" dirty="0"/>
              <a:t>図書館を建てよう！</a:t>
            </a:r>
          </a:p>
        </p:txBody>
      </p:sp>
      <p:sp>
        <p:nvSpPr>
          <p:cNvPr id="3" name="スライド番号プレースホルダー 2">
            <a:extLst>
              <a:ext uri="{FF2B5EF4-FFF2-40B4-BE49-F238E27FC236}">
                <a16:creationId xmlns:a16="http://schemas.microsoft.com/office/drawing/2014/main" id="{324C75A9-121F-286D-4A47-604A33DF3772}"/>
              </a:ext>
            </a:extLst>
          </p:cNvPr>
          <p:cNvSpPr>
            <a:spLocks noGrp="1"/>
          </p:cNvSpPr>
          <p:nvPr>
            <p:ph type="sldNum" sz="quarter" idx="12"/>
          </p:nvPr>
        </p:nvSpPr>
        <p:spPr/>
        <p:txBody>
          <a:bodyPr/>
          <a:lstStyle/>
          <a:p>
            <a:fld id="{0476FAA8-B280-4704-A56B-08FA04A964B6}" type="slidenum">
              <a:rPr lang="ja-JP" altLang="en-US" smtClean="0"/>
              <a:pPr/>
              <a:t>2</a:t>
            </a:fld>
            <a:endParaRPr lang="ja-JP" altLang="en-US" dirty="0"/>
          </a:p>
        </p:txBody>
      </p:sp>
      <p:graphicFrame>
        <p:nvGraphicFramePr>
          <p:cNvPr id="4" name="表 4">
            <a:extLst>
              <a:ext uri="{FF2B5EF4-FFF2-40B4-BE49-F238E27FC236}">
                <a16:creationId xmlns:a16="http://schemas.microsoft.com/office/drawing/2014/main" id="{A53A96A3-62C6-7DA2-5790-907A149F093B}"/>
              </a:ext>
            </a:extLst>
          </p:cNvPr>
          <p:cNvGraphicFramePr>
            <a:graphicFrameLocks noGrp="1"/>
          </p:cNvGraphicFramePr>
          <p:nvPr>
            <p:extLst>
              <p:ext uri="{D42A27DB-BD31-4B8C-83A1-F6EECF244321}">
                <p14:modId xmlns:p14="http://schemas.microsoft.com/office/powerpoint/2010/main" val="1658291415"/>
              </p:ext>
            </p:extLst>
          </p:nvPr>
        </p:nvGraphicFramePr>
        <p:xfrm>
          <a:off x="180000" y="1188000"/>
          <a:ext cx="8784000" cy="5331120"/>
        </p:xfrm>
        <a:graphic>
          <a:graphicData uri="http://schemas.openxmlformats.org/drawingml/2006/table">
            <a:tbl>
              <a:tblPr firstRow="1" bandRow="1">
                <a:tableStyleId>{5C22544A-7EE6-4342-B048-85BDC9FD1C3A}</a:tableStyleId>
              </a:tblPr>
              <a:tblGrid>
                <a:gridCol w="1620000">
                  <a:extLst>
                    <a:ext uri="{9D8B030D-6E8A-4147-A177-3AD203B41FA5}">
                      <a16:colId xmlns:a16="http://schemas.microsoft.com/office/drawing/2014/main" val="1849530882"/>
                    </a:ext>
                  </a:extLst>
                </a:gridCol>
                <a:gridCol w="540000">
                  <a:extLst>
                    <a:ext uri="{9D8B030D-6E8A-4147-A177-3AD203B41FA5}">
                      <a16:colId xmlns:a16="http://schemas.microsoft.com/office/drawing/2014/main" val="2801781033"/>
                    </a:ext>
                  </a:extLst>
                </a:gridCol>
                <a:gridCol w="828000">
                  <a:extLst>
                    <a:ext uri="{9D8B030D-6E8A-4147-A177-3AD203B41FA5}">
                      <a16:colId xmlns:a16="http://schemas.microsoft.com/office/drawing/2014/main" val="4144930349"/>
                    </a:ext>
                  </a:extLst>
                </a:gridCol>
                <a:gridCol w="4428000">
                  <a:extLst>
                    <a:ext uri="{9D8B030D-6E8A-4147-A177-3AD203B41FA5}">
                      <a16:colId xmlns:a16="http://schemas.microsoft.com/office/drawing/2014/main" val="112935016"/>
                    </a:ext>
                  </a:extLst>
                </a:gridCol>
                <a:gridCol w="1368000">
                  <a:extLst>
                    <a:ext uri="{9D8B030D-6E8A-4147-A177-3AD203B41FA5}">
                      <a16:colId xmlns:a16="http://schemas.microsoft.com/office/drawing/2014/main" val="2058299435"/>
                    </a:ext>
                  </a:extLst>
                </a:gridCol>
              </a:tblGrid>
              <a:tr h="252000">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r" fontAlgn="ctr"/>
                      <a:r>
                        <a:rPr kumimoji="1" lang="ja-JP" altLang="en-US" sz="1200" b="0" i="0" baseline="0" dirty="0">
                          <a:solidFill>
                            <a:schemeClr val="tx1"/>
                          </a:solidFill>
                          <a:ea typeface="游ゴシック" panose="020B0400000000000000" pitchFamily="50" charset="-128"/>
                        </a:rPr>
                        <a:t>（単位：万円）</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extLst>
                  <a:ext uri="{0D108BD9-81ED-4DB2-BD59-A6C34878D82A}">
                    <a16:rowId xmlns:a16="http://schemas.microsoft.com/office/drawing/2014/main" val="2580731265"/>
                  </a:ext>
                </a:extLst>
              </a:tr>
              <a:tr h="576000">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r>
                        <a:rPr kumimoji="1" lang="ja-JP" altLang="en-US" sz="1600" b="0" i="0" baseline="0" dirty="0">
                          <a:solidFill>
                            <a:schemeClr val="tx1"/>
                          </a:solidFill>
                          <a:latin typeface="+mn-ea"/>
                          <a:ea typeface="+mn-ea"/>
                        </a:rPr>
                        <a:t>年収</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家族などの生活や収入環境</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ja-JP" altLang="en-US" sz="1600" b="0" i="0" baseline="0" dirty="0">
                          <a:solidFill>
                            <a:schemeClr val="tx1"/>
                          </a:solidFill>
                          <a:ea typeface="+mn-ea"/>
                        </a:rPr>
                        <a:t>いくら</a:t>
                      </a:r>
                      <a:br>
                        <a:rPr kumimoji="1" lang="en-US" altLang="ja-JP" sz="1600" b="0" i="0" baseline="0" dirty="0">
                          <a:solidFill>
                            <a:schemeClr val="tx1"/>
                          </a:solidFill>
                          <a:ea typeface="+mn-ea"/>
                        </a:rPr>
                      </a:br>
                      <a:r>
                        <a:rPr kumimoji="1" lang="ja-JP" altLang="en-US" sz="1600" b="0" i="0" baseline="0" dirty="0">
                          <a:solidFill>
                            <a:schemeClr val="tx1"/>
                          </a:solidFill>
                          <a:ea typeface="+mn-ea"/>
                        </a:rPr>
                        <a:t>　集める？</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781250277"/>
                  </a:ext>
                </a:extLst>
              </a:tr>
              <a:tr h="756000">
                <a:tc>
                  <a:txBody>
                    <a:bodyPr/>
                    <a:lstStyle/>
                    <a:p>
                      <a:pPr algn="r" fontAlgn="ctr"/>
                      <a:r>
                        <a:rPr kumimoji="1" lang="ja-JP" altLang="en-US" sz="1600" b="0" i="0" baseline="0" dirty="0">
                          <a:solidFill>
                            <a:schemeClr val="tx1"/>
                          </a:solidFill>
                          <a:latin typeface="+mn-ea"/>
                          <a:ea typeface="+mn-ea"/>
                        </a:rPr>
                        <a:t>Ａさん</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60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2,000</a:t>
                      </a:r>
                      <a:endParaRPr kumimoji="1" lang="ja-JP" altLang="en-US" sz="16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会社社長、社員</a:t>
                      </a:r>
                      <a:r>
                        <a:rPr kumimoji="1" lang="en-US" altLang="ja-JP" sz="1600" b="0" i="0" baseline="0" dirty="0">
                          <a:solidFill>
                            <a:schemeClr val="tx1"/>
                          </a:solidFill>
                          <a:latin typeface="游ゴシック" panose="020B0400000000000000" pitchFamily="50" charset="-128"/>
                          <a:ea typeface="游ゴシック" panose="020B0400000000000000" pitchFamily="50" charset="-128"/>
                        </a:rPr>
                        <a:t>200</a:t>
                      </a: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人の会社</a:t>
                      </a: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873406992"/>
                  </a:ext>
                </a:extLst>
              </a:tr>
              <a:tr h="756000">
                <a:tc>
                  <a:txBody>
                    <a:bodyPr/>
                    <a:lstStyle/>
                    <a:p>
                      <a:pPr algn="r" fontAlgn="ctr"/>
                      <a:r>
                        <a:rPr kumimoji="1" lang="ja-JP" altLang="en-US" sz="1600" b="0" i="0" baseline="0" dirty="0">
                          <a:solidFill>
                            <a:schemeClr val="tx1"/>
                          </a:solidFill>
                          <a:latin typeface="+mn-ea"/>
                          <a:ea typeface="+mn-ea"/>
                        </a:rPr>
                        <a:t>Ｂさん</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1,000</a:t>
                      </a:r>
                      <a:endParaRPr kumimoji="1" lang="ja-JP" altLang="en-US" sz="16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世界旅行が人気のユーチューバー</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736886603"/>
                  </a:ext>
                </a:extLst>
              </a:tr>
              <a:tr h="756000">
                <a:tc>
                  <a:txBody>
                    <a:bodyPr/>
                    <a:lstStyle/>
                    <a:p>
                      <a:pPr algn="r" fontAlgn="ctr"/>
                      <a:r>
                        <a:rPr kumimoji="1" lang="ja-JP" altLang="en-US" sz="1600" b="0" i="0" baseline="0" dirty="0">
                          <a:solidFill>
                            <a:schemeClr val="tx1"/>
                          </a:solidFill>
                          <a:latin typeface="+mn-ea"/>
                          <a:ea typeface="+mn-ea"/>
                        </a:rPr>
                        <a:t>Ｃさん</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45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500</a:t>
                      </a:r>
                      <a:endParaRPr kumimoji="1" lang="ja-JP" altLang="en-US" sz="16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夢のマイホームを建て、教育にお金のかかる</a:t>
                      </a:r>
                      <a:br>
                        <a:rPr kumimoji="1" lang="en-US" altLang="ja-JP" sz="1600" b="0" i="0" baseline="0" dirty="0">
                          <a:solidFill>
                            <a:schemeClr val="tx1"/>
                          </a:solidFill>
                          <a:latin typeface="游ゴシック" panose="020B0400000000000000" pitchFamily="50" charset="-128"/>
                          <a:ea typeface="游ゴシック" panose="020B0400000000000000" pitchFamily="50" charset="-128"/>
                        </a:rPr>
                      </a:b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小・中・高校の子ども三人抱える会社員</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3304431867"/>
                  </a:ext>
                </a:extLst>
              </a:tr>
              <a:tr h="756000">
                <a:tc>
                  <a:txBody>
                    <a:bodyPr/>
                    <a:lstStyle/>
                    <a:p>
                      <a:pPr algn="r" fontAlgn="ctr"/>
                      <a:r>
                        <a:rPr kumimoji="1" lang="ja-JP" altLang="en-US" sz="1600" b="0" i="0" baseline="0" dirty="0">
                          <a:solidFill>
                            <a:schemeClr val="tx1"/>
                          </a:solidFill>
                          <a:latin typeface="+mn-ea"/>
                          <a:ea typeface="+mn-ea"/>
                        </a:rPr>
                        <a:t>Ｄさん</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a:t>
                      </a:r>
                      <a:endParaRPr kumimoji="1" lang="ja-JP" altLang="en-US" sz="16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フリーター</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993908389"/>
                  </a:ext>
                </a:extLst>
              </a:tr>
              <a:tr h="756000">
                <a:tc>
                  <a:txBody>
                    <a:bodyPr/>
                    <a:lstStyle/>
                    <a:p>
                      <a:pPr algn="r" fontAlgn="ctr"/>
                      <a:r>
                        <a:rPr kumimoji="1" lang="ja-JP" altLang="en-US" sz="1600" b="0" i="0" baseline="0" dirty="0">
                          <a:solidFill>
                            <a:schemeClr val="tx1"/>
                          </a:solidFill>
                          <a:latin typeface="+mn-ea"/>
                          <a:ea typeface="+mn-ea"/>
                        </a:rPr>
                        <a:t>Ｅさん</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85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a:t>
                      </a:r>
                      <a:endParaRPr kumimoji="1" lang="ja-JP" altLang="en-US" sz="16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ひとり暮らしの高齢者</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103659558"/>
                  </a:ext>
                </a:extLst>
              </a:tr>
              <a:tr h="720000">
                <a:tc gridSpan="3">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en-US" altLang="ja-JP" sz="14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ct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0" i="0" baseline="0" dirty="0">
                          <a:solidFill>
                            <a:schemeClr val="tx1"/>
                          </a:solidFill>
                          <a:ea typeface="+mn-ea"/>
                        </a:rPr>
                        <a:t>合計</a:t>
                      </a:r>
                    </a:p>
                  </a:txBody>
                  <a:tcPr marL="36000" marR="360000" marT="36000" marB="3600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2400" b="0" i="0" baseline="0" dirty="0">
                          <a:solidFill>
                            <a:schemeClr val="tx1"/>
                          </a:solidFill>
                          <a:latin typeface="游ゴシック" panose="020B0400000000000000" pitchFamily="50" charset="-128"/>
                          <a:ea typeface="+mn-ea"/>
                        </a:rPr>
                        <a:t>1,000</a:t>
                      </a: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4196422879"/>
                  </a:ext>
                </a:extLst>
              </a:tr>
            </a:tbl>
          </a:graphicData>
        </a:graphic>
      </p:graphicFrame>
      <p:pic>
        <p:nvPicPr>
          <p:cNvPr id="5122" name="Picture 2" descr="お爺さんの顔アイコン 9">
            <a:extLst>
              <a:ext uri="{FF2B5EF4-FFF2-40B4-BE49-F238E27FC236}">
                <a16:creationId xmlns:a16="http://schemas.microsoft.com/office/drawing/2014/main" id="{197869AA-C1A1-B885-25F4-851F1DA43B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056691"/>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男性の顔アイコン 10">
            <a:extLst>
              <a:ext uri="{FF2B5EF4-FFF2-40B4-BE49-F238E27FC236}">
                <a16:creationId xmlns:a16="http://schemas.microsoft.com/office/drawing/2014/main" id="{3B0D413D-C693-0F47-B05F-7D265198CF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566947"/>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女性の顔アイコン 9">
            <a:extLst>
              <a:ext uri="{FF2B5EF4-FFF2-40B4-BE49-F238E27FC236}">
                <a16:creationId xmlns:a16="http://schemas.microsoft.com/office/drawing/2014/main" id="{6C061FF2-B5D7-1B31-E060-186CF83B0E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4322075"/>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女性の顔アイコン 6">
            <a:extLst>
              <a:ext uri="{FF2B5EF4-FFF2-40B4-BE49-F238E27FC236}">
                <a16:creationId xmlns:a16="http://schemas.microsoft.com/office/drawing/2014/main" id="{41E47EB7-5EFC-C392-4B12-AE96BFFEB5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2811819"/>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C3A5D266-5E20-4B83-D4FB-6530326410D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96" b="97203" l="7752" r="90698">
                        <a14:foregroundMark x1="37209" y1="48252" x2="37209" y2="48252"/>
                        <a14:foregroundMark x1="62016" y1="46853" x2="62016" y2="46853"/>
                        <a14:foregroundMark x1="56589" y1="46853" x2="56589" y2="46853"/>
                        <a14:foregroundMark x1="47287" y1="4895" x2="47287" y2="4895"/>
                        <a14:foregroundMark x1="70543" y1="89510" x2="70543" y2="89510"/>
                        <a14:foregroundMark x1="58140" y1="95804" x2="58140" y2="95804"/>
                        <a14:foregroundMark x1="26357" y1="95804" x2="26357" y2="95804"/>
                        <a14:foregroundMark x1="74419" y1="97902" x2="74419" y2="97902"/>
                        <a14:foregroundMark x1="48837" y1="97902" x2="48837" y2="97902"/>
                        <a14:foregroundMark x1="49612" y1="96503" x2="49612" y2="96503"/>
                        <a14:foregroundMark x1="79845" y1="67133" x2="79845" y2="67133"/>
                        <a14:foregroundMark x1="90698" y1="72727" x2="90698" y2="72727"/>
                        <a14:backgroundMark x1="4651" y1="6993" x2="4651" y2="6993"/>
                      </a14:backgroundRemoval>
                    </a14:imgEffect>
                  </a14:imgLayer>
                </a14:imgProps>
              </a:ext>
            </a:extLst>
          </a:blip>
          <a:stretch>
            <a:fillRect/>
          </a:stretch>
        </p:blipFill>
        <p:spPr>
          <a:xfrm>
            <a:off x="283226" y="5096747"/>
            <a:ext cx="584288" cy="647700"/>
          </a:xfrm>
          <a:prstGeom prst="rect">
            <a:avLst/>
          </a:prstGeom>
        </p:spPr>
      </p:pic>
    </p:spTree>
    <p:extLst>
      <p:ext uri="{BB962C8B-B14F-4D97-AF65-F5344CB8AC3E}">
        <p14:creationId xmlns:p14="http://schemas.microsoft.com/office/powerpoint/2010/main" val="4100170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479D006-587D-D790-74A8-554E615D6BD5}"/>
              </a:ext>
            </a:extLst>
          </p:cNvPr>
          <p:cNvSpPr>
            <a:spLocks noGrp="1"/>
          </p:cNvSpPr>
          <p:nvPr>
            <p:ph type="body" sz="quarter" idx="13"/>
          </p:nvPr>
        </p:nvSpPr>
        <p:spPr/>
        <p:txBody>
          <a:bodyPr/>
          <a:lstStyle/>
          <a:p>
            <a:r>
              <a:rPr kumimoji="1" lang="ja-JP" altLang="en-US" dirty="0"/>
              <a:t>図書館を建てよう！</a:t>
            </a:r>
          </a:p>
        </p:txBody>
      </p:sp>
      <p:sp>
        <p:nvSpPr>
          <p:cNvPr id="3" name="スライド番号プレースホルダー 2">
            <a:extLst>
              <a:ext uri="{FF2B5EF4-FFF2-40B4-BE49-F238E27FC236}">
                <a16:creationId xmlns:a16="http://schemas.microsoft.com/office/drawing/2014/main" id="{324C75A9-121F-286D-4A47-604A33DF3772}"/>
              </a:ext>
            </a:extLst>
          </p:cNvPr>
          <p:cNvSpPr>
            <a:spLocks noGrp="1"/>
          </p:cNvSpPr>
          <p:nvPr>
            <p:ph type="sldNum" sz="quarter" idx="12"/>
          </p:nvPr>
        </p:nvSpPr>
        <p:spPr/>
        <p:txBody>
          <a:bodyPr/>
          <a:lstStyle/>
          <a:p>
            <a:fld id="{0476FAA8-B280-4704-A56B-08FA04A964B6}" type="slidenum">
              <a:rPr lang="ja-JP" altLang="en-US" smtClean="0"/>
              <a:pPr/>
              <a:t>3</a:t>
            </a:fld>
            <a:endParaRPr lang="ja-JP" altLang="en-US" dirty="0"/>
          </a:p>
        </p:txBody>
      </p:sp>
      <p:graphicFrame>
        <p:nvGraphicFramePr>
          <p:cNvPr id="4" name="表 4">
            <a:extLst>
              <a:ext uri="{FF2B5EF4-FFF2-40B4-BE49-F238E27FC236}">
                <a16:creationId xmlns:a16="http://schemas.microsoft.com/office/drawing/2014/main" id="{A53A96A3-62C6-7DA2-5790-907A149F093B}"/>
              </a:ext>
            </a:extLst>
          </p:cNvPr>
          <p:cNvGraphicFramePr>
            <a:graphicFrameLocks noGrp="1"/>
          </p:cNvGraphicFramePr>
          <p:nvPr>
            <p:extLst>
              <p:ext uri="{D42A27DB-BD31-4B8C-83A1-F6EECF244321}">
                <p14:modId xmlns:p14="http://schemas.microsoft.com/office/powerpoint/2010/main" val="1343955149"/>
              </p:ext>
            </p:extLst>
          </p:nvPr>
        </p:nvGraphicFramePr>
        <p:xfrm>
          <a:off x="180000" y="1188000"/>
          <a:ext cx="8784000" cy="5328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1849530882"/>
                    </a:ext>
                  </a:extLst>
                </a:gridCol>
                <a:gridCol w="540000">
                  <a:extLst>
                    <a:ext uri="{9D8B030D-6E8A-4147-A177-3AD203B41FA5}">
                      <a16:colId xmlns:a16="http://schemas.microsoft.com/office/drawing/2014/main" val="2801781033"/>
                    </a:ext>
                  </a:extLst>
                </a:gridCol>
                <a:gridCol w="828000">
                  <a:extLst>
                    <a:ext uri="{9D8B030D-6E8A-4147-A177-3AD203B41FA5}">
                      <a16:colId xmlns:a16="http://schemas.microsoft.com/office/drawing/2014/main" val="4144930349"/>
                    </a:ext>
                  </a:extLst>
                </a:gridCol>
                <a:gridCol w="888000">
                  <a:extLst>
                    <a:ext uri="{9D8B030D-6E8A-4147-A177-3AD203B41FA5}">
                      <a16:colId xmlns:a16="http://schemas.microsoft.com/office/drawing/2014/main" val="112935016"/>
                    </a:ext>
                  </a:extLst>
                </a:gridCol>
                <a:gridCol w="888000">
                  <a:extLst>
                    <a:ext uri="{9D8B030D-6E8A-4147-A177-3AD203B41FA5}">
                      <a16:colId xmlns:a16="http://schemas.microsoft.com/office/drawing/2014/main" val="177147976"/>
                    </a:ext>
                  </a:extLst>
                </a:gridCol>
                <a:gridCol w="888000">
                  <a:extLst>
                    <a:ext uri="{9D8B030D-6E8A-4147-A177-3AD203B41FA5}">
                      <a16:colId xmlns:a16="http://schemas.microsoft.com/office/drawing/2014/main" val="2458544208"/>
                    </a:ext>
                  </a:extLst>
                </a:gridCol>
                <a:gridCol w="888000">
                  <a:extLst>
                    <a:ext uri="{9D8B030D-6E8A-4147-A177-3AD203B41FA5}">
                      <a16:colId xmlns:a16="http://schemas.microsoft.com/office/drawing/2014/main" val="3755320315"/>
                    </a:ext>
                  </a:extLst>
                </a:gridCol>
                <a:gridCol w="888000">
                  <a:extLst>
                    <a:ext uri="{9D8B030D-6E8A-4147-A177-3AD203B41FA5}">
                      <a16:colId xmlns:a16="http://schemas.microsoft.com/office/drawing/2014/main" val="2303004245"/>
                    </a:ext>
                  </a:extLst>
                </a:gridCol>
                <a:gridCol w="888000">
                  <a:extLst>
                    <a:ext uri="{9D8B030D-6E8A-4147-A177-3AD203B41FA5}">
                      <a16:colId xmlns:a16="http://schemas.microsoft.com/office/drawing/2014/main" val="3972902363"/>
                    </a:ext>
                  </a:extLst>
                </a:gridCol>
                <a:gridCol w="1368000">
                  <a:extLst>
                    <a:ext uri="{9D8B030D-6E8A-4147-A177-3AD203B41FA5}">
                      <a16:colId xmlns:a16="http://schemas.microsoft.com/office/drawing/2014/main" val="2058299435"/>
                    </a:ext>
                  </a:extLst>
                </a:gridCol>
              </a:tblGrid>
              <a:tr h="252000">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r" fontAlgn="ctr"/>
                      <a:r>
                        <a:rPr kumimoji="1" lang="ja-JP" altLang="en-US" sz="1200" b="0" i="0" baseline="0" dirty="0">
                          <a:solidFill>
                            <a:schemeClr val="tx1"/>
                          </a:solidFill>
                          <a:ea typeface="游ゴシック" panose="020B0400000000000000" pitchFamily="50" charset="-128"/>
                        </a:rPr>
                        <a:t>（単位：万円）</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extLst>
                  <a:ext uri="{0D108BD9-81ED-4DB2-BD59-A6C34878D82A}">
                    <a16:rowId xmlns:a16="http://schemas.microsoft.com/office/drawing/2014/main" val="2580731265"/>
                  </a:ext>
                </a:extLst>
              </a:tr>
              <a:tr h="288000">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年収</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gridSpan="6">
                  <a:txBody>
                    <a:bodyPr/>
                    <a:lstStyle/>
                    <a:p>
                      <a:pPr algn="ctr" fontAlgn="ctr"/>
                      <a:r>
                        <a:rPr kumimoji="1" lang="ja-JP" altLang="en-US" sz="1600" b="0" i="0" baseline="0" dirty="0">
                          <a:solidFill>
                            <a:schemeClr val="tx1"/>
                          </a:solidFill>
                          <a:latin typeface="游ゴシック" panose="020B0400000000000000" pitchFamily="50" charset="-128"/>
                          <a:ea typeface="+mn-ea"/>
                        </a:rPr>
                        <a:t>集める金額</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l" fontAlgn="ctr"/>
                      <a:endParaRPr kumimoji="1" lang="en-US" altLang="ja-JP" sz="12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l" fontAlgn="ctr"/>
                      <a:endParaRPr kumimoji="1" lang="en-US" altLang="ja-JP" sz="12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l" fontAlgn="ctr"/>
                      <a:endParaRPr kumimoji="1" lang="en-US" altLang="ja-JP" sz="12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l" fontAlgn="ctr"/>
                      <a:endParaRPr kumimoji="1" lang="en-US" altLang="ja-JP" sz="12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l" fontAlgn="ctr"/>
                      <a:endParaRPr kumimoji="1" lang="en-US" altLang="ja-JP" sz="12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rowSpan="2">
                  <a:txBody>
                    <a:bodyPr/>
                    <a:lstStyle/>
                    <a:p>
                      <a:pPr algn="ctr" fontAlgn="ctr"/>
                      <a:r>
                        <a:rPr kumimoji="1" lang="ja-JP" altLang="en-US" sz="1600" b="0" i="0" u="none" strike="noStrike" kern="1200" cap="none" spc="0" normalizeH="0" baseline="0" noProof="0" dirty="0">
                          <a:ln>
                            <a:noFill/>
                          </a:ln>
                          <a:solidFill>
                            <a:prstClr val="black"/>
                          </a:solidFill>
                          <a:effectLst/>
                          <a:uLnTx/>
                          <a:uFillTx/>
                          <a:latin typeface="+mn-lt"/>
                          <a:ea typeface="+mn-ea"/>
                          <a:cs typeface="+mn-cs"/>
                        </a:rPr>
                        <a:t> 合意！</a:t>
                      </a:r>
                      <a:br>
                        <a:rPr kumimoji="1" lang="en-US" altLang="ja-JP" sz="1800" b="0" i="0" u="none" strike="noStrike" kern="1200" cap="none" spc="0" normalizeH="0" baseline="0" noProof="0" dirty="0">
                          <a:ln>
                            <a:noFill/>
                          </a:ln>
                          <a:solidFill>
                            <a:prstClr val="black"/>
                          </a:solidFill>
                          <a:effectLst/>
                          <a:uLnTx/>
                          <a:uFillTx/>
                          <a:latin typeface="+mn-lt"/>
                          <a:ea typeface="+mn-ea"/>
                          <a:cs typeface="+mn-cs"/>
                        </a:rPr>
                      </a:br>
                      <a:r>
                        <a:rPr kumimoji="1" lang="ja-JP" altLang="en-US" sz="1400" b="0" i="0" u="none" strike="noStrike" kern="1200" cap="none" spc="0" normalizeH="0" baseline="0" noProof="0" dirty="0">
                          <a:ln>
                            <a:noFill/>
                          </a:ln>
                          <a:solidFill>
                            <a:prstClr val="black"/>
                          </a:solidFill>
                          <a:effectLst/>
                          <a:uLnTx/>
                          <a:uFillTx/>
                          <a:latin typeface="+mn-lt"/>
                          <a:ea typeface="+mn-ea"/>
                          <a:cs typeface="+mn-cs"/>
                        </a:rPr>
                        <a:t>最終の決め方</a:t>
                      </a:r>
                      <a:endParaRPr kumimoji="1" lang="ja-JP" altLang="en-US" sz="1200" b="0" i="0" baseline="0" dirty="0">
                        <a:solidFill>
                          <a:schemeClr val="tx1"/>
                        </a:solidFill>
                        <a:ea typeface="游ゴシック" panose="020B0400000000000000" pitchFamily="50" charset="-128"/>
                      </a:endParaRPr>
                    </a:p>
                  </a:txBody>
                  <a:tcPr marL="0" marR="0" marT="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781250277"/>
                  </a:ext>
                </a:extLst>
              </a:tr>
              <a:tr h="288000">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vMerge="1">
                  <a:txBody>
                    <a:bodyPr/>
                    <a:lstStyle/>
                    <a:p>
                      <a:pPr algn="r" fontAlgn="ctr"/>
                      <a:endParaRPr kumimoji="1" lang="ja-JP" altLang="en-US" sz="12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ja-JP" altLang="en-US" sz="1600" b="0" i="0" baseline="0" dirty="0">
                          <a:solidFill>
                            <a:schemeClr val="tx1"/>
                          </a:solidFill>
                          <a:latin typeface="游ゴシック" panose="020B0400000000000000" pitchFamily="50" charset="-128"/>
                          <a:ea typeface="+mn-ea"/>
                        </a:rPr>
                        <a:t>１班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２班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３班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４班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５班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６班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vMerge="1">
                  <a:txBody>
                    <a:bodyPr/>
                    <a:lstStyle/>
                    <a:p>
                      <a:pPr algn="r" fontAlgn="ctr"/>
                      <a:endParaRPr kumimoji="1" lang="ja-JP" altLang="en-US" sz="12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987278516"/>
                  </a:ext>
                </a:extLst>
              </a:tr>
              <a:tr h="756000">
                <a:tc>
                  <a:txBody>
                    <a:bodyPr/>
                    <a:lstStyle/>
                    <a:p>
                      <a:pPr algn="ctr" fontAlgn="ctr"/>
                      <a:r>
                        <a:rPr kumimoji="1" lang="ja-JP" altLang="en-US" sz="1600" b="0" i="0" baseline="0" dirty="0">
                          <a:solidFill>
                            <a:schemeClr val="tx1"/>
                          </a:solidFill>
                          <a:latin typeface="+mn-ea"/>
                          <a:ea typeface="+mn-ea"/>
                        </a:rPr>
                        <a:t>Ａさん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60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2,000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18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873406992"/>
                  </a:ext>
                </a:extLst>
              </a:tr>
              <a:tr h="756000">
                <a:tc>
                  <a:txBody>
                    <a:bodyPr/>
                    <a:lstStyle/>
                    <a:p>
                      <a:pPr algn="ctr" fontAlgn="ctr"/>
                      <a:r>
                        <a:rPr kumimoji="1" lang="ja-JP" altLang="en-US" sz="1600" b="0" i="0" baseline="0" dirty="0">
                          <a:solidFill>
                            <a:schemeClr val="tx1"/>
                          </a:solidFill>
                          <a:latin typeface="+mn-ea"/>
                          <a:ea typeface="+mn-ea"/>
                        </a:rPr>
                        <a:t>Ｂさん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18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736886603"/>
                  </a:ext>
                </a:extLst>
              </a:tr>
              <a:tr h="756000">
                <a:tc>
                  <a:txBody>
                    <a:bodyPr/>
                    <a:lstStyle/>
                    <a:p>
                      <a:pPr algn="ctr" fontAlgn="ctr"/>
                      <a:r>
                        <a:rPr kumimoji="1" lang="ja-JP" altLang="en-US" sz="1600" b="0" i="0" baseline="0" dirty="0">
                          <a:solidFill>
                            <a:schemeClr val="tx1"/>
                          </a:solidFill>
                          <a:latin typeface="+mn-ea"/>
                          <a:ea typeface="+mn-ea"/>
                        </a:rPr>
                        <a:t>Ｃさん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45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500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18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3304431867"/>
                  </a:ext>
                </a:extLst>
              </a:tr>
              <a:tr h="756000">
                <a:tc>
                  <a:txBody>
                    <a:bodyPr/>
                    <a:lstStyle/>
                    <a:p>
                      <a:pPr algn="ctr" fontAlgn="ctr"/>
                      <a:r>
                        <a:rPr kumimoji="1" lang="ja-JP" altLang="en-US" sz="1600" b="0" i="0" baseline="0" dirty="0">
                          <a:solidFill>
                            <a:schemeClr val="tx1"/>
                          </a:solidFill>
                          <a:latin typeface="+mn-ea"/>
                          <a:ea typeface="+mn-ea"/>
                        </a:rPr>
                        <a:t>Ｄさん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18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993908389"/>
                  </a:ext>
                </a:extLst>
              </a:tr>
              <a:tr h="756000">
                <a:tc>
                  <a:txBody>
                    <a:bodyPr/>
                    <a:lstStyle/>
                    <a:p>
                      <a:pPr algn="ctr" fontAlgn="ctr"/>
                      <a:r>
                        <a:rPr kumimoji="1" lang="ja-JP" altLang="en-US" sz="1600" b="0" i="0" baseline="0" dirty="0">
                          <a:solidFill>
                            <a:schemeClr val="tx1"/>
                          </a:solidFill>
                          <a:latin typeface="+mn-ea"/>
                          <a:ea typeface="+mn-ea"/>
                        </a:rPr>
                        <a:t>Ｅさん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85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18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103659558"/>
                  </a:ext>
                </a:extLst>
              </a:tr>
              <a:tr h="720000">
                <a:tc gridSpan="3">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合 計</a:t>
                      </a: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(1,000</a:t>
                      </a: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になるように</a:t>
                      </a: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a:t>
                      </a:r>
                    </a:p>
                  </a:txBody>
                  <a:tcPr marL="14400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hMerge="1">
                  <a:txBody>
                    <a:bodyPr/>
                    <a:lstStyle/>
                    <a:p>
                      <a:pPr algn="ct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800" b="0" i="0" baseline="0" dirty="0">
                        <a:solidFill>
                          <a:schemeClr val="tx1"/>
                        </a:solidFill>
                        <a:latin typeface="游ゴシック" panose="020B0400000000000000" pitchFamily="50" charset="-128"/>
                        <a:ea typeface="+mn-ea"/>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extLst>
                  <a:ext uri="{0D108BD9-81ED-4DB2-BD59-A6C34878D82A}">
                    <a16:rowId xmlns:a16="http://schemas.microsoft.com/office/drawing/2014/main" val="4196422879"/>
                  </a:ext>
                </a:extLst>
              </a:tr>
            </a:tbl>
          </a:graphicData>
        </a:graphic>
      </p:graphicFrame>
      <p:pic>
        <p:nvPicPr>
          <p:cNvPr id="6146" name="Picture 2" descr="図書館のイラスト「レンガ造りの図書館」">
            <a:extLst>
              <a:ext uri="{FF2B5EF4-FFF2-40B4-BE49-F238E27FC236}">
                <a16:creationId xmlns:a16="http://schemas.microsoft.com/office/drawing/2014/main" id="{D827D77F-83D6-213D-5690-5241BC27CD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660" y="1175674"/>
            <a:ext cx="1187624" cy="902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244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63E5C6E-61F1-D4A9-BFFD-3C6D45C0EB47}"/>
              </a:ext>
            </a:extLst>
          </p:cNvPr>
          <p:cNvSpPr>
            <a:spLocks noGrp="1"/>
          </p:cNvSpPr>
          <p:nvPr>
            <p:ph type="body" sz="quarter" idx="13"/>
          </p:nvPr>
        </p:nvSpPr>
        <p:spPr/>
        <p:txBody>
          <a:bodyPr/>
          <a:lstStyle/>
          <a:p>
            <a:r>
              <a:rPr kumimoji="1" lang="ja-JP" altLang="en-US" dirty="0"/>
              <a:t>税金を決める仕組み</a:t>
            </a:r>
          </a:p>
        </p:txBody>
      </p:sp>
      <p:sp>
        <p:nvSpPr>
          <p:cNvPr id="3" name="スライド番号プレースホルダー 2">
            <a:extLst>
              <a:ext uri="{FF2B5EF4-FFF2-40B4-BE49-F238E27FC236}">
                <a16:creationId xmlns:a16="http://schemas.microsoft.com/office/drawing/2014/main" id="{6F57C836-0283-2FBA-E5F8-7589A406EE78}"/>
              </a:ext>
            </a:extLst>
          </p:cNvPr>
          <p:cNvSpPr>
            <a:spLocks noGrp="1"/>
          </p:cNvSpPr>
          <p:nvPr>
            <p:ph type="sldNum" sz="quarter" idx="12"/>
          </p:nvPr>
        </p:nvSpPr>
        <p:spPr/>
        <p:txBody>
          <a:bodyPr/>
          <a:lstStyle/>
          <a:p>
            <a:fld id="{0476FAA8-B280-4704-A56B-08FA04A964B6}" type="slidenum">
              <a:rPr lang="ja-JP" altLang="en-US" smtClean="0"/>
              <a:pPr/>
              <a:t>4</a:t>
            </a:fld>
            <a:endParaRPr lang="ja-JP" altLang="en-US" dirty="0"/>
          </a:p>
        </p:txBody>
      </p:sp>
      <p:sp>
        <p:nvSpPr>
          <p:cNvPr id="4" name="円弧 3">
            <a:extLst>
              <a:ext uri="{FF2B5EF4-FFF2-40B4-BE49-F238E27FC236}">
                <a16:creationId xmlns:a16="http://schemas.microsoft.com/office/drawing/2014/main" id="{ED3C904C-632C-7020-A31A-41F55DE2D05B}"/>
              </a:ext>
            </a:extLst>
          </p:cNvPr>
          <p:cNvSpPr/>
          <p:nvPr/>
        </p:nvSpPr>
        <p:spPr>
          <a:xfrm rot="18988057" flipH="1" flipV="1">
            <a:off x="2741081" y="2171732"/>
            <a:ext cx="3512277" cy="3788878"/>
          </a:xfrm>
          <a:prstGeom prst="arc">
            <a:avLst>
              <a:gd name="adj1" fmla="val 16039492"/>
              <a:gd name="adj2" fmla="val 21484044"/>
            </a:avLst>
          </a:prstGeom>
          <a:ln w="190500" cap="sq">
            <a:solidFill>
              <a:schemeClr val="accent6"/>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円弧 4">
            <a:extLst>
              <a:ext uri="{FF2B5EF4-FFF2-40B4-BE49-F238E27FC236}">
                <a16:creationId xmlns:a16="http://schemas.microsoft.com/office/drawing/2014/main" id="{6192D8BD-43FD-181A-6D4E-E7E45E92CFC4}"/>
              </a:ext>
            </a:extLst>
          </p:cNvPr>
          <p:cNvSpPr/>
          <p:nvPr/>
        </p:nvSpPr>
        <p:spPr>
          <a:xfrm rot="15562973">
            <a:off x="2389336" y="2354670"/>
            <a:ext cx="2821460" cy="3312763"/>
          </a:xfrm>
          <a:prstGeom prst="arc">
            <a:avLst>
              <a:gd name="adj1" fmla="val 16802055"/>
              <a:gd name="adj2" fmla="val 21484044"/>
            </a:avLst>
          </a:prstGeom>
          <a:ln w="190500" cap="sq">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円弧 5">
            <a:extLst>
              <a:ext uri="{FF2B5EF4-FFF2-40B4-BE49-F238E27FC236}">
                <a16:creationId xmlns:a16="http://schemas.microsoft.com/office/drawing/2014/main" id="{7B8B56F4-9579-7324-14C8-F49AAFE1A5DB}"/>
              </a:ext>
            </a:extLst>
          </p:cNvPr>
          <p:cNvSpPr/>
          <p:nvPr/>
        </p:nvSpPr>
        <p:spPr>
          <a:xfrm rot="21341943">
            <a:off x="4090609" y="2542209"/>
            <a:ext cx="2821460" cy="3312763"/>
          </a:xfrm>
          <a:prstGeom prst="arc">
            <a:avLst>
              <a:gd name="adj1" fmla="val 16802055"/>
              <a:gd name="adj2" fmla="val 21484044"/>
            </a:avLst>
          </a:prstGeom>
          <a:ln w="190500" cap="sq">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B587C6A-7A1A-C8A9-E7A1-BCE41422413C}"/>
              </a:ext>
            </a:extLst>
          </p:cNvPr>
          <p:cNvSpPr txBox="1"/>
          <p:nvPr/>
        </p:nvSpPr>
        <p:spPr>
          <a:xfrm>
            <a:off x="287824" y="2564904"/>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kumimoji="1" lang="ja-JP" altLang="en-US" sz="48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選挙</a:t>
            </a:r>
          </a:p>
        </p:txBody>
      </p:sp>
      <p:sp>
        <p:nvSpPr>
          <p:cNvPr id="8" name="テキスト ボックス 7">
            <a:extLst>
              <a:ext uri="{FF2B5EF4-FFF2-40B4-BE49-F238E27FC236}">
                <a16:creationId xmlns:a16="http://schemas.microsoft.com/office/drawing/2014/main" id="{6E3BC196-3BE4-2D52-0D68-3AD4DE184640}"/>
              </a:ext>
            </a:extLst>
          </p:cNvPr>
          <p:cNvSpPr txBox="1"/>
          <p:nvPr/>
        </p:nvSpPr>
        <p:spPr>
          <a:xfrm>
            <a:off x="3221998" y="5905508"/>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kumimoji="1" lang="ja-JP" altLang="en-US" sz="4800" b="0" i="0" u="none" strike="noStrike" kern="1200" cap="none" spc="0" normalizeH="0" baseline="0" noProof="0" dirty="0">
                <a:ln>
                  <a:noFill/>
                </a:ln>
                <a:solidFill>
                  <a:schemeClr val="accent6"/>
                </a:solidFill>
                <a:effectLst/>
                <a:uLnTx/>
                <a:uFillTx/>
                <a:latin typeface="游ゴシック" panose="020B0400000000000000" pitchFamily="50" charset="-128"/>
                <a:ea typeface="游ゴシック" panose="020B0400000000000000" pitchFamily="50" charset="-128"/>
              </a:rPr>
              <a:t>課税</a:t>
            </a:r>
          </a:p>
        </p:txBody>
      </p:sp>
      <p:sp>
        <p:nvSpPr>
          <p:cNvPr id="9" name="テキスト ボックス 8">
            <a:extLst>
              <a:ext uri="{FF2B5EF4-FFF2-40B4-BE49-F238E27FC236}">
                <a16:creationId xmlns:a16="http://schemas.microsoft.com/office/drawing/2014/main" id="{23CE8294-23DE-43DE-1F05-0ADFF0F1E7BB}"/>
              </a:ext>
            </a:extLst>
          </p:cNvPr>
          <p:cNvSpPr txBox="1"/>
          <p:nvPr/>
        </p:nvSpPr>
        <p:spPr>
          <a:xfrm>
            <a:off x="5948536" y="1925158"/>
            <a:ext cx="2700000" cy="1980000"/>
          </a:xfrm>
          <a:prstGeom prst="rect">
            <a:avLst/>
          </a:prstGeom>
          <a:noFill/>
          <a:ln w="3175">
            <a:noFill/>
          </a:ln>
        </p:spPr>
        <p:txBody>
          <a:bodyPr wrap="square" tIns="0" bIns="0" rtlCol="0" anchor="ctr">
            <a:noAutofit/>
          </a:bodyPr>
          <a:lstStyle/>
          <a:p>
            <a:pPr lvl="0" algn="ctr" defTabSz="457200" eaLnBrk="1" fontAlgn="ctr" hangingPunct="1">
              <a:lnSpc>
                <a:spcPts val="5000"/>
              </a:lnSpc>
              <a:spcBef>
                <a:spcPts val="0"/>
              </a:spcBef>
              <a:spcAft>
                <a:spcPts val="0"/>
              </a:spcAft>
              <a:defRPr/>
            </a:pPr>
            <a:r>
              <a:rPr kumimoji="1" lang="ja-JP" altLang="en-US"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t>立法・</a:t>
            </a:r>
            <a:br>
              <a:rPr kumimoji="1" lang="en-US" altLang="ja-JP"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br>
            <a:r>
              <a:rPr kumimoji="1" lang="ja-JP" altLang="en-US"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t>　</a:t>
            </a:r>
            <a:r>
              <a:rPr lang="ja-JP" altLang="en-US" sz="4800" spc="-100" dirty="0">
                <a:solidFill>
                  <a:schemeClr val="accent1"/>
                </a:solidFill>
                <a:latin typeface="游ゴシック" panose="020B0400000000000000" pitchFamily="50" charset="-128"/>
                <a:ea typeface="游ゴシック" panose="020B0400000000000000" pitchFamily="50" charset="-128"/>
              </a:rPr>
              <a:t>改正</a:t>
            </a:r>
            <a:endParaRPr kumimoji="1" lang="ja-JP" altLang="en-US"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endParaRPr>
          </a:p>
        </p:txBody>
      </p:sp>
      <p:grpSp>
        <p:nvGrpSpPr>
          <p:cNvPr id="10" name="グループ化 9">
            <a:extLst>
              <a:ext uri="{FF2B5EF4-FFF2-40B4-BE49-F238E27FC236}">
                <a16:creationId xmlns:a16="http://schemas.microsoft.com/office/drawing/2014/main" id="{025DEC87-E27E-0F2A-7B1C-45863355C74B}"/>
              </a:ext>
            </a:extLst>
          </p:cNvPr>
          <p:cNvGrpSpPr/>
          <p:nvPr/>
        </p:nvGrpSpPr>
        <p:grpSpPr>
          <a:xfrm>
            <a:off x="3409162" y="1412776"/>
            <a:ext cx="2325676" cy="2448272"/>
            <a:chOff x="3409162" y="1412776"/>
            <a:chExt cx="2325676" cy="2448272"/>
          </a:xfrm>
        </p:grpSpPr>
        <p:sp>
          <p:nvSpPr>
            <p:cNvPr id="11" name="正方形/長方形 10">
              <a:extLst>
                <a:ext uri="{FF2B5EF4-FFF2-40B4-BE49-F238E27FC236}">
                  <a16:creationId xmlns:a16="http://schemas.microsoft.com/office/drawing/2014/main" id="{EB6914BC-4476-F20A-5549-D262E4A5F98E}"/>
                </a:ext>
              </a:extLst>
            </p:cNvPr>
            <p:cNvSpPr/>
            <p:nvPr/>
          </p:nvSpPr>
          <p:spPr>
            <a:xfrm>
              <a:off x="3490807" y="1412776"/>
              <a:ext cx="2162386" cy="2448272"/>
            </a:xfrm>
            <a:prstGeom prst="rect">
              <a:avLst/>
            </a:prstGeom>
            <a:solidFill>
              <a:schemeClr val="accent1">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3175">
                  <a:solidFill>
                    <a:schemeClr val="accent1"/>
                  </a:solidFill>
                </a:ln>
              </a:endParaRPr>
            </a:p>
          </p:txBody>
        </p:sp>
        <p:pic>
          <p:nvPicPr>
            <p:cNvPr id="12" name="図 11">
              <a:extLst>
                <a:ext uri="{FF2B5EF4-FFF2-40B4-BE49-F238E27FC236}">
                  <a16:creationId xmlns:a16="http://schemas.microsoft.com/office/drawing/2014/main" id="{FEC1C49D-E957-AF16-8E0E-5064C6683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9162" y="2339164"/>
              <a:ext cx="2325676" cy="1449876"/>
            </a:xfrm>
            <a:prstGeom prst="rect">
              <a:avLst/>
            </a:prstGeom>
          </p:spPr>
        </p:pic>
        <p:pic>
          <p:nvPicPr>
            <p:cNvPr id="13" name="図 12">
              <a:extLst>
                <a:ext uri="{FF2B5EF4-FFF2-40B4-BE49-F238E27FC236}">
                  <a16:creationId xmlns:a16="http://schemas.microsoft.com/office/drawing/2014/main" id="{19D628F9-E85B-912B-A7E0-427406EEA2AD}"/>
                </a:ext>
              </a:extLst>
            </p:cNvPr>
            <p:cNvPicPr>
              <a:picLocks noChangeAspect="1"/>
            </p:cNvPicPr>
            <p:nvPr/>
          </p:nvPicPr>
          <p:blipFill>
            <a:blip r:embed="rId4"/>
            <a:stretch>
              <a:fillRect/>
            </a:stretch>
          </p:blipFill>
          <p:spPr>
            <a:xfrm>
              <a:off x="3409162" y="2642265"/>
              <a:ext cx="1785771" cy="1200777"/>
            </a:xfrm>
            <a:prstGeom prst="rect">
              <a:avLst/>
            </a:prstGeom>
          </p:spPr>
        </p:pic>
        <p:sp>
          <p:nvSpPr>
            <p:cNvPr id="14" name="テキスト ボックス 13">
              <a:extLst>
                <a:ext uri="{FF2B5EF4-FFF2-40B4-BE49-F238E27FC236}">
                  <a16:creationId xmlns:a16="http://schemas.microsoft.com/office/drawing/2014/main" id="{00307B12-AFEB-606F-62C9-B19B62A6DFA2}"/>
                </a:ext>
              </a:extLst>
            </p:cNvPr>
            <p:cNvSpPr txBox="1"/>
            <p:nvPr/>
          </p:nvSpPr>
          <p:spPr>
            <a:xfrm>
              <a:off x="3490807" y="1412776"/>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t>国会</a:t>
              </a:r>
              <a:endParaRPr kumimoji="1" lang="en-US" altLang="ja-JP" sz="3200" b="0" i="0" u="none" strike="noStrike" kern="1200" cap="none"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2000" dirty="0">
                  <a:solidFill>
                    <a:schemeClr val="accent1"/>
                  </a:solidFill>
                  <a:latin typeface="游ゴシック" panose="020B0400000000000000" pitchFamily="50" charset="-128"/>
                  <a:ea typeface="游ゴシック" panose="020B0400000000000000" pitchFamily="50" charset="-128"/>
                </a:rPr>
                <a:t>国会議員</a:t>
              </a:r>
              <a:endParaRPr kumimoji="1" lang="ja-JP" altLang="en-US" sz="2000" b="0" i="0" u="none" strike="noStrike" kern="1200" cap="none"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endParaRPr>
            </a:p>
          </p:txBody>
        </p:sp>
      </p:grpSp>
      <p:grpSp>
        <p:nvGrpSpPr>
          <p:cNvPr id="15" name="グループ化 14">
            <a:extLst>
              <a:ext uri="{FF2B5EF4-FFF2-40B4-BE49-F238E27FC236}">
                <a16:creationId xmlns:a16="http://schemas.microsoft.com/office/drawing/2014/main" id="{3DA7BA01-89C1-267A-7B00-1AC3EBA63B15}"/>
              </a:ext>
            </a:extLst>
          </p:cNvPr>
          <p:cNvGrpSpPr/>
          <p:nvPr/>
        </p:nvGrpSpPr>
        <p:grpSpPr>
          <a:xfrm>
            <a:off x="1093111" y="4077072"/>
            <a:ext cx="2162386" cy="2581777"/>
            <a:chOff x="1093111" y="4077072"/>
            <a:chExt cx="2162386" cy="2581777"/>
          </a:xfrm>
        </p:grpSpPr>
        <p:sp>
          <p:nvSpPr>
            <p:cNvPr id="16" name="正方形/長方形 15">
              <a:extLst>
                <a:ext uri="{FF2B5EF4-FFF2-40B4-BE49-F238E27FC236}">
                  <a16:creationId xmlns:a16="http://schemas.microsoft.com/office/drawing/2014/main" id="{FB97E72E-1E6A-8B24-EAD3-DC4A6C1096B0}"/>
                </a:ext>
              </a:extLst>
            </p:cNvPr>
            <p:cNvSpPr/>
            <p:nvPr/>
          </p:nvSpPr>
          <p:spPr>
            <a:xfrm>
              <a:off x="1093111" y="4077072"/>
              <a:ext cx="2162386" cy="2448272"/>
            </a:xfrm>
            <a:prstGeom prst="rect">
              <a:avLst/>
            </a:prstGeom>
            <a:solidFill>
              <a:srgbClr val="FFE5E5"/>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3175">
                  <a:solidFill>
                    <a:srgbClr val="FF0000"/>
                  </a:solidFill>
                </a:ln>
              </a:endParaRPr>
            </a:p>
          </p:txBody>
        </p:sp>
        <p:pic>
          <p:nvPicPr>
            <p:cNvPr id="17" name="図 16">
              <a:extLst>
                <a:ext uri="{FF2B5EF4-FFF2-40B4-BE49-F238E27FC236}">
                  <a16:creationId xmlns:a16="http://schemas.microsoft.com/office/drawing/2014/main" id="{AFFAA9DB-82A5-0D9F-416B-4E28D943E4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4773" y="4937065"/>
              <a:ext cx="1979062" cy="1721784"/>
            </a:xfrm>
            <a:prstGeom prst="rect">
              <a:avLst/>
            </a:prstGeom>
          </p:spPr>
        </p:pic>
        <p:sp>
          <p:nvSpPr>
            <p:cNvPr id="18" name="テキスト ボックス 17">
              <a:extLst>
                <a:ext uri="{FF2B5EF4-FFF2-40B4-BE49-F238E27FC236}">
                  <a16:creationId xmlns:a16="http://schemas.microsoft.com/office/drawing/2014/main" id="{7B694159-B164-CF41-4957-A4A234708B45}"/>
                </a:ext>
              </a:extLst>
            </p:cNvPr>
            <p:cNvSpPr txBox="1"/>
            <p:nvPr/>
          </p:nvSpPr>
          <p:spPr>
            <a:xfrm>
              <a:off x="1093111" y="4077072"/>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国民</a:t>
              </a:r>
              <a:endParaRPr kumimoji="1" lang="en-US" altLang="ja-JP" sz="3200" b="0" i="0" u="none" strike="noStrike" kern="1200" cap="none"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2000" dirty="0">
                  <a:solidFill>
                    <a:srgbClr val="FF0000"/>
                  </a:solidFill>
                  <a:latin typeface="游ゴシック" panose="020B0400000000000000" pitchFamily="50" charset="-128"/>
                  <a:ea typeface="游ゴシック" panose="020B0400000000000000" pitchFamily="50" charset="-128"/>
                </a:rPr>
                <a:t>わたしたち</a:t>
              </a:r>
              <a:endParaRPr kumimoji="1" lang="ja-JP" altLang="en-US" sz="2000" b="0" i="0" u="none" strike="noStrike" kern="1200" cap="none"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endParaRPr>
            </a:p>
          </p:txBody>
        </p:sp>
      </p:grpSp>
      <p:grpSp>
        <p:nvGrpSpPr>
          <p:cNvPr id="19" name="グループ化 18">
            <a:extLst>
              <a:ext uri="{FF2B5EF4-FFF2-40B4-BE49-F238E27FC236}">
                <a16:creationId xmlns:a16="http://schemas.microsoft.com/office/drawing/2014/main" id="{0715A996-A0DD-5DC0-C381-2E5898654A8E}"/>
              </a:ext>
            </a:extLst>
          </p:cNvPr>
          <p:cNvGrpSpPr/>
          <p:nvPr/>
        </p:nvGrpSpPr>
        <p:grpSpPr>
          <a:xfrm>
            <a:off x="5847651" y="4075413"/>
            <a:ext cx="2162386" cy="2506686"/>
            <a:chOff x="5847651" y="4075413"/>
            <a:chExt cx="2162386" cy="2506686"/>
          </a:xfrm>
        </p:grpSpPr>
        <p:sp>
          <p:nvSpPr>
            <p:cNvPr id="20" name="正方形/長方形 19">
              <a:extLst>
                <a:ext uri="{FF2B5EF4-FFF2-40B4-BE49-F238E27FC236}">
                  <a16:creationId xmlns:a16="http://schemas.microsoft.com/office/drawing/2014/main" id="{B35600B9-1F8F-E133-42A1-12EBEF42E5FB}"/>
                </a:ext>
              </a:extLst>
            </p:cNvPr>
            <p:cNvSpPr/>
            <p:nvPr/>
          </p:nvSpPr>
          <p:spPr>
            <a:xfrm>
              <a:off x="5847651" y="4075413"/>
              <a:ext cx="2162386" cy="2448272"/>
            </a:xfrm>
            <a:prstGeom prst="rect">
              <a:avLst/>
            </a:prstGeom>
            <a:solidFill>
              <a:srgbClr val="CCEFDC"/>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algn="l" rtl="0" eaLnBrk="0" fontAlgn="base" hangingPunct="0">
                <a:spcBef>
                  <a:spcPct val="0"/>
                </a:spcBef>
                <a:spcAft>
                  <a:spcPct val="0"/>
                </a:spcAft>
                <a:defRPr kumimoji="1" sz="2800" kern="1200">
                  <a:solidFill>
                    <a:schemeClr val="lt1"/>
                  </a:solidFill>
                  <a:latin typeface="+mn-lt"/>
                  <a:ea typeface="+mn-ea"/>
                  <a:cs typeface="+mn-cs"/>
                </a:defRPr>
              </a:lvl1pPr>
              <a:lvl2pPr marL="457200" algn="l" rtl="0" eaLnBrk="0" fontAlgn="base" hangingPunct="0">
                <a:spcBef>
                  <a:spcPct val="0"/>
                </a:spcBef>
                <a:spcAft>
                  <a:spcPct val="0"/>
                </a:spcAft>
                <a:defRPr kumimoji="1" sz="2800" kern="1200">
                  <a:solidFill>
                    <a:schemeClr val="lt1"/>
                  </a:solidFill>
                  <a:latin typeface="+mn-lt"/>
                  <a:ea typeface="+mn-ea"/>
                  <a:cs typeface="+mn-cs"/>
                </a:defRPr>
              </a:lvl2pPr>
              <a:lvl3pPr marL="914400" algn="l" rtl="0" eaLnBrk="0" fontAlgn="base" hangingPunct="0">
                <a:spcBef>
                  <a:spcPct val="0"/>
                </a:spcBef>
                <a:spcAft>
                  <a:spcPct val="0"/>
                </a:spcAft>
                <a:defRPr kumimoji="1" sz="2800" kern="1200">
                  <a:solidFill>
                    <a:schemeClr val="lt1"/>
                  </a:solidFill>
                  <a:latin typeface="+mn-lt"/>
                  <a:ea typeface="+mn-ea"/>
                  <a:cs typeface="+mn-cs"/>
                </a:defRPr>
              </a:lvl3pPr>
              <a:lvl4pPr marL="1371600" algn="l" rtl="0" eaLnBrk="0" fontAlgn="base" hangingPunct="0">
                <a:spcBef>
                  <a:spcPct val="0"/>
                </a:spcBef>
                <a:spcAft>
                  <a:spcPct val="0"/>
                </a:spcAft>
                <a:defRPr kumimoji="1" sz="2800" kern="1200">
                  <a:solidFill>
                    <a:schemeClr val="lt1"/>
                  </a:solidFill>
                  <a:latin typeface="+mn-lt"/>
                  <a:ea typeface="+mn-ea"/>
                  <a:cs typeface="+mn-cs"/>
                </a:defRPr>
              </a:lvl4pPr>
              <a:lvl5pPr marL="1828800" algn="l" rtl="0" eaLnBrk="0" fontAlgn="base" hangingPunct="0">
                <a:spcBef>
                  <a:spcPct val="0"/>
                </a:spcBef>
                <a:spcAft>
                  <a:spcPct val="0"/>
                </a:spcAft>
                <a:defRPr kumimoji="1" sz="2800" kern="1200">
                  <a:solidFill>
                    <a:schemeClr val="lt1"/>
                  </a:solidFill>
                  <a:latin typeface="+mn-lt"/>
                  <a:ea typeface="+mn-ea"/>
                  <a:cs typeface="+mn-cs"/>
                </a:defRPr>
              </a:lvl5pPr>
              <a:lvl6pPr marL="2286000" algn="l" defTabSz="914400" rtl="0" eaLnBrk="1" latinLnBrk="0" hangingPunct="1">
                <a:defRPr kumimoji="1" sz="2800" kern="1200">
                  <a:solidFill>
                    <a:schemeClr val="lt1"/>
                  </a:solidFill>
                  <a:latin typeface="+mn-lt"/>
                  <a:ea typeface="+mn-ea"/>
                  <a:cs typeface="+mn-cs"/>
                </a:defRPr>
              </a:lvl6pPr>
              <a:lvl7pPr marL="2743200" algn="l" defTabSz="914400" rtl="0" eaLnBrk="1" latinLnBrk="0" hangingPunct="1">
                <a:defRPr kumimoji="1" sz="2800" kern="1200">
                  <a:solidFill>
                    <a:schemeClr val="lt1"/>
                  </a:solidFill>
                  <a:latin typeface="+mn-lt"/>
                  <a:ea typeface="+mn-ea"/>
                  <a:cs typeface="+mn-cs"/>
                </a:defRPr>
              </a:lvl7pPr>
              <a:lvl8pPr marL="3200400" algn="l" defTabSz="914400" rtl="0" eaLnBrk="1" latinLnBrk="0" hangingPunct="1">
                <a:defRPr kumimoji="1" sz="2800" kern="1200">
                  <a:solidFill>
                    <a:schemeClr val="lt1"/>
                  </a:solidFill>
                  <a:latin typeface="+mn-lt"/>
                  <a:ea typeface="+mn-ea"/>
                  <a:cs typeface="+mn-cs"/>
                </a:defRPr>
              </a:lvl8pPr>
              <a:lvl9pPr marL="3657600" algn="l" defTabSz="914400" rtl="0" eaLnBrk="1" latinLnBrk="0" hangingPunct="1">
                <a:defRPr kumimoji="1" sz="2800" kern="1200">
                  <a:solidFill>
                    <a:schemeClr val="lt1"/>
                  </a:solidFill>
                  <a:latin typeface="+mn-lt"/>
                  <a:ea typeface="+mn-ea"/>
                  <a:cs typeface="+mn-cs"/>
                </a:defRPr>
              </a:lvl9pPr>
            </a:lstStyle>
            <a:p>
              <a:pPr algn="ctr"/>
              <a:endParaRPr kumimoji="1" lang="ja-JP" altLang="en-US">
                <a:ln w="6350">
                  <a:solidFill>
                    <a:srgbClr val="00B050"/>
                  </a:solidFill>
                </a:ln>
              </a:endParaRPr>
            </a:p>
          </p:txBody>
        </p:sp>
        <p:pic>
          <p:nvPicPr>
            <p:cNvPr id="21" name="図 20">
              <a:extLst>
                <a:ext uri="{FF2B5EF4-FFF2-40B4-BE49-F238E27FC236}">
                  <a16:creationId xmlns:a16="http://schemas.microsoft.com/office/drawing/2014/main" id="{09BA2F51-FAA0-68C1-6DC6-E2D877E332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883" y="4929336"/>
              <a:ext cx="1652763" cy="1652763"/>
            </a:xfrm>
            <a:prstGeom prst="rect">
              <a:avLst/>
            </a:prstGeom>
          </p:spPr>
        </p:pic>
        <p:sp>
          <p:nvSpPr>
            <p:cNvPr id="22" name="テキスト ボックス 21">
              <a:extLst>
                <a:ext uri="{FF2B5EF4-FFF2-40B4-BE49-F238E27FC236}">
                  <a16:creationId xmlns:a16="http://schemas.microsoft.com/office/drawing/2014/main" id="{B19B380F-1A88-FC18-668E-4AC98FF4A2A9}"/>
                </a:ext>
              </a:extLst>
            </p:cNvPr>
            <p:cNvSpPr txBox="1"/>
            <p:nvPr/>
          </p:nvSpPr>
          <p:spPr>
            <a:xfrm>
              <a:off x="5847651" y="4075413"/>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rPr>
                <a:t>法律</a:t>
              </a:r>
              <a:endParaRPr kumimoji="1" lang="en-US" altLang="ja-JP" sz="4000" b="0" i="0" u="none" strike="noStrike" kern="1200" cap="none"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2000" dirty="0">
                  <a:solidFill>
                    <a:srgbClr val="00B050"/>
                  </a:solidFill>
                  <a:latin typeface="游ゴシック" panose="020B0400000000000000" pitchFamily="50" charset="-128"/>
                  <a:ea typeface="游ゴシック" panose="020B0400000000000000" pitchFamily="50" charset="-128"/>
                </a:rPr>
                <a:t>税法</a:t>
              </a:r>
              <a:endParaRPr kumimoji="1" lang="ja-JP" altLang="en-US" sz="2000" b="0" i="0" u="none" strike="noStrike" kern="1200" cap="none"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378402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right)">
                                      <p:cBhvr>
                                        <p:cTn id="41" dur="500"/>
                                        <p:tgtEl>
                                          <p:spTgt spid="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CE7AD95-5688-92DA-3F84-7DE3FF804389}"/>
              </a:ext>
            </a:extLst>
          </p:cNvPr>
          <p:cNvSpPr>
            <a:spLocks noGrp="1"/>
          </p:cNvSpPr>
          <p:nvPr>
            <p:ph type="body" sz="quarter" idx="13"/>
          </p:nvPr>
        </p:nvSpPr>
        <p:spPr/>
        <p:txBody>
          <a:bodyPr/>
          <a:lstStyle/>
          <a:p>
            <a:r>
              <a:rPr lang="ja-JP" altLang="en-US" dirty="0"/>
              <a:t>税と民主主義</a:t>
            </a:r>
            <a:endParaRPr kumimoji="1" lang="ja-JP" altLang="en-US" dirty="0"/>
          </a:p>
        </p:txBody>
      </p:sp>
      <p:sp>
        <p:nvSpPr>
          <p:cNvPr id="3" name="スライド番号プレースホルダー 2">
            <a:extLst>
              <a:ext uri="{FF2B5EF4-FFF2-40B4-BE49-F238E27FC236}">
                <a16:creationId xmlns:a16="http://schemas.microsoft.com/office/drawing/2014/main" id="{6047779A-9AF1-A338-14AD-03ADD50AD99D}"/>
              </a:ext>
            </a:extLst>
          </p:cNvPr>
          <p:cNvSpPr>
            <a:spLocks noGrp="1"/>
          </p:cNvSpPr>
          <p:nvPr>
            <p:ph type="sldNum" sz="quarter" idx="12"/>
          </p:nvPr>
        </p:nvSpPr>
        <p:spPr/>
        <p:txBody>
          <a:bodyPr/>
          <a:lstStyle/>
          <a:p>
            <a:fld id="{0476FAA8-B280-4704-A56B-08FA04A964B6}" type="slidenum">
              <a:rPr lang="ja-JP" altLang="en-US" smtClean="0"/>
              <a:pPr/>
              <a:t>5</a:t>
            </a:fld>
            <a:endParaRPr lang="ja-JP" altLang="en-US" dirty="0"/>
          </a:p>
        </p:txBody>
      </p:sp>
      <p:pic>
        <p:nvPicPr>
          <p:cNvPr id="5" name="税と民主主義の歴史">
            <a:hlinkClick r:id="" action="ppaction://media"/>
            <a:extLst>
              <a:ext uri="{FF2B5EF4-FFF2-40B4-BE49-F238E27FC236}">
                <a16:creationId xmlns:a16="http://schemas.microsoft.com/office/drawing/2014/main" id="{B7C2BA25-5565-3F21-5096-AB869F3C89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52736"/>
            <a:ext cx="9144000" cy="5143500"/>
          </a:xfrm>
          <a:prstGeom prst="rect">
            <a:avLst/>
          </a:prstGeom>
        </p:spPr>
      </p:pic>
    </p:spTree>
    <p:extLst>
      <p:ext uri="{BB962C8B-B14F-4D97-AF65-F5344CB8AC3E}">
        <p14:creationId xmlns:p14="http://schemas.microsoft.com/office/powerpoint/2010/main" val="68007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07A5EB5-194B-95E5-4749-F218993C3D2C}"/>
              </a:ext>
            </a:extLst>
          </p:cNvPr>
          <p:cNvSpPr>
            <a:spLocks noGrp="1"/>
          </p:cNvSpPr>
          <p:nvPr>
            <p:ph type="body" sz="quarter" idx="13"/>
          </p:nvPr>
        </p:nvSpPr>
        <p:spPr/>
        <p:txBody>
          <a:bodyPr/>
          <a:lstStyle/>
          <a:p>
            <a:r>
              <a:rPr kumimoji="1" lang="ja-JP" altLang="en-US" dirty="0"/>
              <a:t>図書館を建てよう！</a:t>
            </a:r>
          </a:p>
        </p:txBody>
      </p:sp>
      <p:sp>
        <p:nvSpPr>
          <p:cNvPr id="3" name="スライド番号プレースホルダー 2">
            <a:extLst>
              <a:ext uri="{FF2B5EF4-FFF2-40B4-BE49-F238E27FC236}">
                <a16:creationId xmlns:a16="http://schemas.microsoft.com/office/drawing/2014/main" id="{7BC1EE7A-67E0-57A8-5A56-BC2AE85027F8}"/>
              </a:ext>
              <a:ext uri="{C183D7F6-B498-43B3-948B-1728B52AA6E4}">
                <adec:decorative xmlns:adec="http://schemas.microsoft.com/office/drawing/2017/decorative" val="0"/>
              </a:ext>
            </a:extLst>
          </p:cNvPr>
          <p:cNvSpPr>
            <a:spLocks noGrp="1"/>
          </p:cNvSpPr>
          <p:nvPr>
            <p:ph type="sldNum" sz="quarter" idx="12"/>
          </p:nvPr>
        </p:nvSpPr>
        <p:spPr/>
        <p:txBody>
          <a:bodyPr/>
          <a:lstStyle/>
          <a:p>
            <a:fld id="{0476FAA8-B280-4704-A56B-08FA04A964B6}" type="slidenum">
              <a:rPr lang="ja-JP" altLang="en-US" smtClean="0"/>
              <a:pPr/>
              <a:t>6</a:t>
            </a:fld>
            <a:endParaRPr lang="ja-JP" altLang="en-US" dirty="0"/>
          </a:p>
        </p:txBody>
      </p:sp>
      <p:graphicFrame>
        <p:nvGraphicFramePr>
          <p:cNvPr id="5" name="表 4">
            <a:extLst>
              <a:ext uri="{FF2B5EF4-FFF2-40B4-BE49-F238E27FC236}">
                <a16:creationId xmlns:a16="http://schemas.microsoft.com/office/drawing/2014/main" id="{3D63524B-302E-89A4-4D5B-13980A225195}"/>
              </a:ext>
            </a:extLst>
          </p:cNvPr>
          <p:cNvGraphicFramePr>
            <a:graphicFrameLocks noGrp="1"/>
          </p:cNvGraphicFramePr>
          <p:nvPr>
            <p:extLst>
              <p:ext uri="{D42A27DB-BD31-4B8C-83A1-F6EECF244321}">
                <p14:modId xmlns:p14="http://schemas.microsoft.com/office/powerpoint/2010/main" val="2090858105"/>
              </p:ext>
            </p:extLst>
          </p:nvPr>
        </p:nvGraphicFramePr>
        <p:xfrm>
          <a:off x="180000" y="1188000"/>
          <a:ext cx="8784001" cy="533112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1849530882"/>
                    </a:ext>
                  </a:extLst>
                </a:gridCol>
                <a:gridCol w="540001">
                  <a:extLst>
                    <a:ext uri="{9D8B030D-6E8A-4147-A177-3AD203B41FA5}">
                      <a16:colId xmlns:a16="http://schemas.microsoft.com/office/drawing/2014/main" val="2801781033"/>
                    </a:ext>
                  </a:extLst>
                </a:gridCol>
                <a:gridCol w="828000">
                  <a:extLst>
                    <a:ext uri="{9D8B030D-6E8A-4147-A177-3AD203B41FA5}">
                      <a16:colId xmlns:a16="http://schemas.microsoft.com/office/drawing/2014/main" val="4144930349"/>
                    </a:ext>
                  </a:extLst>
                </a:gridCol>
                <a:gridCol w="2664000">
                  <a:extLst>
                    <a:ext uri="{9D8B030D-6E8A-4147-A177-3AD203B41FA5}">
                      <a16:colId xmlns:a16="http://schemas.microsoft.com/office/drawing/2014/main" val="112935016"/>
                    </a:ext>
                  </a:extLst>
                </a:gridCol>
                <a:gridCol w="2664000">
                  <a:extLst>
                    <a:ext uri="{9D8B030D-6E8A-4147-A177-3AD203B41FA5}">
                      <a16:colId xmlns:a16="http://schemas.microsoft.com/office/drawing/2014/main" val="4146575108"/>
                    </a:ext>
                  </a:extLst>
                </a:gridCol>
                <a:gridCol w="1368000">
                  <a:extLst>
                    <a:ext uri="{9D8B030D-6E8A-4147-A177-3AD203B41FA5}">
                      <a16:colId xmlns:a16="http://schemas.microsoft.com/office/drawing/2014/main" val="2058299435"/>
                    </a:ext>
                  </a:extLst>
                </a:gridCol>
              </a:tblGrid>
              <a:tr h="252000">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r" fontAlgn="ctr"/>
                      <a:r>
                        <a:rPr kumimoji="1" lang="ja-JP" altLang="en-US" sz="1200" b="0" i="0" baseline="0" dirty="0">
                          <a:solidFill>
                            <a:schemeClr val="tx1"/>
                          </a:solidFill>
                          <a:ea typeface="游ゴシック" panose="020B0400000000000000" pitchFamily="50" charset="-128"/>
                        </a:rPr>
                        <a:t>（単位：万円）</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extLst>
                  <a:ext uri="{0D108BD9-81ED-4DB2-BD59-A6C34878D82A}">
                    <a16:rowId xmlns:a16="http://schemas.microsoft.com/office/drawing/2014/main" val="2580731265"/>
                  </a:ext>
                </a:extLst>
              </a:tr>
              <a:tr h="576000">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r>
                        <a:rPr kumimoji="1" lang="ja-JP" altLang="en-US" sz="1600" b="0" i="0" baseline="0" dirty="0">
                          <a:solidFill>
                            <a:schemeClr val="tx1"/>
                          </a:solidFill>
                          <a:latin typeface="+mn-ea"/>
                          <a:ea typeface="+mn-ea"/>
                        </a:rPr>
                        <a:t>年収</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家族などの生活や収入環境</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貯金や借金など</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ja-JP" altLang="en-US" sz="1600" b="0" i="0" baseline="0" dirty="0">
                          <a:solidFill>
                            <a:schemeClr val="tx1"/>
                          </a:solidFill>
                          <a:ea typeface="+mn-ea"/>
                        </a:rPr>
                        <a:t>いくら</a:t>
                      </a:r>
                      <a:br>
                        <a:rPr kumimoji="1" lang="en-US" altLang="ja-JP" sz="1600" b="0" i="0" baseline="0" dirty="0">
                          <a:solidFill>
                            <a:schemeClr val="tx1"/>
                          </a:solidFill>
                          <a:ea typeface="+mn-ea"/>
                        </a:rPr>
                      </a:br>
                      <a:r>
                        <a:rPr kumimoji="1" lang="ja-JP" altLang="en-US" sz="1600" b="0" i="0" baseline="0" dirty="0">
                          <a:solidFill>
                            <a:schemeClr val="tx1"/>
                          </a:solidFill>
                          <a:ea typeface="+mn-ea"/>
                        </a:rPr>
                        <a:t>　集める？</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781250277"/>
                  </a:ext>
                </a:extLst>
              </a:tr>
              <a:tr h="756000">
                <a:tc>
                  <a:txBody>
                    <a:bodyPr/>
                    <a:lstStyle/>
                    <a:p>
                      <a:pPr algn="ctr" fontAlgn="ctr"/>
                      <a:r>
                        <a:rPr kumimoji="1" lang="ja-JP" altLang="en-US" sz="1600" b="0" i="0" baseline="0" dirty="0">
                          <a:solidFill>
                            <a:schemeClr val="tx1"/>
                          </a:solidFill>
                          <a:latin typeface="+mn-ea"/>
                          <a:ea typeface="+mn-ea"/>
                        </a:rPr>
                        <a:t>Ａさん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60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2,000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会社社長、社員</a:t>
                      </a: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200</a:t>
                      </a: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人の会社</a:t>
                      </a:r>
                      <a:endParaRPr kumimoji="1" lang="en-US" altLang="ja-JP" sz="1400" b="0" i="0" baseline="0" dirty="0">
                        <a:solidFill>
                          <a:schemeClr val="tx1"/>
                        </a:solidFill>
                        <a:latin typeface="游ゴシック" panose="020B0400000000000000" pitchFamily="50" charset="-128"/>
                        <a:ea typeface="游ゴシック" panose="020B0400000000000000" pitchFamily="50" charset="-128"/>
                      </a:endParaRP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貯金</a:t>
                      </a: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1,000</a:t>
                      </a: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万円、借金１億円あり</a:t>
                      </a:r>
                      <a:endParaRPr kumimoji="1" lang="en-US" altLang="ja-JP" sz="1400" b="0" i="0" baseline="0" dirty="0">
                        <a:solidFill>
                          <a:schemeClr val="tx1"/>
                        </a:solidFill>
                        <a:latin typeface="游ゴシック" panose="020B0400000000000000" pitchFamily="50" charset="-128"/>
                        <a:ea typeface="游ゴシック" panose="020B0400000000000000" pitchFamily="50" charset="-128"/>
                      </a:endParaRP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873406992"/>
                  </a:ext>
                </a:extLst>
              </a:tr>
              <a:tr h="756000">
                <a:tc>
                  <a:txBody>
                    <a:bodyPr/>
                    <a:lstStyle/>
                    <a:p>
                      <a:pPr algn="ctr" fontAlgn="ctr"/>
                      <a:r>
                        <a:rPr kumimoji="1" lang="ja-JP" altLang="en-US" sz="1600" b="0" i="0" baseline="0" dirty="0">
                          <a:solidFill>
                            <a:schemeClr val="tx1"/>
                          </a:solidFill>
                          <a:latin typeface="+mn-ea"/>
                          <a:ea typeface="+mn-ea"/>
                        </a:rPr>
                        <a:t>Ｂさん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世界旅行が人気の</a:t>
                      </a:r>
                      <a:r>
                        <a:rPr kumimoji="1" lang="ja-JP" altLang="en-US" sz="1400" b="0" i="0" spc="-150" baseline="0" dirty="0">
                          <a:solidFill>
                            <a:schemeClr val="tx1"/>
                          </a:solidFill>
                          <a:latin typeface="游ゴシック" panose="020B0400000000000000" pitchFamily="50" charset="-128"/>
                          <a:ea typeface="游ゴシック" panose="020B0400000000000000" pitchFamily="50" charset="-128"/>
                        </a:rPr>
                        <a:t>ユーチューバー</a:t>
                      </a:r>
                    </a:p>
                  </a:txBody>
                  <a:tcPr marL="36000" marR="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世界中に生活拠点あり。税金の安い国を常に探している。</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736886603"/>
                  </a:ext>
                </a:extLst>
              </a:tr>
              <a:tr h="756000">
                <a:tc>
                  <a:txBody>
                    <a:bodyPr/>
                    <a:lstStyle/>
                    <a:p>
                      <a:pPr algn="ctr" fontAlgn="ctr"/>
                      <a:r>
                        <a:rPr kumimoji="1" lang="ja-JP" altLang="en-US" sz="1600" b="0" i="0" baseline="0" dirty="0">
                          <a:solidFill>
                            <a:schemeClr val="tx1"/>
                          </a:solidFill>
                          <a:latin typeface="+mn-ea"/>
                          <a:ea typeface="+mn-ea"/>
                        </a:rPr>
                        <a:t>Ｃさん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45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500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夢のマイホームを建て、教育にお金のかかる小・中・高校の子ども三人抱える会社員</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年間給与</a:t>
                      </a: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500</a:t>
                      </a: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万年入ってくるが、教育子育て費用や住宅ローンも年間</a:t>
                      </a: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500</a:t>
                      </a: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万円出ていく。</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3304431867"/>
                  </a:ext>
                </a:extLst>
              </a:tr>
              <a:tr h="756000">
                <a:tc>
                  <a:txBody>
                    <a:bodyPr/>
                    <a:lstStyle/>
                    <a:p>
                      <a:pPr algn="ctr" fontAlgn="ctr"/>
                      <a:r>
                        <a:rPr kumimoji="1" lang="ja-JP" altLang="en-US" sz="1600" b="0" i="0" baseline="0" dirty="0">
                          <a:solidFill>
                            <a:schemeClr val="tx1"/>
                          </a:solidFill>
                          <a:latin typeface="+mn-ea"/>
                          <a:ea typeface="+mn-ea"/>
                        </a:rPr>
                        <a:t>Ｄさん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フリーター</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貯金なし</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993908389"/>
                  </a:ext>
                </a:extLst>
              </a:tr>
              <a:tr h="756000">
                <a:tc>
                  <a:txBody>
                    <a:bodyPr/>
                    <a:lstStyle/>
                    <a:p>
                      <a:pPr algn="ctr" fontAlgn="ctr"/>
                      <a:r>
                        <a:rPr kumimoji="1" lang="ja-JP" altLang="en-US" sz="1600" b="0" i="0" baseline="0" dirty="0">
                          <a:solidFill>
                            <a:schemeClr val="tx1"/>
                          </a:solidFill>
                          <a:latin typeface="+mn-ea"/>
                          <a:ea typeface="+mn-ea"/>
                        </a:rPr>
                        <a:t>Ｅさん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85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ひとり暮らしの高齢者</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貯金１億円あり</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103659558"/>
                  </a:ext>
                </a:extLst>
              </a:tr>
              <a:tr h="720000">
                <a:tc gridSpan="3">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en-US" altLang="ja-JP" sz="14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ct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2400" b="0" i="0" baseline="0" dirty="0">
                        <a:solidFill>
                          <a:schemeClr val="tx1"/>
                        </a:solidFill>
                        <a:ea typeface="+mn-ea"/>
                      </a:endParaRPr>
                    </a:p>
                  </a:txBody>
                  <a:tcPr marL="36000" marR="360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n-lt"/>
                          <a:ea typeface="+mn-ea"/>
                          <a:cs typeface="+mn-cs"/>
                        </a:rPr>
                        <a:t>合計</a:t>
                      </a:r>
                    </a:p>
                  </a:txBody>
                  <a:tcPr marL="36000" marR="360000" marT="36000" marB="3600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2400" b="0" i="0" baseline="0" dirty="0">
                          <a:solidFill>
                            <a:schemeClr val="tx1"/>
                          </a:solidFill>
                          <a:latin typeface="游ゴシック" panose="020B0400000000000000" pitchFamily="50" charset="-128"/>
                          <a:ea typeface="+mn-ea"/>
                        </a:rPr>
                        <a:t>1,000</a:t>
                      </a: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4196422879"/>
                  </a:ext>
                </a:extLst>
              </a:tr>
            </a:tbl>
          </a:graphicData>
        </a:graphic>
      </p:graphicFrame>
      <p:pic>
        <p:nvPicPr>
          <p:cNvPr id="7170" name="Picture 2" descr="一万円札のイラスト（お金・紙幣）">
            <a:extLst>
              <a:ext uri="{FF2B5EF4-FFF2-40B4-BE49-F238E27FC236}">
                <a16:creationId xmlns:a16="http://schemas.microsoft.com/office/drawing/2014/main" id="{23540DA9-8957-FB81-8A30-B84816DC4F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5869636"/>
            <a:ext cx="1224136" cy="57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604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C753D9B-0216-608A-0954-AF32C95087C1}"/>
              </a:ext>
            </a:extLst>
          </p:cNvPr>
          <p:cNvSpPr>
            <a:spLocks noGrp="1"/>
          </p:cNvSpPr>
          <p:nvPr>
            <p:ph type="body" sz="quarter" idx="13"/>
          </p:nvPr>
        </p:nvSpPr>
        <p:spPr/>
        <p:txBody>
          <a:bodyPr/>
          <a:lstStyle/>
          <a:p>
            <a:r>
              <a:rPr kumimoji="1" lang="ja-JP" altLang="en-US" dirty="0"/>
              <a:t>税は公平に</a:t>
            </a:r>
          </a:p>
        </p:txBody>
      </p:sp>
      <p:sp>
        <p:nvSpPr>
          <p:cNvPr id="3" name="スライド番号プレースホルダー 2">
            <a:extLst>
              <a:ext uri="{FF2B5EF4-FFF2-40B4-BE49-F238E27FC236}">
                <a16:creationId xmlns:a16="http://schemas.microsoft.com/office/drawing/2014/main" id="{FA15E3B3-9063-95C1-C35C-314C362F67E4}"/>
              </a:ext>
            </a:extLst>
          </p:cNvPr>
          <p:cNvSpPr>
            <a:spLocks noGrp="1"/>
          </p:cNvSpPr>
          <p:nvPr>
            <p:ph type="sldNum" sz="quarter" idx="12"/>
          </p:nvPr>
        </p:nvSpPr>
        <p:spPr/>
        <p:txBody>
          <a:bodyPr/>
          <a:lstStyle/>
          <a:p>
            <a:fld id="{0476FAA8-B280-4704-A56B-08FA04A964B6}" type="slidenum">
              <a:rPr lang="ja-JP" altLang="en-US" smtClean="0"/>
              <a:pPr/>
              <a:t>7</a:t>
            </a:fld>
            <a:endParaRPr lang="ja-JP" altLang="en-US" dirty="0"/>
          </a:p>
        </p:txBody>
      </p:sp>
      <p:pic>
        <p:nvPicPr>
          <p:cNvPr id="4" name="税は公平に">
            <a:hlinkClick r:id="" action="ppaction://media"/>
            <a:extLst>
              <a:ext uri="{FF2B5EF4-FFF2-40B4-BE49-F238E27FC236}">
                <a16:creationId xmlns:a16="http://schemas.microsoft.com/office/drawing/2014/main" id="{89230523-C88B-C603-BAC1-5F618D98E6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52736"/>
            <a:ext cx="9144000" cy="5143500"/>
          </a:xfrm>
          <a:prstGeom prst="rect">
            <a:avLst/>
          </a:prstGeom>
        </p:spPr>
      </p:pic>
    </p:spTree>
    <p:extLst>
      <p:ext uri="{BB962C8B-B14F-4D97-AF65-F5344CB8AC3E}">
        <p14:creationId xmlns:p14="http://schemas.microsoft.com/office/powerpoint/2010/main" val="244446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a:extLst>
              <a:ext uri="{FF2B5EF4-FFF2-40B4-BE49-F238E27FC236}">
                <a16:creationId xmlns:a16="http://schemas.microsoft.com/office/drawing/2014/main" id="{72F41C5A-A953-49C7-8C1C-3A3EA22E6694}"/>
              </a:ext>
            </a:extLst>
          </p:cNvPr>
          <p:cNvGraphicFramePr/>
          <p:nvPr>
            <p:extLst>
              <p:ext uri="{D42A27DB-BD31-4B8C-83A1-F6EECF244321}">
                <p14:modId xmlns:p14="http://schemas.microsoft.com/office/powerpoint/2010/main" val="3188014908"/>
              </p:ext>
            </p:extLst>
          </p:nvPr>
        </p:nvGraphicFramePr>
        <p:xfrm>
          <a:off x="0" y="1741374"/>
          <a:ext cx="5130570" cy="4048758"/>
        </p:xfrm>
        <a:graphic>
          <a:graphicData uri="http://schemas.openxmlformats.org/drawingml/2006/chart">
            <c:chart xmlns:c="http://schemas.openxmlformats.org/drawingml/2006/chart" xmlns:r="http://schemas.openxmlformats.org/officeDocument/2006/relationships" r:id="rId3"/>
          </a:graphicData>
        </a:graphic>
      </p:graphicFrame>
      <p:sp>
        <p:nvSpPr>
          <p:cNvPr id="29" name="テキスト ボックス 28">
            <a:extLst>
              <a:ext uri="{FF2B5EF4-FFF2-40B4-BE49-F238E27FC236}">
                <a16:creationId xmlns:a16="http://schemas.microsoft.com/office/drawing/2014/main" id="{9511C498-2A4F-4BC7-93B6-C4C7ABED7A58}"/>
              </a:ext>
            </a:extLst>
          </p:cNvPr>
          <p:cNvSpPr txBox="1"/>
          <p:nvPr/>
        </p:nvSpPr>
        <p:spPr>
          <a:xfrm>
            <a:off x="472440" y="5527300"/>
            <a:ext cx="1485000" cy="999000"/>
          </a:xfrm>
          <a:prstGeom prst="rect">
            <a:avLst/>
          </a:prstGeom>
          <a:solidFill>
            <a:schemeClr val="accent5">
              <a:lumMod val="20000"/>
              <a:lumOff val="80000"/>
            </a:schemeClr>
          </a:solidFill>
          <a:ln w="3175">
            <a:noFill/>
          </a:ln>
        </p:spPr>
        <p:txBody>
          <a:bodyPr wrap="square" lIns="0" tIns="0" rIns="0" bIns="0" rtlCol="0" anchor="ctr">
            <a:noAutofit/>
          </a:bodyPr>
          <a:lstStyle/>
          <a:p>
            <a:pPr algn="ctr" defTabSz="342900">
              <a:defRPr/>
            </a:pPr>
            <a:r>
              <a:rPr lang="ja-JP" altLang="en-US" dirty="0">
                <a:latin typeface="メイリオ" panose="020B0604030504040204" pitchFamily="50" charset="-128"/>
                <a:ea typeface="メイリオ" panose="020B0604030504040204" pitchFamily="50" charset="-128"/>
              </a:rPr>
              <a:t>国の収入の</a:t>
            </a:r>
            <a:endParaRPr lang="en-US" altLang="ja-JP" dirty="0">
              <a:latin typeface="メイリオ" panose="020B0604030504040204" pitchFamily="50" charset="-128"/>
              <a:ea typeface="メイリオ" panose="020B0604030504040204" pitchFamily="50" charset="-128"/>
            </a:endParaRPr>
          </a:p>
          <a:p>
            <a:pPr algn="ctr" defTabSz="342900">
              <a:defRPr/>
            </a:pPr>
            <a:r>
              <a:rPr lang="ja-JP" altLang="en-US" dirty="0">
                <a:latin typeface="メイリオ" panose="020B0604030504040204" pitchFamily="50" charset="-128"/>
                <a:ea typeface="メイリオ" panose="020B0604030504040204" pitchFamily="50" charset="-128"/>
              </a:rPr>
              <a:t>約</a:t>
            </a:r>
            <a:r>
              <a:rPr lang="en-US" altLang="ja-JP" sz="2400" dirty="0">
                <a:latin typeface="メイリオ" panose="020B0604030504040204" pitchFamily="50" charset="-128"/>
                <a:ea typeface="メイリオ" panose="020B0604030504040204" pitchFamily="50" charset="-128"/>
              </a:rPr>
              <a:t>61.8%</a:t>
            </a:r>
            <a:r>
              <a:rPr lang="ja-JP" altLang="en-US" dirty="0">
                <a:latin typeface="メイリオ" panose="020B0604030504040204" pitchFamily="50" charset="-128"/>
                <a:ea typeface="メイリオ" panose="020B0604030504040204" pitchFamily="50" charset="-128"/>
              </a:rPr>
              <a:t>が</a:t>
            </a:r>
            <a:endParaRPr lang="en-US" altLang="ja-JP" dirty="0">
              <a:latin typeface="メイリオ" panose="020B0604030504040204" pitchFamily="50" charset="-128"/>
              <a:ea typeface="メイリオ" panose="020B0604030504040204" pitchFamily="50" charset="-128"/>
            </a:endParaRPr>
          </a:p>
          <a:p>
            <a:pPr algn="ctr" defTabSz="342900">
              <a:defRPr/>
            </a:pPr>
            <a:r>
              <a:rPr lang="ja-JP" altLang="en-US" dirty="0">
                <a:latin typeface="メイリオ" panose="020B0604030504040204" pitchFamily="50" charset="-128"/>
                <a:ea typeface="メイリオ" panose="020B0604030504040204" pitchFamily="50" charset="-128"/>
              </a:rPr>
              <a:t>税金です。</a:t>
            </a:r>
          </a:p>
        </p:txBody>
      </p:sp>
      <p:sp>
        <p:nvSpPr>
          <p:cNvPr id="12" name="スライド番号プレースホルダー 1">
            <a:extLst>
              <a:ext uri="{FF2B5EF4-FFF2-40B4-BE49-F238E27FC236}">
                <a16:creationId xmlns:a16="http://schemas.microsoft.com/office/drawing/2014/main" id="{E286E435-EACD-153B-8EC1-7CECC27854F1}"/>
              </a:ext>
            </a:extLst>
          </p:cNvPr>
          <p:cNvSpPr txBox="1">
            <a:spLocks/>
          </p:cNvSpPr>
          <p:nvPr/>
        </p:nvSpPr>
        <p:spPr>
          <a:xfrm>
            <a:off x="8342347" y="5769429"/>
            <a:ext cx="689372" cy="166688"/>
          </a:xfrm>
          <a:prstGeom prst="rect">
            <a:avLst/>
          </a:prstGeom>
        </p:spPr>
        <p:txBody>
          <a:bodyPr vert="horz" lIns="68580" tIns="34290" rIns="68580" bIns="3429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z="825">
                <a:solidFill>
                  <a:schemeClr val="bg1"/>
                </a:solidFill>
                <a:latin typeface="BIZ UDPゴシック" panose="020B0400000000000000" pitchFamily="50" charset="-128"/>
                <a:ea typeface="BIZ UDPゴシック" panose="020B0400000000000000" pitchFamily="50" charset="-128"/>
              </a:rPr>
              <a:pPr>
                <a:defRPr/>
              </a:pPr>
              <a:t>8</a:t>
            </a:fld>
            <a:endParaRPr kumimoji="0" lang="ja-JP" altLang="en-US" sz="825" dirty="0">
              <a:solidFill>
                <a:schemeClr val="bg1"/>
              </a:solidFill>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97F57352-9778-C5E6-978A-1E0AD26833C9}"/>
              </a:ext>
            </a:extLst>
          </p:cNvPr>
          <p:cNvGrpSpPr/>
          <p:nvPr/>
        </p:nvGrpSpPr>
        <p:grpSpPr>
          <a:xfrm>
            <a:off x="326030" y="1068999"/>
            <a:ext cx="8919265" cy="594906"/>
            <a:chOff x="3503712" y="943544"/>
            <a:chExt cx="11892353" cy="793208"/>
          </a:xfrm>
        </p:grpSpPr>
        <p:sp>
          <p:nvSpPr>
            <p:cNvPr id="13" name="テキスト ボックス 12">
              <a:extLst>
                <a:ext uri="{FF2B5EF4-FFF2-40B4-BE49-F238E27FC236}">
                  <a16:creationId xmlns:a16="http://schemas.microsoft.com/office/drawing/2014/main" id="{792B06E9-3BF5-36B1-2F06-DF9A90AF6AA2}"/>
                </a:ext>
              </a:extLst>
            </p:cNvPr>
            <p:cNvSpPr txBox="1"/>
            <p:nvPr/>
          </p:nvSpPr>
          <p:spPr>
            <a:xfrm>
              <a:off x="14172137" y="943544"/>
              <a:ext cx="1223928" cy="468000"/>
            </a:xfrm>
            <a:prstGeom prst="rect">
              <a:avLst/>
            </a:prstGeom>
            <a:noFill/>
            <a:ln w="3175">
              <a:noFill/>
            </a:ln>
          </p:spPr>
          <p:txBody>
            <a:bodyPr wrap="square" lIns="0" tIns="0" rIns="0" bIns="0" rtlCol="0" anchor="ctr">
              <a:noAutofit/>
            </a:bodyPr>
            <a:lstStyle/>
            <a:p>
              <a:pPr defTabSz="342900">
                <a:defRPr/>
              </a:pPr>
              <a:r>
                <a:rPr lang="en-US" altLang="ja-JP" sz="1050" b="1" spc="-75" dirty="0">
                  <a:latin typeface="メイリオ" panose="020B0604030504040204" pitchFamily="50" charset="-128"/>
                  <a:ea typeface="メイリオ" panose="020B0604030504040204" pitchFamily="50" charset="-128"/>
                </a:rPr>
                <a:t>(</a:t>
              </a:r>
              <a:r>
                <a:rPr lang="ja-JP" altLang="en-US" sz="1050" b="1" spc="-75" dirty="0">
                  <a:latin typeface="メイリオ" panose="020B0604030504040204" pitchFamily="50" charset="-128"/>
                  <a:ea typeface="メイリオ" panose="020B0604030504040204" pitchFamily="50" charset="-128"/>
                </a:rPr>
                <a:t>単位：億円</a:t>
              </a:r>
              <a:r>
                <a:rPr lang="en-US" altLang="ja-JP" sz="1050" b="1" spc="-75" dirty="0">
                  <a:latin typeface="メイリオ" panose="020B0604030504040204" pitchFamily="50" charset="-128"/>
                  <a:ea typeface="メイリオ" panose="020B0604030504040204" pitchFamily="50" charset="-128"/>
                </a:rPr>
                <a:t>)</a:t>
              </a:r>
            </a:p>
          </p:txBody>
        </p:sp>
        <p:sp>
          <p:nvSpPr>
            <p:cNvPr id="30" name="テキスト ボックス 29">
              <a:extLst>
                <a:ext uri="{FF2B5EF4-FFF2-40B4-BE49-F238E27FC236}">
                  <a16:creationId xmlns:a16="http://schemas.microsoft.com/office/drawing/2014/main" id="{2DE66AEB-061A-08AE-536B-FBABA4EC30B8}"/>
                </a:ext>
              </a:extLst>
            </p:cNvPr>
            <p:cNvSpPr txBox="1"/>
            <p:nvPr/>
          </p:nvSpPr>
          <p:spPr>
            <a:xfrm>
              <a:off x="3503712" y="1196752"/>
              <a:ext cx="5757304" cy="540000"/>
            </a:xfrm>
            <a:prstGeom prst="rect">
              <a:avLst/>
            </a:prstGeom>
            <a:noFill/>
            <a:ln w="3175">
              <a:noFill/>
            </a:ln>
          </p:spPr>
          <p:txBody>
            <a:bodyPr wrap="square" lIns="0" tIns="0" rIns="0" bIns="0" rtlCol="0" anchor="ctr">
              <a:noAutofit/>
            </a:bodyPr>
            <a:lstStyle/>
            <a:p>
              <a:pPr algn="ctr" defTabSz="342900">
                <a:lnSpc>
                  <a:spcPts val="2850"/>
                </a:lnSpc>
                <a:defRPr/>
              </a:pPr>
              <a:r>
                <a:rPr lang="ja-JP" altLang="en-US" sz="1350" b="1" dirty="0">
                  <a:solidFill>
                    <a:srgbClr val="0070C0"/>
                  </a:solidFill>
                  <a:latin typeface="メイリオ" panose="020B0604030504040204" pitchFamily="50" charset="-128"/>
                  <a:ea typeface="メイリオ" panose="020B0604030504040204" pitchFamily="50" charset="-128"/>
                </a:rPr>
                <a:t>歳入総額 </a:t>
              </a:r>
              <a:r>
                <a:rPr lang="en-US" altLang="ja-JP" sz="1350" b="1" dirty="0">
                  <a:solidFill>
                    <a:srgbClr val="0070C0"/>
                  </a:solidFill>
                  <a:latin typeface="メイリオ" panose="020B0604030504040204" pitchFamily="50" charset="-128"/>
                  <a:ea typeface="メイリオ" panose="020B0604030504040204" pitchFamily="50" charset="-128"/>
                </a:rPr>
                <a:t>112</a:t>
              </a:r>
              <a:r>
                <a:rPr lang="ja-JP" altLang="en-US" sz="1350" b="1" dirty="0">
                  <a:solidFill>
                    <a:srgbClr val="0070C0"/>
                  </a:solidFill>
                  <a:latin typeface="メイリオ" panose="020B0604030504040204" pitchFamily="50" charset="-128"/>
                  <a:ea typeface="メイリオ" panose="020B0604030504040204" pitchFamily="50" charset="-128"/>
                </a:rPr>
                <a:t>兆</a:t>
              </a:r>
              <a:r>
                <a:rPr lang="en-US" altLang="ja-JP" sz="1350" b="1" dirty="0">
                  <a:solidFill>
                    <a:srgbClr val="0070C0"/>
                  </a:solidFill>
                  <a:latin typeface="メイリオ" panose="020B0604030504040204" pitchFamily="50" charset="-128"/>
                  <a:ea typeface="メイリオ" panose="020B0604030504040204" pitchFamily="50" charset="-128"/>
                </a:rPr>
                <a:t>5,717</a:t>
              </a:r>
              <a:r>
                <a:rPr lang="ja-JP" altLang="en-US" sz="1350" b="1" dirty="0">
                  <a:solidFill>
                    <a:srgbClr val="0070C0"/>
                  </a:solidFill>
                  <a:latin typeface="メイリオ" panose="020B0604030504040204" pitchFamily="50" charset="-128"/>
                  <a:ea typeface="メイリオ" panose="020B0604030504040204" pitchFamily="50" charset="-128"/>
                </a:rPr>
                <a:t>億円</a:t>
              </a:r>
            </a:p>
          </p:txBody>
        </p:sp>
      </p:grpSp>
      <p:graphicFrame>
        <p:nvGraphicFramePr>
          <p:cNvPr id="5" name="グラフ 4">
            <a:extLst>
              <a:ext uri="{FF2B5EF4-FFF2-40B4-BE49-F238E27FC236}">
                <a16:creationId xmlns:a16="http://schemas.microsoft.com/office/drawing/2014/main" id="{317234B4-34C0-4047-85A6-12AAF39194C3}"/>
              </a:ext>
            </a:extLst>
          </p:cNvPr>
          <p:cNvGraphicFramePr/>
          <p:nvPr>
            <p:extLst>
              <p:ext uri="{D42A27DB-BD31-4B8C-83A1-F6EECF244321}">
                <p14:modId xmlns:p14="http://schemas.microsoft.com/office/powerpoint/2010/main" val="4039273975"/>
              </p:ext>
            </p:extLst>
          </p:nvPr>
        </p:nvGraphicFramePr>
        <p:xfrm>
          <a:off x="380088" y="2570106"/>
          <a:ext cx="4374486" cy="2376264"/>
        </p:xfrm>
        <a:graphic>
          <a:graphicData uri="http://schemas.openxmlformats.org/drawingml/2006/chart">
            <c:chart xmlns:c="http://schemas.openxmlformats.org/drawingml/2006/chart" xmlns:r="http://schemas.openxmlformats.org/officeDocument/2006/relationships" r:id="rId4"/>
          </a:graphicData>
        </a:graphic>
      </p:graphicFrame>
      <p:sp>
        <p:nvSpPr>
          <p:cNvPr id="16" name="テキスト ボックス 15">
            <a:extLst>
              <a:ext uri="{FF2B5EF4-FFF2-40B4-BE49-F238E27FC236}">
                <a16:creationId xmlns:a16="http://schemas.microsoft.com/office/drawing/2014/main" id="{EAEB30BB-90D0-4DFC-BA07-E388B430F20D}"/>
              </a:ext>
            </a:extLst>
          </p:cNvPr>
          <p:cNvSpPr txBox="1"/>
          <p:nvPr/>
        </p:nvSpPr>
        <p:spPr>
          <a:xfrm>
            <a:off x="1188132" y="3143838"/>
            <a:ext cx="756204" cy="675000"/>
          </a:xfrm>
          <a:prstGeom prst="rect">
            <a:avLst/>
          </a:prstGeom>
          <a:noFill/>
          <a:ln w="3175">
            <a:noFill/>
          </a:ln>
        </p:spPr>
        <p:txBody>
          <a:bodyPr wrap="square" lIns="0" tIns="0" rIns="0" bIns="0" rtlCol="0" anchor="ctr">
            <a:noAutofit/>
          </a:bodyPr>
          <a:lstStyle/>
          <a:p>
            <a:pPr algn="ctr" defTabSz="342900">
              <a:defRPr/>
            </a:pPr>
            <a:r>
              <a:rPr lang="ja-JP" altLang="en-US" sz="1500" b="1" dirty="0">
                <a:latin typeface="メイリオ" panose="020B0604030504040204" pitchFamily="50" charset="-128"/>
                <a:ea typeface="メイリオ" panose="020B0604030504040204" pitchFamily="50" charset="-128"/>
              </a:rPr>
              <a:t>公債金</a:t>
            </a:r>
            <a:endParaRPr lang="en-US" altLang="ja-JP" sz="1500" b="1" dirty="0">
              <a:latin typeface="メイリオ" panose="020B0604030504040204" pitchFamily="50" charset="-128"/>
              <a:ea typeface="メイリオ" panose="020B0604030504040204" pitchFamily="50" charset="-128"/>
            </a:endParaRPr>
          </a:p>
          <a:p>
            <a:pPr algn="ct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国の借金</a:t>
            </a:r>
            <a:r>
              <a:rPr lang="en-US" altLang="ja-JP" sz="900" dirty="0">
                <a:latin typeface="メイリオ" panose="020B0604030504040204" pitchFamily="50" charset="-128"/>
                <a:ea typeface="メイリオ" panose="020B0604030504040204" pitchFamily="50" charset="-128"/>
              </a:rPr>
              <a:t>)</a:t>
            </a:r>
          </a:p>
        </p:txBody>
      </p:sp>
      <p:sp>
        <p:nvSpPr>
          <p:cNvPr id="22" name="テキスト ボックス 21">
            <a:extLst>
              <a:ext uri="{FF2B5EF4-FFF2-40B4-BE49-F238E27FC236}">
                <a16:creationId xmlns:a16="http://schemas.microsoft.com/office/drawing/2014/main" id="{AFC8C034-25FC-4864-81C2-3FF1DD91F642}"/>
              </a:ext>
            </a:extLst>
          </p:cNvPr>
          <p:cNvSpPr txBox="1"/>
          <p:nvPr/>
        </p:nvSpPr>
        <p:spPr>
          <a:xfrm>
            <a:off x="2700300" y="3359862"/>
            <a:ext cx="917946" cy="351000"/>
          </a:xfrm>
          <a:prstGeom prst="rect">
            <a:avLst/>
          </a:prstGeom>
          <a:noFill/>
          <a:ln w="3175">
            <a:noFill/>
          </a:ln>
        </p:spPr>
        <p:txBody>
          <a:bodyPr wrap="square" lIns="0" tIns="0" rIns="0" bIns="0" rtlCol="0" anchor="ctr">
            <a:noAutofit/>
          </a:bodyPr>
          <a:lstStyle/>
          <a:p>
            <a:pPr defTabSz="342900">
              <a:defRPr/>
            </a:pPr>
            <a:r>
              <a:rPr lang="ja-JP" altLang="en-US" sz="1500" b="1" spc="-75" dirty="0">
                <a:latin typeface="メイリオ" panose="020B0604030504040204" pitchFamily="50" charset="-128"/>
                <a:ea typeface="メイリオ" panose="020B0604030504040204" pitchFamily="50" charset="-128"/>
              </a:rPr>
              <a:t>租税及び</a:t>
            </a:r>
            <a:endParaRPr lang="en-US" altLang="ja-JP" sz="1500" b="1" spc="-75" dirty="0">
              <a:latin typeface="メイリオ" panose="020B0604030504040204" pitchFamily="50" charset="-128"/>
              <a:ea typeface="メイリオ" panose="020B0604030504040204" pitchFamily="50" charset="-128"/>
            </a:endParaRPr>
          </a:p>
          <a:p>
            <a:pPr defTabSz="342900">
              <a:defRPr/>
            </a:pPr>
            <a:r>
              <a:rPr lang="ja-JP" altLang="en-US" sz="1500" b="1" spc="-75" dirty="0">
                <a:latin typeface="メイリオ" panose="020B0604030504040204" pitchFamily="50" charset="-128"/>
                <a:ea typeface="メイリオ" panose="020B0604030504040204" pitchFamily="50" charset="-128"/>
              </a:rPr>
              <a:t>印紙収入</a:t>
            </a:r>
            <a:endParaRPr lang="en-US" altLang="ja-JP" sz="1500" b="1" spc="-75" dirty="0">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46169A98-C5EA-3D6F-71A7-4B81C8180480}"/>
              </a:ext>
            </a:extLst>
          </p:cNvPr>
          <p:cNvSpPr txBox="1"/>
          <p:nvPr/>
        </p:nvSpPr>
        <p:spPr>
          <a:xfrm flipH="1">
            <a:off x="3217506" y="1861440"/>
            <a:ext cx="1699086" cy="405000"/>
          </a:xfrm>
          <a:prstGeom prst="callout1">
            <a:avLst>
              <a:gd name="adj1" fmla="val 50235"/>
              <a:gd name="adj2" fmla="val 101339"/>
              <a:gd name="adj3" fmla="val 102408"/>
              <a:gd name="adj4" fmla="val 119090"/>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latin typeface="メイリオ" panose="020B0604030504040204" pitchFamily="50" charset="-128"/>
                <a:ea typeface="メイリオ" panose="020B0604030504040204" pitchFamily="50" charset="-128"/>
              </a:rPr>
              <a:t>所得税</a:t>
            </a:r>
            <a:endParaRPr lang="ja-JP" altLang="en-US" sz="900" b="1" dirty="0">
              <a:latin typeface="メイリオ" panose="020B0604030504040204" pitchFamily="50" charset="-128"/>
              <a:ea typeface="メイリオ" panose="020B0604030504040204" pitchFamily="50" charset="-128"/>
            </a:endParaRPr>
          </a:p>
          <a:p>
            <a:pP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個人の所得に対してかかる税</a:t>
            </a:r>
            <a:r>
              <a:rPr lang="en-US" altLang="ja-JP" sz="900" dirty="0">
                <a:latin typeface="メイリオ" panose="020B0604030504040204" pitchFamily="50" charset="-128"/>
                <a:ea typeface="メイリオ" panose="020B0604030504040204" pitchFamily="50" charset="-128"/>
              </a:rPr>
              <a:t>)</a:t>
            </a:r>
          </a:p>
        </p:txBody>
      </p:sp>
      <p:sp>
        <p:nvSpPr>
          <p:cNvPr id="42" name="テキスト ボックス 41">
            <a:extLst>
              <a:ext uri="{FF2B5EF4-FFF2-40B4-BE49-F238E27FC236}">
                <a16:creationId xmlns:a16="http://schemas.microsoft.com/office/drawing/2014/main" id="{2B03F10C-05C5-D131-683E-4DDAAA00018C}"/>
              </a:ext>
            </a:extLst>
          </p:cNvPr>
          <p:cNvSpPr txBox="1"/>
          <p:nvPr/>
        </p:nvSpPr>
        <p:spPr>
          <a:xfrm flipH="1">
            <a:off x="4214411" y="4764372"/>
            <a:ext cx="1998222" cy="405000"/>
          </a:xfrm>
          <a:prstGeom prst="callout1">
            <a:avLst>
              <a:gd name="adj1" fmla="val 50235"/>
              <a:gd name="adj2" fmla="val 101339"/>
              <a:gd name="adj3" fmla="val 10014"/>
              <a:gd name="adj4" fmla="val 125714"/>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latin typeface="メイリオ" panose="020B0604030504040204" pitchFamily="50" charset="-128"/>
                <a:ea typeface="メイリオ" panose="020B0604030504040204" pitchFamily="50" charset="-128"/>
              </a:rPr>
              <a:t>消費税</a:t>
            </a:r>
          </a:p>
          <a:p>
            <a:pPr defTabSz="342900">
              <a:defRPr/>
            </a:pPr>
            <a:endParaRPr lang="en-US" altLang="ja-JP" sz="900"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CB60DDB6-D941-02EA-FEC5-E44B984E6DB0}"/>
              </a:ext>
            </a:extLst>
          </p:cNvPr>
          <p:cNvSpPr txBox="1"/>
          <p:nvPr/>
        </p:nvSpPr>
        <p:spPr>
          <a:xfrm flipH="1">
            <a:off x="4214411" y="2719686"/>
            <a:ext cx="1296247" cy="405000"/>
          </a:xfrm>
          <a:prstGeom prst="callout1">
            <a:avLst>
              <a:gd name="adj1" fmla="val 50235"/>
              <a:gd name="adj2" fmla="val 101339"/>
              <a:gd name="adj3" fmla="val 102408"/>
              <a:gd name="adj4" fmla="val 119090"/>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latin typeface="メイリオ" panose="020B0604030504040204" pitchFamily="50" charset="-128"/>
                <a:ea typeface="メイリオ" panose="020B0604030504040204" pitchFamily="50" charset="-128"/>
              </a:rPr>
              <a:t>法人税</a:t>
            </a:r>
            <a:endParaRPr lang="en-US" altLang="ja-JP" sz="1350" b="1" dirty="0">
              <a:latin typeface="メイリオ" panose="020B0604030504040204" pitchFamily="50" charset="-128"/>
              <a:ea typeface="メイリオ" panose="020B0604030504040204" pitchFamily="50" charset="-128"/>
            </a:endParaRPr>
          </a:p>
          <a:p>
            <a:pP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会社などの所得に対してかかる税</a:t>
            </a:r>
            <a:r>
              <a:rPr lang="en-US" altLang="ja-JP" sz="900" dirty="0">
                <a:latin typeface="メイリオ" panose="020B0604030504040204" pitchFamily="50" charset="-128"/>
                <a:ea typeface="メイリオ" panose="020B0604030504040204" pitchFamily="50" charset="-128"/>
              </a:rPr>
              <a:t>)</a:t>
            </a:r>
            <a:endParaRPr lang="ja-JP" altLang="en-US" sz="1350" dirty="0">
              <a:latin typeface="メイリオ" panose="020B0604030504040204" pitchFamily="50" charset="-128"/>
              <a:ea typeface="メイリオ" panose="020B0604030504040204" pitchFamily="50" charset="-128"/>
            </a:endParaRPr>
          </a:p>
          <a:p>
            <a:pPr defTabSz="342900">
              <a:defRPr/>
            </a:pPr>
            <a:endParaRPr lang="en-US" altLang="ja-JP" sz="900" dirty="0">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A452A940-A436-2A8E-B894-F24CB2202684}"/>
              </a:ext>
            </a:extLst>
          </p:cNvPr>
          <p:cNvSpPr txBox="1"/>
          <p:nvPr/>
        </p:nvSpPr>
        <p:spPr>
          <a:xfrm>
            <a:off x="-648072" y="5061338"/>
            <a:ext cx="1755000" cy="350994"/>
          </a:xfrm>
          <a:prstGeom prst="callout1">
            <a:avLst>
              <a:gd name="adj1" fmla="val 51819"/>
              <a:gd name="adj2" fmla="val 101366"/>
              <a:gd name="adj3" fmla="val 4558"/>
              <a:gd name="adj4" fmla="val 131712"/>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b="1" dirty="0">
                <a:latin typeface="メイリオ" panose="020B0604030504040204" pitchFamily="50" charset="-128"/>
                <a:ea typeface="メイリオ" panose="020B0604030504040204" pitchFamily="50" charset="-128"/>
              </a:rPr>
              <a:t>その他</a:t>
            </a:r>
            <a:endParaRPr lang="en-US" altLang="ja-JP" sz="900" b="1"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AF6ACE55-4BE6-CBCA-3482-A85FEA9C63EB}"/>
              </a:ext>
            </a:extLst>
          </p:cNvPr>
          <p:cNvSpPr txBox="1"/>
          <p:nvPr/>
        </p:nvSpPr>
        <p:spPr>
          <a:xfrm>
            <a:off x="-324036" y="2009712"/>
            <a:ext cx="1538976" cy="405000"/>
          </a:xfrm>
          <a:prstGeom prst="callout1">
            <a:avLst>
              <a:gd name="adj1" fmla="val 51578"/>
              <a:gd name="adj2" fmla="val 100587"/>
              <a:gd name="adj3" fmla="val 72693"/>
              <a:gd name="adj4" fmla="val 151988"/>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b="1" dirty="0">
                <a:latin typeface="メイリオ" panose="020B0604030504040204" pitchFamily="50" charset="-128"/>
                <a:ea typeface="メイリオ" panose="020B0604030504040204" pitchFamily="50" charset="-128"/>
              </a:rPr>
              <a:t>その他の</a:t>
            </a:r>
            <a:br>
              <a:rPr lang="en-US" altLang="ja-JP" sz="1350" b="1" dirty="0">
                <a:latin typeface="メイリオ" panose="020B0604030504040204" pitchFamily="50" charset="-128"/>
                <a:ea typeface="メイリオ" panose="020B0604030504040204" pitchFamily="50" charset="-128"/>
              </a:rPr>
            </a:br>
            <a:r>
              <a:rPr lang="ja-JP" altLang="en-US" sz="1350" b="1" dirty="0">
                <a:latin typeface="メイリオ" panose="020B0604030504040204" pitchFamily="50" charset="-128"/>
                <a:ea typeface="メイリオ" panose="020B0604030504040204" pitchFamily="50" charset="-128"/>
              </a:rPr>
              <a:t>収入</a:t>
            </a:r>
          </a:p>
        </p:txBody>
      </p:sp>
      <p:sp>
        <p:nvSpPr>
          <p:cNvPr id="47" name="テキスト ボックス 46">
            <a:extLst>
              <a:ext uri="{FF2B5EF4-FFF2-40B4-BE49-F238E27FC236}">
                <a16:creationId xmlns:a16="http://schemas.microsoft.com/office/drawing/2014/main" id="{370FC03A-61B5-C5D9-A3E1-0FC477CCD872}"/>
              </a:ext>
            </a:extLst>
          </p:cNvPr>
          <p:cNvSpPr txBox="1"/>
          <p:nvPr/>
        </p:nvSpPr>
        <p:spPr>
          <a:xfrm>
            <a:off x="1836204" y="2225736"/>
            <a:ext cx="864096" cy="369332"/>
          </a:xfrm>
          <a:prstGeom prst="rect">
            <a:avLst/>
          </a:prstGeom>
          <a:noFill/>
        </p:spPr>
        <p:txBody>
          <a:bodyPr wrap="square" rtlCol="0">
            <a:spAutoFit/>
          </a:bodyPr>
          <a:lstStyle/>
          <a:p>
            <a:pPr algn="ctr"/>
            <a:r>
              <a:rPr lang="ja-JP" altLang="en-US" sz="900" dirty="0">
                <a:latin typeface="メイリオ" panose="020B0604030504040204" pitchFamily="50" charset="-128"/>
                <a:ea typeface="メイリオ" panose="020B0604030504040204" pitchFamily="50" charset="-128"/>
              </a:rPr>
              <a:t>７兆</a:t>
            </a:r>
            <a:r>
              <a:rPr lang="en-US" altLang="ja-JP" sz="900" dirty="0">
                <a:latin typeface="メイリオ" panose="020B0604030504040204" pitchFamily="50" charset="-128"/>
                <a:ea typeface="メイリオ" panose="020B0604030504040204" pitchFamily="50" charset="-128"/>
              </a:rPr>
              <a:t>5,147</a:t>
            </a:r>
            <a:endParaRPr lang="ja-JP" altLang="en-US" sz="900" dirty="0">
              <a:latin typeface="メイリオ" panose="020B0604030504040204" pitchFamily="50" charset="-128"/>
              <a:ea typeface="メイリオ" panose="020B0604030504040204" pitchFamily="50" charset="-128"/>
            </a:endParaRPr>
          </a:p>
          <a:p>
            <a:pPr algn="ctr"/>
            <a:r>
              <a:rPr lang="en-US" altLang="ja-JP" sz="900" dirty="0">
                <a:latin typeface="メイリオ" panose="020B0604030504040204" pitchFamily="50" charset="-128"/>
                <a:ea typeface="メイリオ" panose="020B0604030504040204" pitchFamily="50" charset="-128"/>
              </a:rPr>
              <a:t>6.7%</a:t>
            </a:r>
            <a:endParaRPr lang="ja-JP" altLang="en-US" sz="900" dirty="0">
              <a:latin typeface="メイリオ" panose="020B0604030504040204" pitchFamily="50" charset="-128"/>
              <a:ea typeface="メイリオ" panose="020B0604030504040204" pitchFamily="50" charset="-128"/>
            </a:endParaRPr>
          </a:p>
        </p:txBody>
      </p:sp>
      <p:sp>
        <p:nvSpPr>
          <p:cNvPr id="3" name="テキスト プレースホルダー 1">
            <a:extLst>
              <a:ext uri="{FF2B5EF4-FFF2-40B4-BE49-F238E27FC236}">
                <a16:creationId xmlns:a16="http://schemas.microsoft.com/office/drawing/2014/main" id="{CAA5FABF-5DCA-40D5-E5BE-59712ACCD775}"/>
              </a:ext>
            </a:extLst>
          </p:cNvPr>
          <p:cNvSpPr>
            <a:spLocks noGrp="1"/>
          </p:cNvSpPr>
          <p:nvPr>
            <p:ph type="body" sz="quarter" idx="13"/>
          </p:nvPr>
        </p:nvSpPr>
        <p:spPr>
          <a:xfrm>
            <a:off x="0" y="0"/>
            <a:ext cx="9144000" cy="1080000"/>
          </a:xfrm>
        </p:spPr>
        <p:txBody>
          <a:bodyPr/>
          <a:lstStyle/>
          <a:p>
            <a:pPr fontAlgn="b"/>
            <a:r>
              <a:rPr kumimoji="1" lang="ja-JP" altLang="en-US" sz="3200" dirty="0"/>
              <a:t>歳入</a:t>
            </a:r>
            <a:r>
              <a:rPr kumimoji="1" lang="en-US" altLang="ja-JP" sz="2000" dirty="0"/>
              <a:t>(</a:t>
            </a:r>
            <a:r>
              <a:rPr kumimoji="1" lang="ja-JP" altLang="en-US" sz="2000" dirty="0"/>
              <a:t>国の１年間の収入</a:t>
            </a:r>
            <a:r>
              <a:rPr kumimoji="1" lang="en-US" altLang="ja-JP" sz="2000" dirty="0"/>
              <a:t>)</a:t>
            </a:r>
            <a:r>
              <a:rPr kumimoji="1" lang="ja-JP" altLang="en-US" sz="3200" dirty="0"/>
              <a:t>と歳出</a:t>
            </a:r>
            <a:r>
              <a:rPr kumimoji="1" lang="en-US" altLang="ja-JP" sz="2000" dirty="0"/>
              <a:t>(</a:t>
            </a:r>
            <a:r>
              <a:rPr kumimoji="1" lang="ja-JP" altLang="en-US" sz="2000" dirty="0"/>
              <a:t>１年間の支出</a:t>
            </a:r>
            <a:r>
              <a:rPr kumimoji="1" lang="en-US" altLang="ja-JP" sz="2000" dirty="0"/>
              <a:t>)</a:t>
            </a:r>
            <a:endParaRPr kumimoji="1" lang="en-US" altLang="ja-JP" sz="3200" dirty="0"/>
          </a:p>
          <a:p>
            <a:pPr fontAlgn="b"/>
            <a:r>
              <a:rPr lang="en-US" altLang="ja-JP" sz="2400" dirty="0"/>
              <a:t>(</a:t>
            </a:r>
            <a:r>
              <a:rPr lang="ja-JP" altLang="en-US" sz="2400" dirty="0"/>
              <a:t>令和６年度当初予算</a:t>
            </a:r>
            <a:r>
              <a:rPr lang="en-US" altLang="ja-JP" sz="2400" dirty="0"/>
              <a:t>)</a:t>
            </a:r>
            <a:endParaRPr kumimoji="1" lang="ja-JP" altLang="en-US" sz="2400" dirty="0"/>
          </a:p>
        </p:txBody>
      </p:sp>
      <p:sp>
        <p:nvSpPr>
          <p:cNvPr id="7" name="スライド番号プレースホルダー 2">
            <a:extLst>
              <a:ext uri="{FF2B5EF4-FFF2-40B4-BE49-F238E27FC236}">
                <a16:creationId xmlns:a16="http://schemas.microsoft.com/office/drawing/2014/main" id="{CEE909EE-C4D9-A21E-D8D6-0087FB22554C}"/>
              </a:ext>
            </a:extLst>
          </p:cNvPr>
          <p:cNvSpPr txBox="1">
            <a:spLocks/>
          </p:cNvSpPr>
          <p:nvPr/>
        </p:nvSpPr>
        <p:spPr>
          <a:xfrm>
            <a:off x="8447446" y="6494728"/>
            <a:ext cx="917946" cy="324000"/>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 8 》</a:t>
            </a:r>
            <a:endParaRPr lang="ja-JP" altLang="en-US" dirty="0"/>
          </a:p>
        </p:txBody>
      </p:sp>
      <p:graphicFrame>
        <p:nvGraphicFramePr>
          <p:cNvPr id="28" name="グラフ 27">
            <a:extLst>
              <a:ext uri="{FF2B5EF4-FFF2-40B4-BE49-F238E27FC236}">
                <a16:creationId xmlns:a16="http://schemas.microsoft.com/office/drawing/2014/main" id="{74AA8DBC-99FA-FEAB-DE61-689B60AE07FE}"/>
              </a:ext>
            </a:extLst>
          </p:cNvPr>
          <p:cNvGraphicFramePr/>
          <p:nvPr>
            <p:extLst>
              <p:ext uri="{D42A27DB-BD31-4B8C-83A1-F6EECF244321}">
                <p14:modId xmlns:p14="http://schemas.microsoft.com/office/powerpoint/2010/main" val="3068193168"/>
              </p:ext>
            </p:extLst>
          </p:nvPr>
        </p:nvGraphicFramePr>
        <p:xfrm>
          <a:off x="3569194" y="1680360"/>
          <a:ext cx="6894277" cy="3672407"/>
        </p:xfrm>
        <a:graphic>
          <a:graphicData uri="http://schemas.openxmlformats.org/drawingml/2006/chart">
            <c:chart xmlns:c="http://schemas.openxmlformats.org/drawingml/2006/chart" xmlns:r="http://schemas.openxmlformats.org/officeDocument/2006/relationships" r:id="rId5"/>
          </a:graphicData>
        </a:graphic>
      </p:graphicFrame>
      <p:sp>
        <p:nvSpPr>
          <p:cNvPr id="33" name="テキスト ボックス 32">
            <a:extLst>
              <a:ext uri="{FF2B5EF4-FFF2-40B4-BE49-F238E27FC236}">
                <a16:creationId xmlns:a16="http://schemas.microsoft.com/office/drawing/2014/main" id="{A8BD5F10-2648-8AD3-37AD-4D0F39214443}"/>
              </a:ext>
            </a:extLst>
          </p:cNvPr>
          <p:cNvSpPr txBox="1"/>
          <p:nvPr/>
        </p:nvSpPr>
        <p:spPr>
          <a:xfrm>
            <a:off x="5339456" y="1225174"/>
            <a:ext cx="3510000" cy="405000"/>
          </a:xfrm>
          <a:prstGeom prst="rect">
            <a:avLst/>
          </a:prstGeom>
          <a:noFill/>
          <a:ln w="3175">
            <a:noFill/>
          </a:ln>
        </p:spPr>
        <p:txBody>
          <a:bodyPr wrap="square" lIns="0" tIns="0" rIns="0" bIns="0" rtlCol="0" anchor="ctr">
            <a:noAutofit/>
          </a:bodyPr>
          <a:lstStyle/>
          <a:p>
            <a:pPr algn="ctr" defTabSz="342900">
              <a:lnSpc>
                <a:spcPts val="2850"/>
              </a:lnSpc>
              <a:defRPr/>
            </a:pPr>
            <a:r>
              <a:rPr lang="ja-JP" altLang="en-US" sz="1350" b="1" dirty="0">
                <a:solidFill>
                  <a:srgbClr val="FF0000"/>
                </a:solidFill>
                <a:latin typeface="メイリオ" panose="020B0604030504040204" pitchFamily="50" charset="-128"/>
                <a:ea typeface="メイリオ" panose="020B0604030504040204" pitchFamily="50" charset="-128"/>
              </a:rPr>
              <a:t>歳出総額 </a:t>
            </a:r>
            <a:r>
              <a:rPr lang="en-US" altLang="ja-JP" sz="1350" b="1" dirty="0">
                <a:solidFill>
                  <a:srgbClr val="FF0000"/>
                </a:solidFill>
                <a:latin typeface="メイリオ" panose="020B0604030504040204" pitchFamily="50" charset="-128"/>
                <a:ea typeface="メイリオ" panose="020B0604030504040204" pitchFamily="50" charset="-128"/>
              </a:rPr>
              <a:t>112</a:t>
            </a:r>
            <a:r>
              <a:rPr lang="ja-JP" altLang="en-US" sz="1350" b="1" dirty="0">
                <a:solidFill>
                  <a:srgbClr val="FF0000"/>
                </a:solidFill>
                <a:latin typeface="メイリオ" panose="020B0604030504040204" pitchFamily="50" charset="-128"/>
                <a:ea typeface="メイリオ" panose="020B0604030504040204" pitchFamily="50" charset="-128"/>
              </a:rPr>
              <a:t>兆</a:t>
            </a:r>
            <a:r>
              <a:rPr lang="en-US" altLang="ja-JP" sz="1350" b="1" dirty="0">
                <a:solidFill>
                  <a:srgbClr val="FF0000"/>
                </a:solidFill>
                <a:latin typeface="メイリオ" panose="020B0604030504040204" pitchFamily="50" charset="-128"/>
                <a:ea typeface="メイリオ" panose="020B0604030504040204" pitchFamily="50" charset="-128"/>
              </a:rPr>
              <a:t>5,717</a:t>
            </a:r>
            <a:r>
              <a:rPr lang="ja-JP" altLang="en-US" sz="1350" b="1" dirty="0">
                <a:solidFill>
                  <a:srgbClr val="FF0000"/>
                </a:solidFill>
                <a:latin typeface="メイリオ" panose="020B0604030504040204" pitchFamily="50" charset="-128"/>
                <a:ea typeface="メイリオ" panose="020B0604030504040204" pitchFamily="50" charset="-128"/>
              </a:rPr>
              <a:t>億円</a:t>
            </a:r>
          </a:p>
        </p:txBody>
      </p:sp>
      <p:graphicFrame>
        <p:nvGraphicFramePr>
          <p:cNvPr id="34" name="グラフ 33">
            <a:extLst>
              <a:ext uri="{FF2B5EF4-FFF2-40B4-BE49-F238E27FC236}">
                <a16:creationId xmlns:a16="http://schemas.microsoft.com/office/drawing/2014/main" id="{2A987747-C546-92F7-8481-757BB7A9E8B7}"/>
              </a:ext>
            </a:extLst>
          </p:cNvPr>
          <p:cNvGraphicFramePr>
            <a:graphicFrameLocks noChangeAspect="1"/>
          </p:cNvGraphicFramePr>
          <p:nvPr>
            <p:extLst>
              <p:ext uri="{D42A27DB-BD31-4B8C-83A1-F6EECF244321}">
                <p14:modId xmlns:p14="http://schemas.microsoft.com/office/powerpoint/2010/main" val="3479667066"/>
              </p:ext>
            </p:extLst>
          </p:nvPr>
        </p:nvGraphicFramePr>
        <p:xfrm>
          <a:off x="5130570" y="2617852"/>
          <a:ext cx="3775849" cy="2233316"/>
        </p:xfrm>
        <a:graphic>
          <a:graphicData uri="http://schemas.openxmlformats.org/drawingml/2006/chart">
            <c:chart xmlns:c="http://schemas.openxmlformats.org/drawingml/2006/chart" xmlns:r="http://schemas.openxmlformats.org/officeDocument/2006/relationships" r:id="rId6"/>
          </a:graphicData>
        </a:graphic>
      </p:graphicFrame>
      <p:sp>
        <p:nvSpPr>
          <p:cNvPr id="35" name="テキスト ボックス 34">
            <a:extLst>
              <a:ext uri="{FF2B5EF4-FFF2-40B4-BE49-F238E27FC236}">
                <a16:creationId xmlns:a16="http://schemas.microsoft.com/office/drawing/2014/main" id="{3245142C-5EB4-9DD2-CA84-D709DB4C3D6D}"/>
              </a:ext>
            </a:extLst>
          </p:cNvPr>
          <p:cNvSpPr txBox="1"/>
          <p:nvPr/>
        </p:nvSpPr>
        <p:spPr>
          <a:xfrm>
            <a:off x="5999464" y="3954123"/>
            <a:ext cx="2085707" cy="351000"/>
          </a:xfrm>
          <a:prstGeom prst="rect">
            <a:avLst/>
          </a:prstGeom>
          <a:noFill/>
          <a:ln w="3175">
            <a:noFill/>
          </a:ln>
        </p:spPr>
        <p:txBody>
          <a:bodyPr wrap="square" lIns="0" tIns="0" rIns="0" bIns="0" rtlCol="0" anchor="ctr">
            <a:noAutofit/>
          </a:bodyPr>
          <a:lstStyle/>
          <a:p>
            <a:pPr algn="ctr" defTabSz="342900">
              <a:defRPr/>
            </a:pPr>
            <a:r>
              <a:rPr lang="ja-JP" altLang="en-US" sz="1350" b="1" spc="-75" dirty="0">
                <a:latin typeface="メイリオ" panose="020B0604030504040204" pitchFamily="50" charset="-128"/>
                <a:ea typeface="メイリオ" panose="020B0604030504040204" pitchFamily="50" charset="-128"/>
              </a:rPr>
              <a:t>基礎的財政収支</a:t>
            </a:r>
            <a:endParaRPr lang="en-US" altLang="ja-JP" sz="1350" b="1" spc="-75" dirty="0">
              <a:latin typeface="メイリオ" panose="020B0604030504040204" pitchFamily="50" charset="-128"/>
              <a:ea typeface="メイリオ" panose="020B0604030504040204" pitchFamily="50" charset="-128"/>
            </a:endParaRPr>
          </a:p>
          <a:p>
            <a:pPr algn="ctr" defTabSz="342900">
              <a:defRPr/>
            </a:pPr>
            <a:r>
              <a:rPr lang="ja-JP" altLang="en-US" sz="1350" b="1" spc="-75" dirty="0">
                <a:latin typeface="メイリオ" panose="020B0604030504040204" pitchFamily="50" charset="-128"/>
                <a:ea typeface="メイリオ" panose="020B0604030504040204" pitchFamily="50" charset="-128"/>
              </a:rPr>
              <a:t>対象経費</a:t>
            </a:r>
            <a:endParaRPr lang="en-US" altLang="ja-JP" sz="1350" b="1" spc="-75" dirty="0">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1AB8ABE2-995E-F9A2-C1BE-981FA5C7E0FF}"/>
              </a:ext>
            </a:extLst>
          </p:cNvPr>
          <p:cNvSpPr txBox="1"/>
          <p:nvPr/>
        </p:nvSpPr>
        <p:spPr>
          <a:xfrm>
            <a:off x="4090433" y="5874037"/>
            <a:ext cx="1755000" cy="405000"/>
          </a:xfrm>
          <a:prstGeom prst="callout1">
            <a:avLst>
              <a:gd name="adj1" fmla="val 354"/>
              <a:gd name="adj2" fmla="val 82558"/>
              <a:gd name="adj3" fmla="val -158783"/>
              <a:gd name="adj4" fmla="val 111436"/>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dirty="0">
                <a:latin typeface="メイリオ" panose="020B0604030504040204" pitchFamily="50" charset="-128"/>
                <a:ea typeface="メイリオ" panose="020B0604030504040204" pitchFamily="50" charset="-128"/>
              </a:rPr>
              <a:t> </a:t>
            </a:r>
            <a:r>
              <a:rPr lang="ja-JP" altLang="en-US" sz="1350" b="1" dirty="0">
                <a:latin typeface="メイリオ" panose="020B0604030504040204" pitchFamily="50" charset="-128"/>
                <a:ea typeface="メイリオ" panose="020B0604030504040204" pitchFamily="50" charset="-128"/>
              </a:rPr>
              <a:t>公共事業関係費</a:t>
            </a:r>
            <a:endParaRPr lang="en-US" altLang="ja-JP" sz="1350" b="1" dirty="0">
              <a:latin typeface="メイリオ" panose="020B0604030504040204" pitchFamily="50" charset="-128"/>
              <a:ea typeface="メイリオ" panose="020B0604030504040204" pitchFamily="50" charset="-128"/>
            </a:endParaRPr>
          </a:p>
          <a:p>
            <a:pPr algn="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道路や住宅などの整備のために</a:t>
            </a:r>
            <a:r>
              <a:rPr lang="en-US" altLang="ja-JP" sz="900" dirty="0">
                <a:latin typeface="メイリオ" panose="020B0604030504040204" pitchFamily="50" charset="-128"/>
                <a:ea typeface="メイリオ" panose="020B0604030504040204" pitchFamily="50" charset="-128"/>
              </a:rPr>
              <a:t>)</a:t>
            </a:r>
          </a:p>
        </p:txBody>
      </p:sp>
      <p:sp>
        <p:nvSpPr>
          <p:cNvPr id="37" name="テキスト ボックス 36">
            <a:extLst>
              <a:ext uri="{FF2B5EF4-FFF2-40B4-BE49-F238E27FC236}">
                <a16:creationId xmlns:a16="http://schemas.microsoft.com/office/drawing/2014/main" id="{9D1A7A96-A1EA-E825-E2D1-48533A79D4DB}"/>
              </a:ext>
            </a:extLst>
          </p:cNvPr>
          <p:cNvSpPr txBox="1"/>
          <p:nvPr/>
        </p:nvSpPr>
        <p:spPr>
          <a:xfrm>
            <a:off x="3771634" y="5283619"/>
            <a:ext cx="1755000" cy="405000"/>
          </a:xfrm>
          <a:prstGeom prst="callout1">
            <a:avLst>
              <a:gd name="adj1" fmla="val 6947"/>
              <a:gd name="adj2" fmla="val 69689"/>
              <a:gd name="adj3" fmla="val -148001"/>
              <a:gd name="adj4" fmla="val 108581"/>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dirty="0">
                <a:latin typeface="メイリオ" panose="020B0604030504040204" pitchFamily="50" charset="-128"/>
                <a:ea typeface="メイリオ" panose="020B0604030504040204" pitchFamily="50" charset="-128"/>
              </a:rPr>
              <a:t> </a:t>
            </a:r>
            <a:r>
              <a:rPr lang="ja-JP" altLang="en-US" sz="1350" b="1" dirty="0">
                <a:latin typeface="メイリオ" panose="020B0604030504040204" pitchFamily="50" charset="-128"/>
                <a:ea typeface="メイリオ" panose="020B0604030504040204" pitchFamily="50" charset="-128"/>
              </a:rPr>
              <a:t>文教及び科学振興費</a:t>
            </a:r>
            <a:endParaRPr lang="en-US" altLang="ja-JP" sz="1350" b="1" dirty="0">
              <a:latin typeface="メイリオ" panose="020B0604030504040204" pitchFamily="50" charset="-128"/>
              <a:ea typeface="メイリオ" panose="020B0604030504040204" pitchFamily="50" charset="-128"/>
            </a:endParaRPr>
          </a:p>
          <a:p>
            <a:pPr algn="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教育や科学技術の発展のために</a:t>
            </a:r>
            <a:r>
              <a:rPr lang="en-US" altLang="ja-JP" sz="900" dirty="0">
                <a:latin typeface="メイリオ" panose="020B0604030504040204" pitchFamily="50" charset="-128"/>
                <a:ea typeface="メイリオ" panose="020B0604030504040204" pitchFamily="50" charset="-128"/>
              </a:rPr>
              <a:t>)</a:t>
            </a:r>
          </a:p>
        </p:txBody>
      </p:sp>
      <p:sp>
        <p:nvSpPr>
          <p:cNvPr id="38" name="テキスト ボックス 37">
            <a:extLst>
              <a:ext uri="{FF2B5EF4-FFF2-40B4-BE49-F238E27FC236}">
                <a16:creationId xmlns:a16="http://schemas.microsoft.com/office/drawing/2014/main" id="{40DB48D7-C735-0F24-2CD6-EF622BC6EE1C}"/>
              </a:ext>
            </a:extLst>
          </p:cNvPr>
          <p:cNvSpPr txBox="1"/>
          <p:nvPr/>
        </p:nvSpPr>
        <p:spPr>
          <a:xfrm>
            <a:off x="5335133" y="5966264"/>
            <a:ext cx="1755000" cy="350994"/>
          </a:xfrm>
          <a:prstGeom prst="callout1">
            <a:avLst>
              <a:gd name="adj1" fmla="val 51819"/>
              <a:gd name="adj2" fmla="val 101366"/>
              <a:gd name="adj3" fmla="val -184263"/>
              <a:gd name="adj4" fmla="val 89607"/>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b="1" dirty="0">
                <a:latin typeface="メイリオ" panose="020B0604030504040204" pitchFamily="50" charset="-128"/>
                <a:ea typeface="メイリオ" panose="020B0604030504040204" pitchFamily="50" charset="-128"/>
              </a:rPr>
              <a:t>防衛関係費</a:t>
            </a:r>
            <a:endParaRPr lang="en-US" altLang="ja-JP" sz="1350" b="1" dirty="0">
              <a:latin typeface="メイリオ" panose="020B0604030504040204" pitchFamily="50" charset="-128"/>
              <a:ea typeface="メイリオ" panose="020B0604030504040204" pitchFamily="50" charset="-128"/>
            </a:endParaRPr>
          </a:p>
          <a:p>
            <a:pPr algn="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国の防衛のために</a:t>
            </a:r>
            <a:r>
              <a:rPr lang="en-US" altLang="ja-JP" sz="900" dirty="0">
                <a:latin typeface="メイリオ" panose="020B0604030504040204" pitchFamily="50" charset="-128"/>
                <a:ea typeface="メイリオ" panose="020B0604030504040204" pitchFamily="50" charset="-128"/>
              </a:rPr>
              <a:t>)</a:t>
            </a:r>
          </a:p>
        </p:txBody>
      </p:sp>
      <p:sp>
        <p:nvSpPr>
          <p:cNvPr id="39" name="テキスト ボックス 38">
            <a:extLst>
              <a:ext uri="{FF2B5EF4-FFF2-40B4-BE49-F238E27FC236}">
                <a16:creationId xmlns:a16="http://schemas.microsoft.com/office/drawing/2014/main" id="{A5DAAA03-E509-9958-2D8E-92B80E7BE891}"/>
              </a:ext>
            </a:extLst>
          </p:cNvPr>
          <p:cNvSpPr txBox="1"/>
          <p:nvPr/>
        </p:nvSpPr>
        <p:spPr>
          <a:xfrm flipH="1">
            <a:off x="7314600" y="1824796"/>
            <a:ext cx="1974081" cy="536271"/>
          </a:xfrm>
          <a:prstGeom prst="callout1">
            <a:avLst>
              <a:gd name="adj1" fmla="val 86057"/>
              <a:gd name="adj2" fmla="val 98017"/>
              <a:gd name="adj3" fmla="val 126254"/>
              <a:gd name="adj4" fmla="val 106102"/>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latin typeface="メイリオ" panose="020B0604030504040204" pitchFamily="50" charset="-128"/>
                <a:ea typeface="メイリオ" panose="020B0604030504040204" pitchFamily="50" charset="-128"/>
              </a:rPr>
              <a:t>社会保障関係費</a:t>
            </a:r>
            <a:endParaRPr lang="en-US" altLang="ja-JP" sz="1350" b="1" dirty="0">
              <a:latin typeface="メイリオ" panose="020B0604030504040204" pitchFamily="50" charset="-128"/>
              <a:ea typeface="メイリオ" panose="020B0604030504040204" pitchFamily="50" charset="-128"/>
            </a:endParaRPr>
          </a:p>
          <a:p>
            <a:pP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私たちの健康や生活を守るために</a:t>
            </a:r>
            <a:r>
              <a:rPr lang="en-US" altLang="ja-JP" sz="900" dirty="0">
                <a:latin typeface="メイリオ" panose="020B0604030504040204" pitchFamily="50" charset="-128"/>
                <a:ea typeface="メイリオ" panose="020B0604030504040204" pitchFamily="50" charset="-128"/>
              </a:rPr>
              <a:t>)</a:t>
            </a:r>
          </a:p>
        </p:txBody>
      </p:sp>
      <p:sp>
        <p:nvSpPr>
          <p:cNvPr id="40" name="テキスト ボックス 39">
            <a:extLst>
              <a:ext uri="{FF2B5EF4-FFF2-40B4-BE49-F238E27FC236}">
                <a16:creationId xmlns:a16="http://schemas.microsoft.com/office/drawing/2014/main" id="{4842B28C-79D9-D7A5-E5DB-B36F55EEE507}"/>
              </a:ext>
            </a:extLst>
          </p:cNvPr>
          <p:cNvSpPr txBox="1"/>
          <p:nvPr/>
        </p:nvSpPr>
        <p:spPr>
          <a:xfrm flipH="1">
            <a:off x="7385618" y="5565398"/>
            <a:ext cx="1646101" cy="405000"/>
          </a:xfrm>
          <a:prstGeom prst="callout1">
            <a:avLst>
              <a:gd name="adj1" fmla="val 50235"/>
              <a:gd name="adj2" fmla="val 101339"/>
              <a:gd name="adj3" fmla="val -118627"/>
              <a:gd name="adj4" fmla="val 102225"/>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solidFill>
                  <a:prstClr val="black"/>
                </a:solidFill>
                <a:latin typeface="メイリオ" panose="020B0604030504040204" pitchFamily="50" charset="-128"/>
                <a:ea typeface="メイリオ" panose="020B0604030504040204" pitchFamily="50" charset="-128"/>
              </a:rPr>
              <a:t>地方交付税交付金等</a:t>
            </a:r>
            <a:endParaRPr lang="en-US" altLang="ja-JP" sz="1350" b="1" dirty="0">
              <a:solidFill>
                <a:prstClr val="black"/>
              </a:solidFill>
              <a:latin typeface="メイリオ" panose="020B0604030504040204" pitchFamily="50" charset="-128"/>
              <a:ea typeface="メイリオ" panose="020B0604030504040204" pitchFamily="50" charset="-128"/>
            </a:endParaRPr>
          </a:p>
          <a:p>
            <a:pPr defTabSz="342900">
              <a:defRPr/>
            </a:pPr>
            <a:r>
              <a:rPr lang="en-US" altLang="ja-JP" sz="900" dirty="0">
                <a:solidFill>
                  <a:prstClr val="black"/>
                </a:solidFill>
                <a:latin typeface="メイリオ" panose="020B0604030504040204" pitchFamily="50" charset="-128"/>
                <a:ea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rPr>
              <a:t>地方公共団体の財政を調整するため</a:t>
            </a:r>
            <a:r>
              <a:rPr lang="en-US" altLang="ja-JP" sz="900" dirty="0">
                <a:solidFill>
                  <a:prstClr val="black"/>
                </a:solidFill>
                <a:latin typeface="メイリオ" panose="020B0604030504040204" pitchFamily="50" charset="-128"/>
                <a:ea typeface="メイリオ" panose="020B0604030504040204" pitchFamily="50" charset="-128"/>
              </a:rPr>
              <a:t>)</a:t>
            </a:r>
          </a:p>
          <a:p>
            <a:pPr defTabSz="342900">
              <a:defRPr/>
            </a:pPr>
            <a:endParaRPr lang="en-US" altLang="ja-JP" sz="900" dirty="0">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6DCC341A-C25F-231D-D876-688543A0C752}"/>
              </a:ext>
            </a:extLst>
          </p:cNvPr>
          <p:cNvSpPr txBox="1"/>
          <p:nvPr/>
        </p:nvSpPr>
        <p:spPr>
          <a:xfrm>
            <a:off x="3440641" y="3791873"/>
            <a:ext cx="1755000" cy="405000"/>
          </a:xfrm>
          <a:prstGeom prst="callout1">
            <a:avLst>
              <a:gd name="adj1" fmla="val 51578"/>
              <a:gd name="adj2" fmla="val 100587"/>
              <a:gd name="adj3" fmla="val 51947"/>
              <a:gd name="adj4" fmla="val 115263"/>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b="1" dirty="0">
                <a:latin typeface="メイリオ" panose="020B0604030504040204" pitchFamily="50" charset="-128"/>
                <a:ea typeface="メイリオ" panose="020B0604030504040204" pitchFamily="50" charset="-128"/>
              </a:rPr>
              <a:t> その他</a:t>
            </a:r>
            <a:endParaRPr lang="en-US" altLang="ja-JP" sz="900" b="1"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EA2143AE-8AEC-1230-7CD4-B4A0526D2212}"/>
              </a:ext>
            </a:extLst>
          </p:cNvPr>
          <p:cNvSpPr txBox="1"/>
          <p:nvPr/>
        </p:nvSpPr>
        <p:spPr>
          <a:xfrm>
            <a:off x="5119918" y="1766553"/>
            <a:ext cx="1538976" cy="536271"/>
          </a:xfrm>
          <a:prstGeom prst="callout1">
            <a:avLst>
              <a:gd name="adj1" fmla="val 89249"/>
              <a:gd name="adj2" fmla="val 45316"/>
              <a:gd name="adj3" fmla="val 151493"/>
              <a:gd name="adj4" fmla="val 95810"/>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solidFill>
                  <a:prstClr val="black"/>
                </a:solidFill>
                <a:latin typeface="メイリオ" panose="020B0604030504040204" pitchFamily="50" charset="-128"/>
                <a:ea typeface="メイリオ" panose="020B0604030504040204" pitchFamily="50" charset="-128"/>
              </a:rPr>
              <a:t>国債費</a:t>
            </a:r>
            <a:endParaRPr lang="en-US" altLang="ja-JP" sz="1350" b="1" dirty="0">
              <a:solidFill>
                <a:prstClr val="black"/>
              </a:solidFill>
              <a:latin typeface="メイリオ" panose="020B0604030504040204" pitchFamily="50" charset="-128"/>
              <a:ea typeface="メイリオ" panose="020B0604030504040204" pitchFamily="50" charset="-128"/>
            </a:endParaRPr>
          </a:p>
          <a:p>
            <a:pPr defTabSz="342900">
              <a:defRPr/>
            </a:pPr>
            <a:r>
              <a:rPr lang="en-US" altLang="ja-JP" sz="900" dirty="0">
                <a:solidFill>
                  <a:prstClr val="black"/>
                </a:solidFill>
                <a:latin typeface="メイリオ" panose="020B0604030504040204" pitchFamily="50" charset="-128"/>
                <a:ea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rPr>
              <a:t>国債を返したり</a:t>
            </a:r>
            <a:endParaRPr lang="en-US" altLang="ja-JP" sz="900" dirty="0">
              <a:solidFill>
                <a:prstClr val="black"/>
              </a:solidFill>
              <a:latin typeface="メイリオ" panose="020B0604030504040204" pitchFamily="50" charset="-128"/>
              <a:ea typeface="メイリオ" panose="020B0604030504040204" pitchFamily="50" charset="-128"/>
            </a:endParaRPr>
          </a:p>
          <a:p>
            <a:pPr defTabSz="342900">
              <a:defRPr/>
            </a:pPr>
            <a:r>
              <a:rPr lang="ja-JP" altLang="en-US" sz="900" dirty="0">
                <a:solidFill>
                  <a:prstClr val="black"/>
                </a:solidFill>
                <a:latin typeface="メイリオ" panose="020B0604030504040204" pitchFamily="50" charset="-128"/>
                <a:ea typeface="メイリオ" panose="020B0604030504040204" pitchFamily="50" charset="-128"/>
              </a:rPr>
              <a:t>利子を支払ったりするために</a:t>
            </a:r>
            <a:r>
              <a:rPr lang="en-US" altLang="ja-JP" sz="900" dirty="0">
                <a:solidFill>
                  <a:prstClr val="black"/>
                </a:solidFill>
                <a:latin typeface="メイリオ" panose="020B0604030504040204" pitchFamily="50" charset="-128"/>
                <a:ea typeface="メイリオ" panose="020B0604030504040204" pitchFamily="50" charset="-128"/>
              </a:rPr>
              <a:t>)</a:t>
            </a:r>
            <a:endParaRPr lang="en-US" altLang="ja-JP"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1097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2000"/>
                                        <p:tgtEl>
                                          <p:spTgt spid="16"/>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heel(1)">
                                      <p:cBhvr>
                                        <p:cTn id="18" dur="2000"/>
                                        <p:tgtEl>
                                          <p:spTgt spid="2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heel(1)">
                                      <p:cBhvr>
                                        <p:cTn id="21" dur="2000"/>
                                        <p:tgtEl>
                                          <p:spTgt spid="4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heel(1)">
                                      <p:cBhvr>
                                        <p:cTn id="54" dur="2000"/>
                                        <p:tgtEl>
                                          <p:spTgt spid="34"/>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2000"/>
                                        <p:tgtEl>
                                          <p:spTgt spid="35"/>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heel(1)">
                                      <p:cBhvr>
                                        <p:cTn id="60" dur="20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childTnLst>
                          </p:cTn>
                        </p:par>
                        <p:par>
                          <p:cTn id="74" fill="hold">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500"/>
                                        <p:tgtEl>
                                          <p:spTgt spid="36"/>
                                        </p:tgtEl>
                                      </p:cBhvr>
                                    </p:animEffec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childTnLst>
                          </p:cTn>
                        </p:par>
                        <p:par>
                          <p:cTn id="82" fill="hold">
                            <p:stCondLst>
                              <p:cond delay="2500"/>
                            </p:stCondLst>
                            <p:childTnLst>
                              <p:par>
                                <p:cTn id="83" presetID="10" presetClass="entr" presetSubtype="0" fill="hold" grpId="0" nodeType="after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500"/>
                                        <p:tgtEl>
                                          <p:spTgt spid="45"/>
                                        </p:tgtEl>
                                      </p:cBhvr>
                                    </p:animEffect>
                                  </p:childTnLst>
                                </p:cTn>
                              </p:par>
                            </p:childTnLst>
                          </p:cTn>
                        </p:par>
                        <p:par>
                          <p:cTn id="86" fill="hold">
                            <p:stCondLst>
                              <p:cond delay="3000"/>
                            </p:stCondLst>
                            <p:childTnLst>
                              <p:par>
                                <p:cTn id="87" presetID="10" presetClass="entr" presetSubtype="0" fill="hold" grpId="0" nodeType="after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fade">
                                      <p:cBhvr>
                                        <p:cTn id="8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29" grpId="0" animBg="1"/>
      <p:bldGraphic spid="5" grpId="0">
        <p:bldAsOne/>
      </p:bldGraphic>
      <p:bldP spid="16" grpId="0"/>
      <p:bldP spid="22" grpId="0"/>
      <p:bldP spid="41" grpId="0" animBg="1"/>
      <p:bldP spid="42" grpId="0" animBg="1"/>
      <p:bldP spid="43" grpId="0" animBg="1"/>
      <p:bldP spid="44" grpId="0" animBg="1"/>
      <p:bldP spid="46" grpId="0" animBg="1"/>
      <p:bldP spid="47" grpId="0"/>
      <p:bldGraphic spid="28" grpId="0">
        <p:bldAsOne/>
      </p:bldGraphic>
      <p:bldGraphic spid="34" grpId="0">
        <p:bldAsOne/>
      </p:bldGraphic>
      <p:bldP spid="35" grpId="0"/>
      <p:bldP spid="36" grpId="0" animBg="1"/>
      <p:bldP spid="37" grpId="0" animBg="1"/>
      <p:bldP spid="38" grpId="0" animBg="1"/>
      <p:bldP spid="39" grpId="0" animBg="1"/>
      <p:bldP spid="40" grpId="0" animBg="1"/>
      <p:bldP spid="45" grpId="0" animBg="1"/>
      <p:bldP spid="48" grpId="0" animBg="1"/>
    </p:bld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3455</Words>
  <Application>Microsoft Office PowerPoint</Application>
  <PresentationFormat>画面に合わせる (4:3)</PresentationFormat>
  <Paragraphs>449</Paragraphs>
  <Slides>14</Slides>
  <Notes>14</Notes>
  <HiddenSlides>0</HiddenSlides>
  <MMClips>4</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14</vt:i4>
      </vt:variant>
    </vt:vector>
  </HeadingPairs>
  <TitlesOfParts>
    <vt:vector size="27" baseType="lpstr">
      <vt:lpstr>(日本語用のフォントを使用)</vt:lpstr>
      <vt:lpstr>BIZ UDPゴシック</vt:lpstr>
      <vt:lpstr>ＭＳ Ｐゴシック</vt:lpstr>
      <vt:lpstr>ＭＳ Ｐ明朝</vt:lpstr>
      <vt:lpstr>MS-Gothic</vt:lpstr>
      <vt:lpstr>メイリオ</vt:lpstr>
      <vt:lpstr>游ゴシック</vt:lpstr>
      <vt:lpstr>游ゴシック Medium</vt:lpstr>
      <vt:lpstr>Arial</vt:lpstr>
      <vt:lpstr>Calibri</vt:lpstr>
      <vt:lpstr>Century</vt:lpstr>
      <vt:lpstr>Wingdings</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2015-09-25T00:56:54Z</dcterms:created>
  <dcterms:modified xsi:type="dcterms:W3CDTF">2024-07-12T02:36:55Z</dcterms:modified>
</cp:coreProperties>
</file>