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70" r:id="rId2"/>
    <p:sldMasterId id="2147483681" r:id="rId3"/>
    <p:sldMasterId id="2147483695" r:id="rId4"/>
  </p:sldMasterIdLst>
  <p:notesMasterIdLst>
    <p:notesMasterId r:id="rId30"/>
  </p:notesMasterIdLst>
  <p:handoutMasterIdLst>
    <p:handoutMasterId r:id="rId31"/>
  </p:handoutMasterIdLst>
  <p:sldIdLst>
    <p:sldId id="399" r:id="rId5"/>
    <p:sldId id="505" r:id="rId6"/>
    <p:sldId id="1131" r:id="rId7"/>
    <p:sldId id="1132" r:id="rId8"/>
    <p:sldId id="1135" r:id="rId9"/>
    <p:sldId id="1078" r:id="rId10"/>
    <p:sldId id="1077" r:id="rId11"/>
    <p:sldId id="1146" r:id="rId12"/>
    <p:sldId id="1137" r:id="rId13"/>
    <p:sldId id="1103" r:id="rId14"/>
    <p:sldId id="1104" r:id="rId15"/>
    <p:sldId id="1079" r:id="rId16"/>
    <p:sldId id="479" r:id="rId17"/>
    <p:sldId id="1144" r:id="rId18"/>
    <p:sldId id="525" r:id="rId19"/>
    <p:sldId id="502" r:id="rId20"/>
    <p:sldId id="1107" r:id="rId21"/>
    <p:sldId id="1142" r:id="rId22"/>
    <p:sldId id="413" r:id="rId23"/>
    <p:sldId id="1114" r:id="rId24"/>
    <p:sldId id="1117" r:id="rId25"/>
    <p:sldId id="1128" r:id="rId26"/>
    <p:sldId id="1143" r:id="rId27"/>
    <p:sldId id="509" r:id="rId28"/>
    <p:sldId id="392" r:id="rId29"/>
  </p:sldIdLst>
  <p:sldSz cx="12192000" cy="6858000"/>
  <p:notesSz cx="7104063" cy="10234613"/>
  <p:defaultTextStyle>
    <a:defPPr>
      <a:defRPr lang="ja-JP"/>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5pPr>
    <a:lvl6pPr marL="22860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6pPr>
    <a:lvl7pPr marL="27432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7pPr>
    <a:lvl8pPr marL="32004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8pPr>
    <a:lvl9pPr marL="36576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89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CB6"/>
    <a:srgbClr val="F7C19F"/>
    <a:srgbClr val="F4B488"/>
    <a:srgbClr val="F2A068"/>
    <a:srgbClr val="EF8D4B"/>
    <a:srgbClr val="D05F12"/>
    <a:srgbClr val="FBE5D6"/>
    <a:srgbClr val="41719C"/>
    <a:srgbClr val="4C84B6"/>
    <a:srgbClr val="7AA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6" autoAdjust="0"/>
    <p:restoredTop sz="68302" autoAdjust="0"/>
  </p:normalViewPr>
  <p:slideViewPr>
    <p:cSldViewPr>
      <p:cViewPr varScale="1">
        <p:scale>
          <a:sx n="72" d="100"/>
          <a:sy n="72" d="100"/>
        </p:scale>
        <p:origin x="2484" y="96"/>
      </p:cViewPr>
      <p:guideLst>
        <p:guide orient="horz" pos="89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8" d="100"/>
          <a:sy n="78" d="100"/>
        </p:scale>
        <p:origin x="3930" y="96"/>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歳入(外)</c:v>
                </c:pt>
              </c:strCache>
            </c:strRef>
          </c:tx>
          <c:spPr>
            <a:ln>
              <a:noFill/>
            </a:ln>
          </c:spPr>
          <c:dPt>
            <c:idx val="0"/>
            <c:bubble3D val="0"/>
            <c:spPr>
              <a:solidFill>
                <a:srgbClr val="C4D5EB"/>
              </a:solidFill>
              <a:ln w="19050">
                <a:noFill/>
              </a:ln>
              <a:effectLst/>
            </c:spPr>
            <c:extLst>
              <c:ext xmlns:c16="http://schemas.microsoft.com/office/drawing/2014/chart" uri="{C3380CC4-5D6E-409C-BE32-E72D297353CC}">
                <c16:uniqueId val="{00000001-F2DF-4BD3-B0D8-9793A826D9F1}"/>
              </c:ext>
            </c:extLst>
          </c:dPt>
          <c:dPt>
            <c:idx val="1"/>
            <c:bubble3D val="0"/>
            <c:spPr>
              <a:solidFill>
                <a:srgbClr val="A4C0E3"/>
              </a:solidFill>
              <a:ln w="19050">
                <a:noFill/>
              </a:ln>
              <a:effectLst/>
            </c:spPr>
            <c:extLst>
              <c:ext xmlns:c16="http://schemas.microsoft.com/office/drawing/2014/chart" uri="{C3380CC4-5D6E-409C-BE32-E72D297353CC}">
                <c16:uniqueId val="{00000002-F2DF-4BD3-B0D8-9793A826D9F1}"/>
              </c:ext>
            </c:extLst>
          </c:dPt>
          <c:dPt>
            <c:idx val="2"/>
            <c:bubble3D val="0"/>
            <c:spPr>
              <a:solidFill>
                <a:srgbClr val="7AA9DA"/>
              </a:solidFill>
              <a:ln w="19050">
                <a:noFill/>
              </a:ln>
              <a:effectLst/>
            </c:spPr>
            <c:extLst>
              <c:ext xmlns:c16="http://schemas.microsoft.com/office/drawing/2014/chart" uri="{C3380CC4-5D6E-409C-BE32-E72D297353CC}">
                <c16:uniqueId val="{00000003-F2DF-4BD3-B0D8-9793A826D9F1}"/>
              </c:ext>
            </c:extLst>
          </c:dPt>
          <c:dPt>
            <c:idx val="3"/>
            <c:bubble3D val="0"/>
            <c:spPr>
              <a:solidFill>
                <a:srgbClr val="D7E7F5"/>
              </a:solidFill>
              <a:ln w="19050">
                <a:noFill/>
              </a:ln>
              <a:effectLst/>
            </c:spPr>
            <c:extLst>
              <c:ext xmlns:c16="http://schemas.microsoft.com/office/drawing/2014/chart" uri="{C3380CC4-5D6E-409C-BE32-E72D297353CC}">
                <c16:uniqueId val="{00000004-F2DF-4BD3-B0D8-9793A826D9F1}"/>
              </c:ext>
            </c:extLst>
          </c:dPt>
          <c:dPt>
            <c:idx val="4"/>
            <c:bubble3D val="0"/>
            <c:spPr>
              <a:solidFill>
                <a:srgbClr val="4C84B6"/>
              </a:solidFill>
              <a:ln w="19050">
                <a:noFill/>
              </a:ln>
              <a:effectLst/>
            </c:spPr>
            <c:extLst>
              <c:ext xmlns:c16="http://schemas.microsoft.com/office/drawing/2014/chart" uri="{C3380CC4-5D6E-409C-BE32-E72D297353CC}">
                <c16:uniqueId val="{00000005-F2DF-4BD3-B0D8-9793A826D9F1}"/>
              </c:ext>
            </c:extLst>
          </c:dPt>
          <c:dPt>
            <c:idx val="5"/>
            <c:bubble3D val="0"/>
            <c:spPr>
              <a:solidFill>
                <a:srgbClr val="41719C"/>
              </a:solidFill>
              <a:ln w="19050">
                <a:noFill/>
              </a:ln>
              <a:effectLst/>
            </c:spPr>
            <c:extLst>
              <c:ext xmlns:c16="http://schemas.microsoft.com/office/drawing/2014/chart" uri="{C3380CC4-5D6E-409C-BE32-E72D297353CC}">
                <c16:uniqueId val="{00000006-F2DF-4BD3-B0D8-9793A826D9F1}"/>
              </c:ext>
            </c:extLst>
          </c:dPt>
          <c:dPt>
            <c:idx val="6"/>
            <c:bubble3D val="0"/>
            <c:spPr>
              <a:solidFill>
                <a:srgbClr val="41719C"/>
              </a:solidFill>
              <a:ln w="19050">
                <a:noFill/>
              </a:ln>
              <a:effectLst/>
            </c:spPr>
            <c:extLst>
              <c:ext xmlns:c16="http://schemas.microsoft.com/office/drawing/2014/chart" uri="{C3380CC4-5D6E-409C-BE32-E72D297353CC}">
                <c16:uniqueId val="{00000007-F2DF-4BD3-B0D8-9793A826D9F1}"/>
              </c:ext>
            </c:extLst>
          </c:dPt>
          <c:dLbls>
            <c:dLbl>
              <c:idx val="0"/>
              <c:layout>
                <c:manualLayout>
                  <c:x val="-9.7382746946245741E-2"/>
                  <c:y val="0.154244894360196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2DF-4BD3-B0D8-9793A826D9F1}"/>
                </c:ext>
              </c:extLst>
            </c:dLbl>
            <c:dLbl>
              <c:idx val="1"/>
              <c:layout>
                <c:manualLayout>
                  <c:x val="-0.12671676831229292"/>
                  <c:y val="-3.58832264116559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2DF-4BD3-B0D8-9793A826D9F1}"/>
                </c:ext>
              </c:extLst>
            </c:dLbl>
            <c:dLbl>
              <c:idx val="2"/>
              <c:layout>
                <c:manualLayout>
                  <c:x val="-5.7585122120933932E-2"/>
                  <c:y val="-0.1120580681779449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2DF-4BD3-B0D8-9793A826D9F1}"/>
                </c:ext>
              </c:extLst>
            </c:dLbl>
            <c:dLbl>
              <c:idx val="3"/>
              <c:layout>
                <c:manualLayout>
                  <c:x val="9.6951654494529846E-2"/>
                  <c:y val="-0.111334327712350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2DF-4BD3-B0D8-9793A826D9F1}"/>
                </c:ext>
              </c:extLst>
            </c:dLbl>
            <c:dLbl>
              <c:idx val="4"/>
              <c:delete val="1"/>
              <c:extLst>
                <c:ext xmlns:c15="http://schemas.microsoft.com/office/drawing/2012/chart" uri="{CE6537A1-D6FC-4f65-9D91-7224C49458BB}"/>
                <c:ext xmlns:c16="http://schemas.microsoft.com/office/drawing/2014/chart" uri="{C3380CC4-5D6E-409C-BE32-E72D297353CC}">
                  <c16:uniqueId val="{00000005-F2DF-4BD3-B0D8-9793A826D9F1}"/>
                </c:ext>
              </c:extLst>
            </c:dLbl>
            <c:dLbl>
              <c:idx val="5"/>
              <c:delete val="1"/>
              <c:extLst>
                <c:ext xmlns:c15="http://schemas.microsoft.com/office/drawing/2012/chart" uri="{CE6537A1-D6FC-4f65-9D91-7224C49458BB}"/>
                <c:ext xmlns:c16="http://schemas.microsoft.com/office/drawing/2014/chart" uri="{C3380CC4-5D6E-409C-BE32-E72D297353CC}">
                  <c16:uniqueId val="{00000006-F2DF-4BD3-B0D8-9793A826D9F1}"/>
                </c:ext>
              </c:extLst>
            </c:dLbl>
            <c:dLbl>
              <c:idx val="6"/>
              <c:layout>
                <c:manualLayout>
                  <c:x val="4.6788953274197603E-2"/>
                  <c:y val="0.124543934213899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2DF-4BD3-B0D8-9793A826D9F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22兆6,660</c:v>
                </c:pt>
                <c:pt idx="1">
                  <c:v>19兆2,450</c:v>
                </c:pt>
                <c:pt idx="2">
                  <c:v>24兆9,080</c:v>
                </c:pt>
                <c:pt idx="3">
                  <c:v>11兆</c:v>
                </c:pt>
                <c:pt idx="4">
                  <c:v>28兆6,471</c:v>
                </c:pt>
                <c:pt idx="5">
                  <c:v>8兆7,318</c:v>
                </c:pt>
              </c:strCache>
            </c:strRef>
          </c:cat>
          <c:val>
            <c:numRef>
              <c:f>Sheet1!$B$2:$B$7</c:f>
              <c:numCache>
                <c:formatCode>0.0%</c:formatCode>
                <c:ptCount val="6"/>
                <c:pt idx="0">
                  <c:v>0.19700000000000001</c:v>
                </c:pt>
                <c:pt idx="1">
                  <c:v>0.16700000000000001</c:v>
                </c:pt>
                <c:pt idx="2">
                  <c:v>0.216</c:v>
                </c:pt>
                <c:pt idx="3">
                  <c:v>9.5000000000000001E-2</c:v>
                </c:pt>
                <c:pt idx="4">
                  <c:v>0.249</c:v>
                </c:pt>
                <c:pt idx="5">
                  <c:v>7.5999999999999998E-2</c:v>
                </c:pt>
              </c:numCache>
            </c:numRef>
          </c:val>
          <c:extLst>
            <c:ext xmlns:c16="http://schemas.microsoft.com/office/drawing/2014/chart" uri="{C3380CC4-5D6E-409C-BE32-E72D297353CC}">
              <c16:uniqueId val="{00000000-F2DF-4BD3-B0D8-9793A826D9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c:v>
                </c:pt>
              </c:strCache>
            </c:strRef>
          </c:tx>
          <c:spPr>
            <a:ln>
              <a:noFill/>
            </a:ln>
          </c:spPr>
          <c:dPt>
            <c:idx val="0"/>
            <c:bubble3D val="0"/>
            <c:spPr>
              <a:solidFill>
                <a:srgbClr val="ADC6E5"/>
              </a:solidFill>
              <a:ln w="19050">
                <a:noFill/>
              </a:ln>
              <a:effectLst/>
            </c:spPr>
            <c:extLst>
              <c:ext xmlns:c16="http://schemas.microsoft.com/office/drawing/2014/chart" uri="{C3380CC4-5D6E-409C-BE32-E72D297353CC}">
                <c16:uniqueId val="{00000001-F9C7-4B34-98A7-0C3FD8903B7C}"/>
              </c:ext>
            </c:extLst>
          </c:dPt>
          <c:dPt>
            <c:idx val="1"/>
            <c:bubble3D val="0"/>
            <c:spPr>
              <a:noFill/>
              <a:ln w="19050">
                <a:noFill/>
              </a:ln>
              <a:effectLst/>
            </c:spPr>
            <c:extLst>
              <c:ext xmlns:c16="http://schemas.microsoft.com/office/drawing/2014/chart" uri="{C3380CC4-5D6E-409C-BE32-E72D297353CC}">
                <c16:uniqueId val="{00000002-F9C7-4B34-98A7-0C3FD8903B7C}"/>
              </c:ext>
            </c:extLst>
          </c:dPt>
          <c:dPt>
            <c:idx val="2"/>
            <c:bubble3D val="0"/>
            <c:spPr>
              <a:noFill/>
              <a:ln w="19050">
                <a:noFill/>
              </a:ln>
              <a:effectLst/>
            </c:spPr>
            <c:extLst>
              <c:ext xmlns:c16="http://schemas.microsoft.com/office/drawing/2014/chart" uri="{C3380CC4-5D6E-409C-BE32-E72D297353CC}">
                <c16:uniqueId val="{00000003-F9C7-4B34-98A7-0C3FD8903B7C}"/>
              </c:ext>
            </c:extLst>
          </c:dPt>
          <c:dLbls>
            <c:dLbl>
              <c:idx val="0"/>
              <c:layout>
                <c:manualLayout>
                  <c:x val="-0.22487859008594779"/>
                  <c:y val="-0.124300727902269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9C7-4B34-98A7-0C3FD8903B7C}"/>
                </c:ext>
              </c:extLst>
            </c:dLbl>
            <c:dLbl>
              <c:idx val="1"/>
              <c:layout>
                <c:manualLayout>
                  <c:x val="0.11593224895450574"/>
                  <c:y val="0.2218771777883265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9C7-4B34-98A7-0C3FD8903B7C}"/>
                </c:ext>
              </c:extLst>
            </c:dLbl>
            <c:dLbl>
              <c:idx val="2"/>
              <c:delete val="1"/>
              <c:extLst>
                <c:ext xmlns:c15="http://schemas.microsoft.com/office/drawing/2012/chart" uri="{CE6537A1-D6FC-4f65-9D91-7224C49458BB}"/>
                <c:ext xmlns:c16="http://schemas.microsoft.com/office/drawing/2014/chart" uri="{C3380CC4-5D6E-409C-BE32-E72D297353CC}">
                  <c16:uniqueId val="{00000003-F9C7-4B34-98A7-0C3FD8903B7C}"/>
                </c:ext>
              </c:extLst>
            </c:dLbl>
            <c:spPr>
              <a:noFill/>
              <a:ln>
                <a:noFill/>
              </a:ln>
              <a:effectLst/>
            </c:spPr>
            <c:txPr>
              <a:bodyPr rot="0" vert="horz"/>
              <a:lstStyle/>
              <a:p>
                <a:pPr>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77兆8,190</c:v>
                </c:pt>
                <c:pt idx="1">
                  <c:v>28兆6,471</c:v>
                </c:pt>
                <c:pt idx="2">
                  <c:v>8兆7,318</c:v>
                </c:pt>
              </c:strCache>
            </c:strRef>
          </c:cat>
          <c:val>
            <c:numRef>
              <c:f>Sheet1!$B$2:$B$4</c:f>
              <c:numCache>
                <c:formatCode>0.0%</c:formatCode>
                <c:ptCount val="3"/>
                <c:pt idx="0">
                  <c:v>0.67600000000000005</c:v>
                </c:pt>
                <c:pt idx="1">
                  <c:v>0.249</c:v>
                </c:pt>
                <c:pt idx="2">
                  <c:v>7.5999999999999998E-2</c:v>
                </c:pt>
              </c:numCache>
            </c:numRef>
          </c:val>
          <c:extLst>
            <c:ext xmlns:c16="http://schemas.microsoft.com/office/drawing/2014/chart" uri="{C3380CC4-5D6E-409C-BE32-E72D297353CC}">
              <c16:uniqueId val="{00000000-F9C7-4B34-98A7-0C3FD8903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0807476547764"/>
          <c:y val="9.6069298159860955E-2"/>
          <c:w val="0.5415839633232773"/>
          <c:h val="0.90393070184013902"/>
        </c:manualLayout>
      </c:layout>
      <c:pieChart>
        <c:varyColors val="1"/>
        <c:ser>
          <c:idx val="0"/>
          <c:order val="0"/>
          <c:tx>
            <c:strRef>
              <c:f>Sheet1!$B$1</c:f>
              <c:strCache>
                <c:ptCount val="1"/>
                <c:pt idx="0">
                  <c:v>歳出(外側)</c:v>
                </c:pt>
              </c:strCache>
            </c:strRef>
          </c:tx>
          <c:spPr>
            <a:ln>
              <a:noFill/>
            </a:ln>
          </c:spPr>
          <c:dPt>
            <c:idx val="0"/>
            <c:bubble3D val="0"/>
            <c:spPr>
              <a:solidFill>
                <a:srgbClr val="D05F12"/>
              </a:solidFill>
              <a:ln w="19050">
                <a:noFill/>
              </a:ln>
              <a:effectLst/>
            </c:spPr>
            <c:extLst>
              <c:ext xmlns:c16="http://schemas.microsoft.com/office/drawing/2014/chart" uri="{C3380CC4-5D6E-409C-BE32-E72D297353CC}">
                <c16:uniqueId val="{00000001-AE96-44B5-978A-1CA4D6014178}"/>
              </c:ext>
            </c:extLst>
          </c:dPt>
          <c:dPt>
            <c:idx val="1"/>
            <c:bubble3D val="0"/>
            <c:spPr>
              <a:solidFill>
                <a:srgbClr val="EF8D4B"/>
              </a:solidFill>
              <a:ln w="19050">
                <a:noFill/>
              </a:ln>
              <a:effectLst/>
            </c:spPr>
            <c:extLst>
              <c:ext xmlns:c16="http://schemas.microsoft.com/office/drawing/2014/chart" uri="{C3380CC4-5D6E-409C-BE32-E72D297353CC}">
                <c16:uniqueId val="{00000003-AE96-44B5-978A-1CA4D6014178}"/>
              </c:ext>
            </c:extLst>
          </c:dPt>
          <c:dPt>
            <c:idx val="2"/>
            <c:bubble3D val="0"/>
            <c:spPr>
              <a:solidFill>
                <a:srgbClr val="F2A068"/>
              </a:solidFill>
              <a:ln w="19050">
                <a:noFill/>
              </a:ln>
              <a:effectLst/>
            </c:spPr>
            <c:extLst>
              <c:ext xmlns:c16="http://schemas.microsoft.com/office/drawing/2014/chart" uri="{C3380CC4-5D6E-409C-BE32-E72D297353CC}">
                <c16:uniqueId val="{00000005-AE96-44B5-978A-1CA4D6014178}"/>
              </c:ext>
            </c:extLst>
          </c:dPt>
          <c:dPt>
            <c:idx val="3"/>
            <c:bubble3D val="0"/>
            <c:spPr>
              <a:solidFill>
                <a:srgbClr val="F4B488"/>
              </a:solidFill>
              <a:ln w="19050">
                <a:noFill/>
              </a:ln>
              <a:effectLst/>
            </c:spPr>
            <c:extLst>
              <c:ext xmlns:c16="http://schemas.microsoft.com/office/drawing/2014/chart" uri="{C3380CC4-5D6E-409C-BE32-E72D297353CC}">
                <c16:uniqueId val="{00000007-AE96-44B5-978A-1CA4D6014178}"/>
              </c:ext>
            </c:extLst>
          </c:dPt>
          <c:dPt>
            <c:idx val="4"/>
            <c:bubble3D val="0"/>
            <c:spPr>
              <a:solidFill>
                <a:srgbClr val="F7C19F"/>
              </a:solidFill>
              <a:ln w="19050">
                <a:noFill/>
              </a:ln>
              <a:effectLst/>
            </c:spPr>
            <c:extLst>
              <c:ext xmlns:c16="http://schemas.microsoft.com/office/drawing/2014/chart" uri="{C3380CC4-5D6E-409C-BE32-E72D297353CC}">
                <c16:uniqueId val="{00000009-AE96-44B5-978A-1CA4D6014178}"/>
              </c:ext>
            </c:extLst>
          </c:dPt>
          <c:dPt>
            <c:idx val="5"/>
            <c:bubble3D val="0"/>
            <c:spPr>
              <a:solidFill>
                <a:srgbClr val="F8CCB6"/>
              </a:solidFill>
              <a:ln w="19050">
                <a:noFill/>
              </a:ln>
              <a:effectLst/>
            </c:spPr>
            <c:extLst>
              <c:ext xmlns:c16="http://schemas.microsoft.com/office/drawing/2014/chart" uri="{C3380CC4-5D6E-409C-BE32-E72D297353CC}">
                <c16:uniqueId val="{0000000B-AE96-44B5-978A-1CA4D6014178}"/>
              </c:ext>
            </c:extLst>
          </c:dPt>
          <c:dPt>
            <c:idx val="6"/>
            <c:bubble3D val="0"/>
            <c:spPr>
              <a:solidFill>
                <a:srgbClr val="FFCCCC"/>
              </a:solidFill>
              <a:ln w="19050">
                <a:noFill/>
              </a:ln>
              <a:effectLst/>
            </c:spPr>
            <c:extLst>
              <c:ext xmlns:c16="http://schemas.microsoft.com/office/drawing/2014/chart" uri="{C3380CC4-5D6E-409C-BE32-E72D297353CC}">
                <c16:uniqueId val="{0000000D-AE96-44B5-978A-1CA4D6014178}"/>
              </c:ext>
            </c:extLst>
          </c:dPt>
          <c:dPt>
            <c:idx val="7"/>
            <c:bubble3D val="0"/>
            <c:spPr>
              <a:solidFill>
                <a:srgbClr val="F1A78A"/>
              </a:solidFill>
              <a:ln w="19050">
                <a:noFill/>
              </a:ln>
              <a:effectLst/>
            </c:spPr>
            <c:extLst>
              <c:ext xmlns:c16="http://schemas.microsoft.com/office/drawing/2014/chart" uri="{C3380CC4-5D6E-409C-BE32-E72D297353CC}">
                <c16:uniqueId val="{0000000F-AE96-44B5-978A-1CA4D6014178}"/>
              </c:ext>
            </c:extLst>
          </c:dPt>
          <c:dLbls>
            <c:dLbl>
              <c:idx val="0"/>
              <c:layout>
                <c:manualLayout>
                  <c:x val="-9.3557593012810997E-2"/>
                  <c:y val="0.2077021646822067"/>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6E210D53-E9A9-4128-88BE-BAE049C1D6CC}" type="CELLRANGE">
                      <a:rPr lang="en-US" altLang="ja-JP" sz="1600">
                        <a:latin typeface="メイリオ" panose="020B0604030504040204" pitchFamily="50" charset="-128"/>
                        <a:ea typeface="メイリオ" panose="020B0604030504040204" pitchFamily="50" charset="-128"/>
                      </a:rPr>
                      <a:pPr>
                        <a:defRPr sz="1600">
                          <a:latin typeface="メイリオ" panose="020B0604030504040204" pitchFamily="50" charset="-128"/>
                          <a:ea typeface="メイリオ" panose="020B0604030504040204" pitchFamily="50" charset="-128"/>
                        </a:defRPr>
                      </a:pPr>
                      <a:t>[CELLRANGE]</a:t>
                    </a:fld>
                    <a:endParaRPr lang="ja-JP" altLang="en-US" sz="1600" baseline="0">
                      <a:latin typeface="メイリオ" panose="020B0604030504040204" pitchFamily="50" charset="-128"/>
                      <a:ea typeface="メイリオ" panose="020B0604030504040204" pitchFamily="50" charset="-128"/>
                    </a:endParaRPr>
                  </a:p>
                  <a:p>
                    <a:pPr>
                      <a:defRPr sz="1600">
                        <a:latin typeface="メイリオ" panose="020B0604030504040204" pitchFamily="50" charset="-128"/>
                        <a:ea typeface="メイリオ" panose="020B0604030504040204" pitchFamily="50" charset="-128"/>
                      </a:defRPr>
                    </a:pPr>
                    <a:fld id="{DF1B0EE5-BF85-4764-87B2-646D4DB15E8C}" type="VALUE">
                      <a:rPr lang="en-US" altLang="ja-JP" sz="1600">
                        <a:latin typeface="メイリオ" panose="020B0604030504040204" pitchFamily="50" charset="-128"/>
                        <a:ea typeface="メイリオ" panose="020B0604030504040204" pitchFamily="50" charset="-128"/>
                      </a:rPr>
                      <a:pPr>
                        <a:defRPr sz="1600">
                          <a:latin typeface="メイリオ" panose="020B0604030504040204" pitchFamily="50" charset="-128"/>
                          <a:ea typeface="メイリオ"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ltLang="en-US"/>
                </a:p>
              </c:txPr>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AE96-44B5-978A-1CA4D6014178}"/>
                </c:ext>
              </c:extLst>
            </c:dLbl>
            <c:dLbl>
              <c:idx val="1"/>
              <c:layout>
                <c:manualLayout>
                  <c:x val="-8.2669184137518253E-2"/>
                  <c:y val="-7.2043684697550903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2110A04E-C498-4760-897E-27DEEDDB9BD2}" type="CELLRANGE">
                      <a:rPr lang="en-US" altLang="ja-JP" sz="1400">
                        <a:latin typeface="メイリオ" panose="020B0604030504040204" pitchFamily="50" charset="-128"/>
                        <a:ea typeface="メイリオ" panose="020B0604030504040204" pitchFamily="50" charset="-128"/>
                      </a:rPr>
                      <a:pPr>
                        <a:defRPr sz="1400">
                          <a:latin typeface="メイリオ" panose="020B0604030504040204" pitchFamily="50" charset="-128"/>
                          <a:ea typeface="メイリオ" panose="020B0604030504040204" pitchFamily="50" charset="-128"/>
                        </a:defRPr>
                      </a:pPr>
                      <a:t>[CELLRANGE]</a:t>
                    </a:fld>
                    <a:endParaRPr lang="ja-JP" altLang="en-US" sz="1400" baseline="0">
                      <a:latin typeface="メイリオ" panose="020B0604030504040204" pitchFamily="50" charset="-128"/>
                      <a:ea typeface="メイリオ" panose="020B0604030504040204" pitchFamily="50" charset="-128"/>
                    </a:endParaRPr>
                  </a:p>
                  <a:p>
                    <a:pPr>
                      <a:defRPr sz="1400">
                        <a:latin typeface="メイリオ" panose="020B0604030504040204" pitchFamily="50" charset="-128"/>
                        <a:ea typeface="メイリオ" panose="020B0604030504040204" pitchFamily="50" charset="-128"/>
                      </a:defRPr>
                    </a:pPr>
                    <a:fld id="{0669B00F-0397-4775-BE05-6B35DABDC316}" type="VALUE">
                      <a:rPr lang="en-US" altLang="ja-JP" sz="1400">
                        <a:latin typeface="メイリオ" panose="020B0604030504040204" pitchFamily="50" charset="-128"/>
                        <a:ea typeface="メイリオ" panose="020B0604030504040204" pitchFamily="50" charset="-128"/>
                      </a:rPr>
                      <a:pPr>
                        <a:defRPr sz="1400">
                          <a:latin typeface="メイリオ" panose="020B0604030504040204" pitchFamily="50" charset="-128"/>
                          <a:ea typeface="メイリオ"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ltLang="en-US"/>
                </a:p>
              </c:txPr>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AE96-44B5-978A-1CA4D6014178}"/>
                </c:ext>
              </c:extLst>
            </c:dLbl>
            <c:dLbl>
              <c:idx val="2"/>
              <c:tx>
                <c:rich>
                  <a:bodyPr/>
                  <a:lstStyle/>
                  <a:p>
                    <a:fld id="{764249C3-E310-4309-84E4-FA86B3E3DDA6}" type="CELLRANGE">
                      <a:rPr lang="en-US" altLang="ja-JP"/>
                      <a:pPr/>
                      <a:t>[CELLRANGE]</a:t>
                    </a:fld>
                    <a:endParaRPr lang="ja-JP" altLang="en-US" baseline="0"/>
                  </a:p>
                  <a:p>
                    <a:fld id="{ECA764AC-E877-46AB-83F4-E438AD3FC9A1}"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AE96-44B5-978A-1CA4D6014178}"/>
                </c:ext>
              </c:extLst>
            </c:dLbl>
            <c:dLbl>
              <c:idx val="3"/>
              <c:layout>
                <c:manualLayout>
                  <c:x val="6.6138318228347204E-2"/>
                  <c:y val="-8.5991892647527046E-2"/>
                </c:manualLayout>
              </c:layout>
              <c:tx>
                <c:rich>
                  <a:bodyPr/>
                  <a:lstStyle/>
                  <a:p>
                    <a:fld id="{44754532-684E-4088-8FF9-88B47CED176E}" type="CELLRANGE">
                      <a:rPr lang="en-US" altLang="ja-JP"/>
                      <a:pPr/>
                      <a:t>[CELLRANGE]</a:t>
                    </a:fld>
                    <a:endParaRPr lang="ja-JP" altLang="en-US" baseline="0"/>
                  </a:p>
                  <a:p>
                    <a:fld id="{50475F07-4948-4047-A2DC-464D5352E117}"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AE96-44B5-978A-1CA4D6014178}"/>
                </c:ext>
              </c:extLst>
            </c:dLbl>
            <c:dLbl>
              <c:idx val="4"/>
              <c:layout>
                <c:manualLayout>
                  <c:x val="8.6633790114039794E-2"/>
                  <c:y val="-0.10916477196258667"/>
                </c:manualLayout>
              </c:layout>
              <c:tx>
                <c:rich>
                  <a:bodyPr/>
                  <a:lstStyle/>
                  <a:p>
                    <a:fld id="{4164BF74-8A1C-4103-933C-D699536FE064}" type="CELLRANGE">
                      <a:rPr lang="en-US" altLang="ja-JP"/>
                      <a:pPr/>
                      <a:t>[CELLRANGE]</a:t>
                    </a:fld>
                    <a:endParaRPr lang="ja-JP" altLang="en-US" baseline="0" dirty="0"/>
                  </a:p>
                  <a:p>
                    <a:fld id="{0425969C-F514-4AF5-8C4A-726447508334}"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AE96-44B5-978A-1CA4D6014178}"/>
                </c:ext>
              </c:extLst>
            </c:dLbl>
            <c:dLbl>
              <c:idx val="5"/>
              <c:layout>
                <c:manualLayout>
                  <c:x val="9.8589457518732673E-2"/>
                  <c:y val="-2.7491424469500005E-2"/>
                </c:manualLayout>
              </c:layout>
              <c:tx>
                <c:rich>
                  <a:bodyPr/>
                  <a:lstStyle/>
                  <a:p>
                    <a:fld id="{413802F2-F4CD-4A3B-B8BB-F0280A0DE1E1}" type="CELLRANGE">
                      <a:rPr lang="en-US" altLang="ja-JP"/>
                      <a:pPr/>
                      <a:t>[CELLRANGE]</a:t>
                    </a:fld>
                    <a:endParaRPr lang="ja-JP" altLang="en-US" baseline="0"/>
                  </a:p>
                  <a:p>
                    <a:fld id="{84D4641C-D790-4DA4-9C22-0C8795F9B7F6}"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AE96-44B5-978A-1CA4D6014178}"/>
                </c:ext>
              </c:extLst>
            </c:dLbl>
            <c:dLbl>
              <c:idx val="6"/>
              <c:delete val="1"/>
              <c:extLst>
                <c:ext xmlns:c15="http://schemas.microsoft.com/office/drawing/2012/chart" uri="{CE6537A1-D6FC-4f65-9D91-7224C49458BB}"/>
                <c:ext xmlns:c16="http://schemas.microsoft.com/office/drawing/2014/chart" uri="{C3380CC4-5D6E-409C-BE32-E72D297353CC}">
                  <c16:uniqueId val="{0000000D-AE96-44B5-978A-1CA4D6014178}"/>
                </c:ext>
              </c:extLst>
            </c:dLbl>
            <c:dLbl>
              <c:idx val="7"/>
              <c:layout>
                <c:manualLayout>
                  <c:x val="0.26981325333021555"/>
                  <c:y val="0.30953676595653307"/>
                </c:manualLayout>
              </c:layout>
              <c:tx>
                <c:rich>
                  <a:bodyPr/>
                  <a:lstStyle/>
                  <a:p>
                    <a:fld id="{D2C54F0C-7B54-4E42-B4AF-43836E780FE3}" type="CELLRANGE">
                      <a:rPr lang="en-US" altLang="ja-JP"/>
                      <a:pPr/>
                      <a:t>[CELLRANGE]</a:t>
                    </a:fld>
                    <a:endParaRPr lang="ja-JP" altLang="en-US" baseline="0"/>
                  </a:p>
                  <a:p>
                    <a:fld id="{B27B9B0B-62E3-4BA8-B84B-D7C7909E66A2}"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AE96-44B5-978A-1CA4D601417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Sheet1!$A$2:$A$8</c:f>
              <c:strCache>
                <c:ptCount val="7"/>
                <c:pt idx="0">
                  <c:v>38兆2,938</c:v>
                </c:pt>
                <c:pt idx="1">
                  <c:v>18兆8,728</c:v>
                </c:pt>
                <c:pt idx="2">
                  <c:v>8兆6,691</c:v>
                </c:pt>
                <c:pt idx="3">
                  <c:v>6兆858</c:v>
                </c:pt>
                <c:pt idx="4">
                  <c:v>5兆6,560</c:v>
                </c:pt>
                <c:pt idx="5">
                  <c:v>9兆4,025</c:v>
                </c:pt>
                <c:pt idx="6">
                  <c:v>28兆2,179</c:v>
                </c:pt>
              </c:strCache>
            </c:strRef>
          </c:cat>
          <c:val>
            <c:numRef>
              <c:f>Sheet1!$B$2:$B$8</c:f>
              <c:numCache>
                <c:formatCode>0.0%</c:formatCode>
                <c:ptCount val="7"/>
                <c:pt idx="0">
                  <c:v>0.33200000000000002</c:v>
                </c:pt>
                <c:pt idx="1">
                  <c:v>0.16400000000000001</c:v>
                </c:pt>
                <c:pt idx="2">
                  <c:v>7.4999999999999997E-2</c:v>
                </c:pt>
                <c:pt idx="3">
                  <c:v>5.2999999999999999E-2</c:v>
                </c:pt>
                <c:pt idx="4">
                  <c:v>4.9000000000000002E-2</c:v>
                </c:pt>
                <c:pt idx="5">
                  <c:v>8.2000000000000003E-2</c:v>
                </c:pt>
                <c:pt idx="6">
                  <c:v>0.245</c:v>
                </c:pt>
              </c:numCache>
            </c:numRef>
          </c:val>
          <c:extLst>
            <c:ext xmlns:c15="http://schemas.microsoft.com/office/drawing/2012/chart" uri="{02D57815-91ED-43cb-92C2-25804820EDAC}">
              <c15:datalabelsRange>
                <c15:f>Sheet1!$A$2:$A$8</c15:f>
                <c15:dlblRangeCache>
                  <c:ptCount val="7"/>
                  <c:pt idx="0">
                    <c:v>38兆2,938</c:v>
                  </c:pt>
                  <c:pt idx="1">
                    <c:v>18兆8,728</c:v>
                  </c:pt>
                  <c:pt idx="2">
                    <c:v>8兆6,691</c:v>
                  </c:pt>
                  <c:pt idx="3">
                    <c:v>6兆858</c:v>
                  </c:pt>
                  <c:pt idx="4">
                    <c:v>5兆6,560</c:v>
                  </c:pt>
                  <c:pt idx="5">
                    <c:v>9兆4,025</c:v>
                  </c:pt>
                  <c:pt idx="6">
                    <c:v>28兆2,179</c:v>
                  </c:pt>
                </c15:dlblRangeCache>
              </c15:datalabelsRange>
            </c:ext>
            <c:ext xmlns:c16="http://schemas.microsoft.com/office/drawing/2014/chart" uri="{C3380CC4-5D6E-409C-BE32-E72D297353CC}">
              <c16:uniqueId val="{00000010-AE96-44B5-978A-1CA4D60141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歳出(内側)</c:v>
                </c:pt>
              </c:strCache>
            </c:strRef>
          </c:tx>
          <c:spPr>
            <a:noFill/>
            <a:ln>
              <a:noFill/>
            </a:ln>
          </c:spPr>
          <c:dPt>
            <c:idx val="0"/>
            <c:bubble3D val="0"/>
            <c:spPr>
              <a:solidFill>
                <a:srgbClr val="FFDF7F"/>
              </a:solidFill>
              <a:ln w="19050">
                <a:noFill/>
              </a:ln>
              <a:effectLst/>
            </c:spPr>
            <c:extLst>
              <c:ext xmlns:c16="http://schemas.microsoft.com/office/drawing/2014/chart" uri="{C3380CC4-5D6E-409C-BE32-E72D297353CC}">
                <c16:uniqueId val="{00000001-6493-471C-924E-5950F2F3C4B0}"/>
              </c:ext>
            </c:extLst>
          </c:dPt>
          <c:dPt>
            <c:idx val="1"/>
            <c:bubble3D val="0"/>
            <c:spPr>
              <a:noFill/>
              <a:ln w="19050">
                <a:noFill/>
              </a:ln>
              <a:effectLst/>
            </c:spPr>
            <c:extLst>
              <c:ext xmlns:c16="http://schemas.microsoft.com/office/drawing/2014/chart" uri="{C3380CC4-5D6E-409C-BE32-E72D297353CC}">
                <c16:uniqueId val="{00000002-6493-471C-924E-5950F2F3C4B0}"/>
              </c:ext>
            </c:extLst>
          </c:dPt>
          <c:dLbls>
            <c:dLbl>
              <c:idx val="0"/>
              <c:layout>
                <c:manualLayout>
                  <c:x val="-0.21433217862649781"/>
                  <c:y val="-0.39312959935668523"/>
                </c:manualLayout>
              </c:layout>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93-471C-924E-5950F2F3C4B0}"/>
                </c:ext>
              </c:extLst>
            </c:dLbl>
            <c:dLbl>
              <c:idx val="1"/>
              <c:layout>
                <c:manualLayout>
                  <c:x val="0.10514922831563064"/>
                  <c:y val="5.1361026023563509E-2"/>
                </c:manualLayout>
              </c:layout>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93-471C-924E-5950F2F3C4B0}"/>
                </c:ext>
              </c:extLst>
            </c:dLbl>
            <c:spPr>
              <a:noFill/>
              <a:ln>
                <a:noFill/>
              </a:ln>
              <a:effectLst/>
            </c:spPr>
            <c:txPr>
              <a:bodyPr rot="0" spcFirstLastPara="1" vertOverflow="ellipsis" vert="horz" wrap="none" lIns="38100" tIns="19050" rIns="38100" bIns="19050" anchor="ctr" anchorCtr="1">
                <a:spAutoFit/>
              </a:bodyPr>
              <a:lstStyle/>
              <a:p>
                <a:pPr>
                  <a:defRPr sz="20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87兆3,323</c:v>
                </c:pt>
                <c:pt idx="1">
                  <c:v>28兆2,179</c:v>
                </c:pt>
              </c:strCache>
            </c:strRef>
          </c:cat>
          <c:val>
            <c:numRef>
              <c:f>Sheet1!$B$2:$B$3</c:f>
              <c:numCache>
                <c:formatCode>0.0%</c:formatCode>
                <c:ptCount val="2"/>
                <c:pt idx="0">
                  <c:v>0.75800000000000001</c:v>
                </c:pt>
                <c:pt idx="1">
                  <c:v>0.245</c:v>
                </c:pt>
              </c:numCache>
            </c:numRef>
          </c:val>
          <c:extLst>
            <c:ext xmlns:c16="http://schemas.microsoft.com/office/drawing/2014/chart" uri="{C3380CC4-5D6E-409C-BE32-E72D297353CC}">
              <c16:uniqueId val="{00000000-6493-471C-924E-5950F2F3C4B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特例国債残高</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186-4FAB-BBCE-B4F2CD866635}"/>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1EF0-492F-84B7-F3F217A5099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Sheet1!$B$2:$B$14</c:f>
              <c:numCache>
                <c:formatCode>General</c:formatCode>
                <c:ptCount val="13"/>
                <c:pt idx="0">
                  <c:v>0</c:v>
                </c:pt>
                <c:pt idx="1">
                  <c:v>2</c:v>
                </c:pt>
                <c:pt idx="2">
                  <c:v>28</c:v>
                </c:pt>
                <c:pt idx="3">
                  <c:v>59</c:v>
                </c:pt>
                <c:pt idx="4">
                  <c:v>64</c:v>
                </c:pt>
                <c:pt idx="5">
                  <c:v>61</c:v>
                </c:pt>
                <c:pt idx="6">
                  <c:v>108</c:v>
                </c:pt>
                <c:pt idx="7">
                  <c:v>231</c:v>
                </c:pt>
                <c:pt idx="8">
                  <c:v>321</c:v>
                </c:pt>
                <c:pt idx="9">
                  <c:v>477</c:v>
                </c:pt>
                <c:pt idx="10">
                  <c:v>604</c:v>
                </c:pt>
                <c:pt idx="11">
                  <c:v>657</c:v>
                </c:pt>
                <c:pt idx="12">
                  <c:v>769</c:v>
                </c:pt>
              </c:numCache>
            </c:numRef>
          </c:val>
          <c:extLst>
            <c:ext xmlns:c16="http://schemas.microsoft.com/office/drawing/2014/chart" uri="{C3380CC4-5D6E-409C-BE32-E72D297353CC}">
              <c16:uniqueId val="{00000000-D6C5-411A-A815-D28926854BEF}"/>
            </c:ext>
          </c:extLst>
        </c:ser>
        <c:ser>
          <c:idx val="1"/>
          <c:order val="1"/>
          <c:tx>
            <c:strRef>
              <c:f>Sheet1!$C$1</c:f>
              <c:strCache>
                <c:ptCount val="1"/>
                <c:pt idx="0">
                  <c:v>建設国債残高</c:v>
                </c:pt>
              </c:strCache>
            </c:strRef>
          </c:tx>
          <c:spPr>
            <a:solidFill>
              <a:schemeClr val="bg1">
                <a:lumMod val="75000"/>
              </a:schemeClr>
            </a:solidFill>
            <a:ln>
              <a:noFill/>
            </a:ln>
            <a:effectLst/>
          </c:spPr>
          <c:invertIfNegative val="0"/>
          <c:dLbls>
            <c:dLbl>
              <c:idx val="1"/>
              <c:layout>
                <c:manualLayout>
                  <c:x val="0"/>
                  <c:y val="-3.2882410428973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86-4FAB-BBCE-B4F2CD866635}"/>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Sheet1!$C$2:$C$14</c:f>
              <c:numCache>
                <c:formatCode>General</c:formatCode>
                <c:ptCount val="13"/>
                <c:pt idx="0">
                  <c:v>3</c:v>
                </c:pt>
                <c:pt idx="1">
                  <c:v>13</c:v>
                </c:pt>
                <c:pt idx="2">
                  <c:v>42</c:v>
                </c:pt>
                <c:pt idx="3">
                  <c:v>75</c:v>
                </c:pt>
                <c:pt idx="4">
                  <c:v>97</c:v>
                </c:pt>
                <c:pt idx="5">
                  <c:v>131</c:v>
                </c:pt>
                <c:pt idx="6">
                  <c:v>187</c:v>
                </c:pt>
                <c:pt idx="7">
                  <c:v>226</c:v>
                </c:pt>
                <c:pt idx="8">
                  <c:v>225</c:v>
                </c:pt>
                <c:pt idx="9">
                  <c:v>258</c:v>
                </c:pt>
                <c:pt idx="10">
                  <c:v>273</c:v>
                </c:pt>
                <c:pt idx="11">
                  <c:v>283</c:v>
                </c:pt>
                <c:pt idx="12">
                  <c:v>294</c:v>
                </c:pt>
              </c:numCache>
            </c:numRef>
          </c:val>
          <c:extLst>
            <c:ext xmlns:c16="http://schemas.microsoft.com/office/drawing/2014/chart" uri="{C3380CC4-5D6E-409C-BE32-E72D297353CC}">
              <c16:uniqueId val="{00000001-D6C5-411A-A815-D28926854BEF}"/>
            </c:ext>
          </c:extLst>
        </c:ser>
        <c:ser>
          <c:idx val="2"/>
          <c:order val="2"/>
          <c:tx>
            <c:strRef>
              <c:f>Sheet1!$D$1</c:f>
              <c:strCache>
                <c:ptCount val="1"/>
                <c:pt idx="0">
                  <c:v>復興債残高</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186-4FAB-BBCE-B4F2CD866635}"/>
                </c:ext>
              </c:extLst>
            </c:dLbl>
            <c:dLbl>
              <c:idx val="1"/>
              <c:delete val="1"/>
              <c:extLst>
                <c:ext xmlns:c15="http://schemas.microsoft.com/office/drawing/2012/chart" uri="{CE6537A1-D6FC-4f65-9D91-7224C49458BB}"/>
                <c:ext xmlns:c16="http://schemas.microsoft.com/office/drawing/2014/chart" uri="{C3380CC4-5D6E-409C-BE32-E72D297353CC}">
                  <c16:uniqueId val="{00000007-A186-4FAB-BBCE-B4F2CD866635}"/>
                </c:ext>
              </c:extLst>
            </c:dLbl>
            <c:dLbl>
              <c:idx val="2"/>
              <c:delete val="1"/>
              <c:extLst>
                <c:ext xmlns:c15="http://schemas.microsoft.com/office/drawing/2012/chart" uri="{CE6537A1-D6FC-4f65-9D91-7224C49458BB}"/>
                <c:ext xmlns:c16="http://schemas.microsoft.com/office/drawing/2014/chart" uri="{C3380CC4-5D6E-409C-BE32-E72D297353CC}">
                  <c16:uniqueId val="{00000006-A186-4FAB-BBCE-B4F2CD866635}"/>
                </c:ext>
              </c:extLst>
            </c:dLbl>
            <c:dLbl>
              <c:idx val="3"/>
              <c:delete val="1"/>
              <c:extLst>
                <c:ext xmlns:c15="http://schemas.microsoft.com/office/drawing/2012/chart" uri="{CE6537A1-D6FC-4f65-9D91-7224C49458BB}"/>
                <c:ext xmlns:c16="http://schemas.microsoft.com/office/drawing/2014/chart" uri="{C3380CC4-5D6E-409C-BE32-E72D297353CC}">
                  <c16:uniqueId val="{00000005-A186-4FAB-BBCE-B4F2CD866635}"/>
                </c:ext>
              </c:extLst>
            </c:dLbl>
            <c:dLbl>
              <c:idx val="4"/>
              <c:delete val="1"/>
              <c:extLst>
                <c:ext xmlns:c15="http://schemas.microsoft.com/office/drawing/2012/chart" uri="{CE6537A1-D6FC-4f65-9D91-7224C49458BB}"/>
                <c:ext xmlns:c16="http://schemas.microsoft.com/office/drawing/2014/chart" uri="{C3380CC4-5D6E-409C-BE32-E72D297353CC}">
                  <c16:uniqueId val="{00000004-A186-4FAB-BBCE-B4F2CD866635}"/>
                </c:ext>
              </c:extLst>
            </c:dLbl>
            <c:dLbl>
              <c:idx val="5"/>
              <c:delete val="1"/>
              <c:extLst>
                <c:ext xmlns:c15="http://schemas.microsoft.com/office/drawing/2012/chart" uri="{CE6537A1-D6FC-4f65-9D91-7224C49458BB}"/>
                <c:ext xmlns:c16="http://schemas.microsoft.com/office/drawing/2014/chart" uri="{C3380CC4-5D6E-409C-BE32-E72D297353CC}">
                  <c16:uniqueId val="{00000003-A186-4FAB-BBCE-B4F2CD866635}"/>
                </c:ext>
              </c:extLst>
            </c:dLbl>
            <c:dLbl>
              <c:idx val="6"/>
              <c:delete val="1"/>
              <c:extLst>
                <c:ext xmlns:c15="http://schemas.microsoft.com/office/drawing/2012/chart" uri="{CE6537A1-D6FC-4f65-9D91-7224C49458BB}"/>
                <c:ext xmlns:c16="http://schemas.microsoft.com/office/drawing/2014/chart" uri="{C3380CC4-5D6E-409C-BE32-E72D297353CC}">
                  <c16:uniqueId val="{00000002-A186-4FAB-BBCE-B4F2CD866635}"/>
                </c:ext>
              </c:extLst>
            </c:dLbl>
            <c:dLbl>
              <c:idx val="7"/>
              <c:delete val="1"/>
              <c:extLst>
                <c:ext xmlns:c15="http://schemas.microsoft.com/office/drawing/2012/chart" uri="{CE6537A1-D6FC-4f65-9D91-7224C49458BB}"/>
                <c:ext xmlns:c16="http://schemas.microsoft.com/office/drawing/2014/chart" uri="{C3380CC4-5D6E-409C-BE32-E72D297353CC}">
                  <c16:uniqueId val="{00000001-A186-4FAB-BBCE-B4F2CD866635}"/>
                </c:ext>
              </c:extLst>
            </c:dLbl>
            <c:dLbl>
              <c:idx val="8"/>
              <c:delete val="1"/>
              <c:extLst>
                <c:ext xmlns:c15="http://schemas.microsoft.com/office/drawing/2012/chart" uri="{CE6537A1-D6FC-4f65-9D91-7224C49458BB}"/>
                <c:ext xmlns:c16="http://schemas.microsoft.com/office/drawing/2014/chart" uri="{C3380CC4-5D6E-409C-BE32-E72D297353CC}">
                  <c16:uniqueId val="{00000000-A186-4FAB-BBCE-B4F2CD866635}"/>
                </c:ext>
              </c:extLst>
            </c:dLbl>
            <c:dLbl>
              <c:idx val="9"/>
              <c:layout>
                <c:manualLayout>
                  <c:x val="-5.8400433285247513E-4"/>
                  <c:y val="-3.8861030506968181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2308965514958007E-2"/>
                      <c:h val="7.8753490666762072E-2"/>
                    </c:manualLayout>
                  </c15:layout>
                </c:ext>
                <c:ext xmlns:c16="http://schemas.microsoft.com/office/drawing/2014/chart" uri="{C3380CC4-5D6E-409C-BE32-E72D297353CC}">
                  <c16:uniqueId val="{00000000-F03A-4150-9F73-FC6C86267A30}"/>
                </c:ext>
              </c:extLst>
            </c:dLbl>
            <c:dLbl>
              <c:idx val="10"/>
              <c:layout>
                <c:manualLayout>
                  <c:x val="-1.1680086657046077E-3"/>
                  <c:y val="-3.5871720467970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3A-4150-9F73-FC6C86267A30}"/>
                </c:ext>
              </c:extLst>
            </c:dLbl>
            <c:dLbl>
              <c:idx val="11"/>
              <c:layout>
                <c:manualLayout>
                  <c:x val="0"/>
                  <c:y val="-3.88610305069681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3A-4150-9F73-FC6C86267A30}"/>
                </c:ext>
              </c:extLst>
            </c:dLbl>
            <c:dLbl>
              <c:idx val="12"/>
              <c:layout>
                <c:manualLayout>
                  <c:x val="-2.3360173314093866E-3"/>
                  <c:y val="-2.8428103092123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3A-4150-9F73-FC6C86267A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Sheet1!$D$2:$D$14</c:f>
              <c:numCache>
                <c:formatCode>General</c:formatCode>
                <c:ptCount val="13"/>
                <c:pt idx="0">
                  <c:v>0</c:v>
                </c:pt>
                <c:pt idx="1">
                  <c:v>0</c:v>
                </c:pt>
                <c:pt idx="2">
                  <c:v>0</c:v>
                </c:pt>
                <c:pt idx="3">
                  <c:v>0</c:v>
                </c:pt>
                <c:pt idx="4">
                  <c:v>0</c:v>
                </c:pt>
                <c:pt idx="5">
                  <c:v>0</c:v>
                </c:pt>
                <c:pt idx="6">
                  <c:v>0</c:v>
                </c:pt>
                <c:pt idx="7">
                  <c:v>0</c:v>
                </c:pt>
                <c:pt idx="8">
                  <c:v>0</c:v>
                </c:pt>
                <c:pt idx="9">
                  <c:v>9</c:v>
                </c:pt>
                <c:pt idx="10">
                  <c:v>6</c:v>
                </c:pt>
                <c:pt idx="11">
                  <c:v>7</c:v>
                </c:pt>
                <c:pt idx="12">
                  <c:v>5</c:v>
                </c:pt>
              </c:numCache>
            </c:numRef>
          </c:val>
          <c:extLst>
            <c:ext xmlns:c16="http://schemas.microsoft.com/office/drawing/2014/chart" uri="{C3380CC4-5D6E-409C-BE32-E72D297353CC}">
              <c16:uniqueId val="{00000002-D6C5-411A-A815-D28926854BEF}"/>
            </c:ext>
          </c:extLst>
        </c:ser>
        <c:dLbls>
          <c:showLegendKey val="0"/>
          <c:showVal val="0"/>
          <c:showCatName val="0"/>
          <c:showSerName val="0"/>
          <c:showPercent val="0"/>
          <c:showBubbleSize val="0"/>
        </c:dLbls>
        <c:gapWidth val="45"/>
        <c:overlap val="100"/>
        <c:axId val="433490400"/>
        <c:axId val="433491384"/>
      </c:barChart>
      <c:catAx>
        <c:axId val="433490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1384"/>
        <c:crosses val="autoZero"/>
        <c:auto val="1"/>
        <c:lblAlgn val="ctr"/>
        <c:lblOffset val="100"/>
        <c:noMultiLvlLbl val="0"/>
      </c:catAx>
      <c:valAx>
        <c:axId val="433491384"/>
        <c:scaling>
          <c:orientation val="minMax"/>
          <c:max val="1100"/>
          <c:min val="0"/>
        </c:scaling>
        <c:delete val="0"/>
        <c:axPos val="l"/>
        <c:numFmt formatCode="#,##0_);[Red]\(#,##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0400"/>
        <c:crosses val="autoZero"/>
        <c:crossBetween val="between"/>
        <c:majorUnit val="100"/>
      </c:valAx>
      <c:spPr>
        <a:noFill/>
        <a:ln>
          <a:noFill/>
        </a:ln>
        <a:effectLst/>
      </c:spPr>
    </c:plotArea>
    <c:legend>
      <c:legendPos val="l"/>
      <c:layout>
        <c:manualLayout>
          <c:xMode val="edge"/>
          <c:yMode val="edge"/>
          <c:x val="7.9043652898358338E-2"/>
          <c:y val="4.9178151580144588E-2"/>
          <c:w val="0.15742508535466182"/>
          <c:h val="0.2227605595611786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98883B6-AE63-45D0-A97F-9AF20020FD3A}"/>
              </a:ext>
            </a:extLst>
          </p:cNvPr>
          <p:cNvSpPr>
            <a:spLocks noGrp="1" noChangeArrowheads="1"/>
          </p:cNvSpPr>
          <p:nvPr>
            <p:ph type="hdr" sz="quarter"/>
          </p:nvPr>
        </p:nvSpPr>
        <p:spPr bwMode="auto">
          <a:xfrm>
            <a:off x="4" y="4"/>
            <a:ext cx="3078639" cy="512763"/>
          </a:xfrm>
          <a:prstGeom prst="rect">
            <a:avLst/>
          </a:prstGeom>
          <a:noFill/>
          <a:ln>
            <a:noFill/>
          </a:ln>
          <a:effectLst/>
        </p:spPr>
        <p:txBody>
          <a:bodyPr vert="horz" wrap="square" lIns="95434" tIns="47717" rIns="95434" bIns="47717"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中学生用モデルテキスト</a:t>
            </a:r>
            <a:endParaRPr lang="en-US" altLang="ja-JP" dirty="0"/>
          </a:p>
        </p:txBody>
      </p:sp>
      <p:sp>
        <p:nvSpPr>
          <p:cNvPr id="93187" name="Rectangle 3">
            <a:extLst>
              <a:ext uri="{FF2B5EF4-FFF2-40B4-BE49-F238E27FC236}">
                <a16:creationId xmlns:a16="http://schemas.microsoft.com/office/drawing/2014/main" id="{27BE059D-2641-4EDF-A142-5B77512BD8F2}"/>
              </a:ext>
            </a:extLst>
          </p:cNvPr>
          <p:cNvSpPr>
            <a:spLocks noGrp="1" noChangeArrowheads="1"/>
          </p:cNvSpPr>
          <p:nvPr>
            <p:ph type="dt" sz="quarter" idx="1"/>
          </p:nvPr>
        </p:nvSpPr>
        <p:spPr bwMode="auto">
          <a:xfrm>
            <a:off x="4023842" y="4"/>
            <a:ext cx="3078639" cy="512763"/>
          </a:xfrm>
          <a:prstGeom prst="rect">
            <a:avLst/>
          </a:prstGeom>
          <a:noFill/>
          <a:ln>
            <a:noFill/>
          </a:ln>
          <a:effectLst/>
        </p:spPr>
        <p:txBody>
          <a:bodyPr vert="horz" wrap="square" lIns="95434" tIns="47717" rIns="95434" bIns="47717"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dirty="0"/>
          </a:p>
        </p:txBody>
      </p:sp>
      <p:sp>
        <p:nvSpPr>
          <p:cNvPr id="93188" name="Rectangle 4">
            <a:extLst>
              <a:ext uri="{FF2B5EF4-FFF2-40B4-BE49-F238E27FC236}">
                <a16:creationId xmlns:a16="http://schemas.microsoft.com/office/drawing/2014/main" id="{5AB494D0-EE22-4E74-A50F-7CADCF069E17}"/>
              </a:ext>
            </a:extLst>
          </p:cNvPr>
          <p:cNvSpPr>
            <a:spLocks noGrp="1" noChangeArrowheads="1"/>
          </p:cNvSpPr>
          <p:nvPr>
            <p:ph type="ftr" sz="quarter" idx="2"/>
          </p:nvPr>
        </p:nvSpPr>
        <p:spPr bwMode="auto">
          <a:xfrm>
            <a:off x="4" y="9720263"/>
            <a:ext cx="3078639" cy="512762"/>
          </a:xfrm>
          <a:prstGeom prst="rect">
            <a:avLst/>
          </a:prstGeom>
          <a:noFill/>
          <a:ln>
            <a:noFill/>
          </a:ln>
          <a:effectLst/>
        </p:spPr>
        <p:txBody>
          <a:bodyPr vert="horz" wrap="square" lIns="95434" tIns="47717" rIns="95434" bIns="47717"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dirty="0"/>
          </a:p>
        </p:txBody>
      </p:sp>
      <p:sp>
        <p:nvSpPr>
          <p:cNvPr id="93189" name="Rectangle 5">
            <a:extLst>
              <a:ext uri="{FF2B5EF4-FFF2-40B4-BE49-F238E27FC236}">
                <a16:creationId xmlns:a16="http://schemas.microsoft.com/office/drawing/2014/main" id="{76C2CAF8-13F1-4391-8D1C-CDE5752B9E63}"/>
              </a:ext>
            </a:extLst>
          </p:cNvPr>
          <p:cNvSpPr>
            <a:spLocks noGrp="1" noChangeArrowheads="1"/>
          </p:cNvSpPr>
          <p:nvPr>
            <p:ph type="sldNum" sz="quarter" idx="3"/>
          </p:nvPr>
        </p:nvSpPr>
        <p:spPr bwMode="auto">
          <a:xfrm>
            <a:off x="4023842" y="9720263"/>
            <a:ext cx="3078639" cy="512762"/>
          </a:xfrm>
          <a:prstGeom prst="rect">
            <a:avLst/>
          </a:prstGeom>
          <a:noFill/>
          <a:ln>
            <a:noFill/>
          </a:ln>
          <a:effectLst/>
        </p:spPr>
        <p:txBody>
          <a:bodyPr vert="horz" wrap="square" lIns="95434" tIns="47717" rIns="95434" bIns="47717"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59A62660-A0A0-48F3-8F3A-AD01031B9773}" type="slidenum">
              <a:rPr lang="en-US" altLang="ja-JP"/>
              <a:pPr>
                <a:defRPr/>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62D766B-47F0-434A-8A9B-9E97AE3F9E35}"/>
              </a:ext>
            </a:extLst>
          </p:cNvPr>
          <p:cNvSpPr>
            <a:spLocks noGrp="1" noChangeArrowheads="1"/>
          </p:cNvSpPr>
          <p:nvPr>
            <p:ph type="hdr" sz="quarter"/>
          </p:nvPr>
        </p:nvSpPr>
        <p:spPr bwMode="auto">
          <a:xfrm>
            <a:off x="4" y="4"/>
            <a:ext cx="3078639" cy="512763"/>
          </a:xfrm>
          <a:prstGeom prst="rect">
            <a:avLst/>
          </a:prstGeom>
          <a:noFill/>
          <a:ln>
            <a:noFill/>
          </a:ln>
          <a:effectLst/>
        </p:spPr>
        <p:txBody>
          <a:bodyPr vert="horz" wrap="square" lIns="95434" tIns="47717" rIns="95434" bIns="47717"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中学生用モデルテキスト</a:t>
            </a:r>
            <a:endParaRPr lang="en-US" altLang="ja-JP" dirty="0"/>
          </a:p>
        </p:txBody>
      </p:sp>
      <p:sp>
        <p:nvSpPr>
          <p:cNvPr id="34819" name="Rectangle 3">
            <a:extLst>
              <a:ext uri="{FF2B5EF4-FFF2-40B4-BE49-F238E27FC236}">
                <a16:creationId xmlns:a16="http://schemas.microsoft.com/office/drawing/2014/main" id="{628865BF-DA78-476D-AC6E-ED8EF33E2E53}"/>
              </a:ext>
            </a:extLst>
          </p:cNvPr>
          <p:cNvSpPr>
            <a:spLocks noGrp="1" noChangeArrowheads="1"/>
          </p:cNvSpPr>
          <p:nvPr>
            <p:ph type="dt" idx="1"/>
          </p:nvPr>
        </p:nvSpPr>
        <p:spPr bwMode="auto">
          <a:xfrm>
            <a:off x="4023842" y="4"/>
            <a:ext cx="3078639" cy="512763"/>
          </a:xfrm>
          <a:prstGeom prst="rect">
            <a:avLst/>
          </a:prstGeom>
          <a:noFill/>
          <a:ln>
            <a:noFill/>
          </a:ln>
          <a:effectLst/>
        </p:spPr>
        <p:txBody>
          <a:bodyPr vert="horz" wrap="square" lIns="95434" tIns="47717" rIns="95434" bIns="47717"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dirty="0"/>
          </a:p>
        </p:txBody>
      </p:sp>
      <p:sp>
        <p:nvSpPr>
          <p:cNvPr id="2052" name="Rectangle 4">
            <a:extLst>
              <a:ext uri="{FF2B5EF4-FFF2-40B4-BE49-F238E27FC236}">
                <a16:creationId xmlns:a16="http://schemas.microsoft.com/office/drawing/2014/main" id="{699E322D-9765-474B-AAF7-03C82B00AAD0}"/>
              </a:ext>
            </a:extLst>
          </p:cNvPr>
          <p:cNvSpPr>
            <a:spLocks noGrp="1" noRot="1" noChangeAspect="1" noChangeArrowheads="1" noTextEdit="1"/>
          </p:cNvSpPr>
          <p:nvPr>
            <p:ph type="sldImg" idx="2"/>
          </p:nvPr>
        </p:nvSpPr>
        <p:spPr bwMode="auto">
          <a:xfrm>
            <a:off x="138113" y="766763"/>
            <a:ext cx="682783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56D2DB0B-92D1-4811-BF85-9872F72F269F}"/>
              </a:ext>
            </a:extLst>
          </p:cNvPr>
          <p:cNvSpPr>
            <a:spLocks noGrp="1" noChangeArrowheads="1"/>
          </p:cNvSpPr>
          <p:nvPr>
            <p:ph type="body" sz="quarter" idx="3"/>
          </p:nvPr>
        </p:nvSpPr>
        <p:spPr bwMode="auto">
          <a:xfrm>
            <a:off x="710089" y="4860931"/>
            <a:ext cx="5683886" cy="4606925"/>
          </a:xfrm>
          <a:prstGeom prst="rect">
            <a:avLst/>
          </a:prstGeom>
          <a:noFill/>
          <a:ln>
            <a:noFill/>
          </a:ln>
          <a:effectLst/>
        </p:spPr>
        <p:txBody>
          <a:bodyPr vert="horz" wrap="square" lIns="95434" tIns="47717" rIns="95434" bIns="4771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34822" name="Rectangle 6">
            <a:extLst>
              <a:ext uri="{FF2B5EF4-FFF2-40B4-BE49-F238E27FC236}">
                <a16:creationId xmlns:a16="http://schemas.microsoft.com/office/drawing/2014/main" id="{433FDCF2-B99C-42E1-B6B1-6AAD9D8F08A0}"/>
              </a:ext>
            </a:extLst>
          </p:cNvPr>
          <p:cNvSpPr>
            <a:spLocks noGrp="1" noChangeArrowheads="1"/>
          </p:cNvSpPr>
          <p:nvPr>
            <p:ph type="ftr" sz="quarter" idx="4"/>
          </p:nvPr>
        </p:nvSpPr>
        <p:spPr bwMode="auto">
          <a:xfrm>
            <a:off x="4" y="9720263"/>
            <a:ext cx="3078639" cy="512762"/>
          </a:xfrm>
          <a:prstGeom prst="rect">
            <a:avLst/>
          </a:prstGeom>
          <a:noFill/>
          <a:ln>
            <a:noFill/>
          </a:ln>
          <a:effectLst/>
        </p:spPr>
        <p:txBody>
          <a:bodyPr vert="horz" wrap="square" lIns="95434" tIns="47717" rIns="95434" bIns="47717"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dirty="0"/>
          </a:p>
        </p:txBody>
      </p:sp>
      <p:sp>
        <p:nvSpPr>
          <p:cNvPr id="34823" name="Rectangle 7">
            <a:extLst>
              <a:ext uri="{FF2B5EF4-FFF2-40B4-BE49-F238E27FC236}">
                <a16:creationId xmlns:a16="http://schemas.microsoft.com/office/drawing/2014/main" id="{6AD4657E-74EE-491D-AA5E-849EEB35C5AA}"/>
              </a:ext>
            </a:extLst>
          </p:cNvPr>
          <p:cNvSpPr>
            <a:spLocks noGrp="1" noChangeArrowheads="1"/>
          </p:cNvSpPr>
          <p:nvPr>
            <p:ph type="sldNum" sz="quarter" idx="5"/>
          </p:nvPr>
        </p:nvSpPr>
        <p:spPr bwMode="auto">
          <a:xfrm>
            <a:off x="4023842" y="9720263"/>
            <a:ext cx="3078639" cy="512762"/>
          </a:xfrm>
          <a:prstGeom prst="rect">
            <a:avLst/>
          </a:prstGeom>
          <a:noFill/>
          <a:ln>
            <a:noFill/>
          </a:ln>
          <a:effectLst/>
        </p:spPr>
        <p:txBody>
          <a:bodyPr vert="horz" wrap="square" lIns="95434" tIns="47717" rIns="95434" bIns="47717"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F287638C-EE3C-4613-9489-9E861D64744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このテキストでは、</a:t>
            </a:r>
            <a:r>
              <a:rPr lang="en-US" altLang="ja-JP" dirty="0"/>
              <a:t>『</a:t>
            </a:r>
            <a:r>
              <a:rPr lang="ja-JP" altLang="en-US" dirty="0"/>
              <a:t>納税意識の啓蒙</a:t>
            </a:r>
            <a:r>
              <a:rPr lang="en-US" altLang="ja-JP" dirty="0"/>
              <a:t>』</a:t>
            </a:r>
            <a:r>
              <a:rPr lang="ja-JP" altLang="en-US" dirty="0"/>
              <a:t>ではなく</a:t>
            </a:r>
            <a:r>
              <a:rPr lang="en-US" altLang="ja-JP" dirty="0"/>
              <a:t>『</a:t>
            </a:r>
            <a:r>
              <a:rPr lang="ja-JP" altLang="en-US" dirty="0"/>
              <a:t>健全な納税者意識の醸成</a:t>
            </a:r>
            <a:r>
              <a:rPr lang="en-US" altLang="ja-JP" dirty="0"/>
              <a:t>』</a:t>
            </a:r>
            <a:r>
              <a:rPr lang="ja-JP" altLang="en-US" dirty="0"/>
              <a:t>を目標としています。</a:t>
            </a:r>
          </a:p>
          <a:p>
            <a:pPr eaLnBrk="1" hangingPunct="1"/>
            <a:r>
              <a:rPr lang="ja-JP" altLang="en-US" dirty="0"/>
              <a:t>納税の義務だけでなく、主権者として税金を集めるルールや税金の使い道を考えられるような授業を目指しましょう。</a:t>
            </a:r>
          </a:p>
          <a:p>
            <a:pPr eaLnBrk="1" hangingPunct="1"/>
            <a:r>
              <a:rPr lang="ja-JP" altLang="en-US" dirty="0"/>
              <a:t>内容にボリュームがあるため、時間がないときは何を省くのかあらかじめ予定しておきましょう。</a:t>
            </a:r>
          </a:p>
          <a:p>
            <a:pPr eaLnBrk="1" hangingPunct="1"/>
            <a:r>
              <a:rPr lang="ja-JP" altLang="en-US" dirty="0"/>
              <a:t>例えば、教科書で学習する税や民主主義の歴史の部分、公平に関する説明の部分、日本の財政の部分については無理に全てを説明する必要はありません。</a:t>
            </a:r>
          </a:p>
          <a:p>
            <a:pPr eaLnBrk="1" hangingPunct="1"/>
            <a:r>
              <a:rPr lang="ja-JP" altLang="en-US" dirty="0"/>
              <a:t>今日の学習内容テーマ３「選挙を体験してみよう（模擬選挙）」に十分な時間を確保できるように余裕を持った構成にしましょう。</a:t>
            </a:r>
          </a:p>
          <a:p>
            <a:pPr eaLnBrk="1" hangingPunct="1"/>
            <a:r>
              <a:rPr lang="ja-JP" altLang="en-US" dirty="0"/>
              <a:t>また、自分の言葉で伝えることで、児童・生徒たちにより理解しやすく伝わります。</a:t>
            </a:r>
            <a:endParaRPr lang="en-US" altLang="ja-JP" dirty="0"/>
          </a:p>
          <a:p>
            <a:pPr eaLnBrk="1" hangingPunct="1"/>
            <a:endParaRPr lang="ja-JP" altLang="en-US" dirty="0"/>
          </a:p>
          <a:p>
            <a:pPr eaLnBrk="1" hangingPunct="1"/>
            <a:r>
              <a:rPr lang="en-US" altLang="ja-JP" dirty="0"/>
              <a:t>【</a:t>
            </a:r>
            <a:r>
              <a:rPr lang="ja-JP" altLang="en-US" dirty="0"/>
              <a:t>コメント例</a:t>
            </a:r>
            <a:r>
              <a:rPr lang="en-US" altLang="ja-JP" dirty="0"/>
              <a:t>】</a:t>
            </a:r>
          </a:p>
          <a:p>
            <a:pPr eaLnBrk="1" hangingPunct="1"/>
            <a:r>
              <a:rPr lang="ja-JP" altLang="en-US" dirty="0"/>
              <a:t>みなさん、こんにちは。</a:t>
            </a:r>
          </a:p>
          <a:p>
            <a:pPr eaLnBrk="1" hangingPunct="1"/>
            <a:r>
              <a:rPr lang="ja-JP" altLang="en-US" dirty="0"/>
              <a:t>私は、税理士の○○○○といいます。</a:t>
            </a:r>
          </a:p>
          <a:p>
            <a:pPr eaLnBrk="1" hangingPunct="1"/>
            <a:r>
              <a:rPr lang="ja-JP" altLang="en-US" dirty="0"/>
              <a:t>今日は、みなさんと一緒に税金について考えようと思い、近畿税理士会から来ました。</a:t>
            </a:r>
          </a:p>
        </p:txBody>
      </p:sp>
      <p:sp>
        <p:nvSpPr>
          <p:cNvPr id="4" name="スライド番号プレースホルダー 3"/>
          <p:cNvSpPr>
            <a:spLocks noGrp="1"/>
          </p:cNvSpPr>
          <p:nvPr>
            <p:ph type="sldNum" sz="quarter" idx="5"/>
          </p:nvPr>
        </p:nvSpPr>
        <p:spPr/>
        <p:txBody>
          <a:bodyPr/>
          <a:lstStyle/>
          <a:p>
            <a:pPr defTabSz="914121">
              <a:defRPr/>
            </a:pPr>
            <a:fld id="{F8167E46-508C-4F62-8925-0B78E27219D7}" type="slidenum">
              <a:rPr lang="en-US" altLang="ja-JP" sz="1100">
                <a:solidFill>
                  <a:srgbClr val="000000"/>
                </a:solidFill>
                <a:latin typeface="Arial" charset="0"/>
              </a:rPr>
              <a:pPr defTabSz="914121">
                <a:defRPr/>
              </a:pPr>
              <a:t>0</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17960407-E615-455B-9C68-B73B203BEE30}"/>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51436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defTabSz="957894">
              <a:defRPr/>
            </a:pPr>
            <a:r>
              <a:rPr lang="ja-JP" altLang="en-US" dirty="0">
                <a:solidFill>
                  <a:srgbClr val="000000"/>
                </a:solidFill>
              </a:rPr>
              <a:t>ここではどのような仕組みで税金のルールが決められているかを説明します。</a:t>
            </a:r>
          </a:p>
          <a:p>
            <a:pPr defTabSz="957894">
              <a:defRPr/>
            </a:pPr>
            <a:r>
              <a:rPr lang="ja-JP" altLang="en-US" dirty="0">
                <a:solidFill>
                  <a:srgbClr val="000000"/>
                </a:solidFill>
              </a:rPr>
              <a:t>国会では税の集め方だけでなく、使い道についても決められていることに触れてください。</a:t>
            </a:r>
            <a:endParaRPr lang="en-US" altLang="ja-JP" dirty="0">
              <a:solidFill>
                <a:srgbClr val="000000"/>
              </a:solidFill>
            </a:endParaRPr>
          </a:p>
          <a:p>
            <a:pPr defTabSz="957894">
              <a:defRPr/>
            </a:pPr>
            <a:endParaRPr lang="ja-JP" altLang="en-US" dirty="0">
              <a:solidFill>
                <a:srgbClr val="000000"/>
              </a:solidFill>
            </a:endParaRPr>
          </a:p>
          <a:p>
            <a:pPr defTabSz="957894">
              <a:defRPr/>
            </a:pPr>
            <a:r>
              <a:rPr lang="en-US" altLang="ja-JP" dirty="0">
                <a:solidFill>
                  <a:srgbClr val="000000"/>
                </a:solidFill>
              </a:rPr>
              <a:t>【</a:t>
            </a:r>
            <a:r>
              <a:rPr lang="ja-JP" altLang="en-US" dirty="0">
                <a:solidFill>
                  <a:srgbClr val="000000"/>
                </a:solidFill>
              </a:rPr>
              <a:t>コメント例</a:t>
            </a:r>
            <a:r>
              <a:rPr lang="en-US" altLang="ja-JP" dirty="0">
                <a:solidFill>
                  <a:srgbClr val="000000"/>
                </a:solidFill>
              </a:rPr>
              <a:t>】</a:t>
            </a:r>
          </a:p>
          <a:p>
            <a:pPr defTabSz="957894">
              <a:defRPr/>
            </a:pPr>
            <a:r>
              <a:rPr lang="ja-JP" altLang="en-US" dirty="0">
                <a:solidFill>
                  <a:srgbClr val="000000"/>
                </a:solidFill>
              </a:rPr>
              <a:t>現在、税金を決める仕組みはこのようになっています。</a:t>
            </a:r>
          </a:p>
          <a:p>
            <a:pPr defTabSz="957894">
              <a:defRPr/>
            </a:pPr>
            <a:r>
              <a:rPr lang="ja-JP" altLang="en-US" dirty="0">
                <a:solidFill>
                  <a:srgbClr val="000000"/>
                </a:solidFill>
              </a:rPr>
              <a:t>①国民が選挙で国会議員を選出します。</a:t>
            </a:r>
          </a:p>
          <a:p>
            <a:pPr defTabSz="957894">
              <a:defRPr/>
            </a:pPr>
            <a:r>
              <a:rPr lang="ja-JP" altLang="en-US" dirty="0">
                <a:solidFill>
                  <a:srgbClr val="000000"/>
                </a:solidFill>
              </a:rPr>
              <a:t>②選挙で選ばれた人（国会議員）が、国会で法律を作ります。</a:t>
            </a:r>
          </a:p>
          <a:p>
            <a:pPr defTabSz="957894">
              <a:defRPr/>
            </a:pPr>
            <a:r>
              <a:rPr lang="ja-JP" altLang="en-US" dirty="0">
                <a:solidFill>
                  <a:srgbClr val="000000"/>
                </a:solidFill>
              </a:rPr>
              <a:t>③法律で決められたこと基づいて、私たちは税金を支払います。</a:t>
            </a:r>
          </a:p>
          <a:p>
            <a:pPr defTabSz="957894">
              <a:defRPr/>
            </a:pPr>
            <a:r>
              <a:rPr lang="ja-JP" altLang="en-US" dirty="0">
                <a:solidFill>
                  <a:srgbClr val="000000"/>
                </a:solidFill>
              </a:rPr>
              <a:t>国民の代表である国会議員が税金のルールである「税法」を決める、ということは、つまり税金は国民が決めたルールということになります。</a:t>
            </a:r>
          </a:p>
          <a:p>
            <a:pPr defTabSz="957894">
              <a:defRPr/>
            </a:pPr>
            <a:r>
              <a:rPr lang="ja-JP" altLang="en-US" dirty="0"/>
              <a:t>税金に関することは「法律」で定められたものでなくてはいけません。</a:t>
            </a:r>
          </a:p>
          <a:p>
            <a:pPr defTabSz="957894">
              <a:defRPr/>
            </a:pPr>
            <a:r>
              <a:rPr lang="ja-JP" altLang="en-US" dirty="0"/>
              <a:t>これを「</a:t>
            </a:r>
            <a:r>
              <a:rPr lang="ja-JP" altLang="en-US" dirty="0">
                <a:solidFill>
                  <a:srgbClr val="000000"/>
                </a:solidFill>
              </a:rPr>
              <a:t>租税法律主義」と言います。</a:t>
            </a:r>
          </a:p>
          <a:p>
            <a:pPr defTabSz="957894">
              <a:defRPr/>
            </a:pPr>
            <a:r>
              <a:rPr lang="ja-JP" altLang="en-US" dirty="0">
                <a:solidFill>
                  <a:srgbClr val="000000"/>
                </a:solidFill>
              </a:rPr>
              <a:t>ボストン茶会事件のときの「代表なくして課税なし」と似た意味ですね。</a:t>
            </a:r>
          </a:p>
          <a:p>
            <a:pPr defTabSz="957894">
              <a:defRPr/>
            </a:pPr>
            <a:r>
              <a:rPr lang="ja-JP" altLang="en-US" dirty="0">
                <a:solidFill>
                  <a:srgbClr val="000000"/>
                </a:solidFill>
              </a:rPr>
              <a:t>国会では集められた税金の使い道についても決められています。</a:t>
            </a:r>
            <a:endParaRPr lang="en-US" altLang="ja-JP" dirty="0">
              <a:solidFill>
                <a:srgbClr val="000000"/>
              </a:solidFill>
            </a:endParaRPr>
          </a:p>
          <a:p>
            <a:pPr defTabSz="957894">
              <a:defRPr/>
            </a:pPr>
            <a:endParaRPr lang="en-US" altLang="ja-JP" dirty="0">
              <a:solidFill>
                <a:srgbClr val="000000"/>
              </a:solidFill>
            </a:endParaRP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9</a:t>
            </a:fld>
            <a:endParaRPr lang="en-US" altLang="ja-JP" dirty="0"/>
          </a:p>
        </p:txBody>
      </p:sp>
    </p:spTree>
    <p:extLst>
      <p:ext uri="{BB962C8B-B14F-4D97-AF65-F5344CB8AC3E}">
        <p14:creationId xmlns:p14="http://schemas.microsoft.com/office/powerpoint/2010/main" val="73516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lang="ja-JP" altLang="ja-JP" dirty="0"/>
              <a:t>多くの種類の税金によって国民にとって公平な社会の実現を目標としていることを説明します。</a:t>
            </a:r>
            <a:endParaRPr lang="en-US" altLang="ja-JP" dirty="0"/>
          </a:p>
          <a:p>
            <a:r>
              <a:rPr lang="ja-JP" altLang="ja-JP" dirty="0"/>
              <a:t>その際に、平等と公平の違いについても説明してください。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endParaRPr kumimoji="1" lang="ja-JP" altLang="en-US" dirty="0"/>
          </a:p>
          <a:p>
            <a:r>
              <a:rPr lang="ja-JP" altLang="ja-JP" dirty="0"/>
              <a:t>税金の種類には</a:t>
            </a:r>
            <a:r>
              <a:rPr lang="en-US" altLang="ja-JP" dirty="0"/>
              <a:t>50</a:t>
            </a:r>
            <a:r>
              <a:rPr lang="ja-JP" altLang="ja-JP" dirty="0"/>
              <a:t>種類ほどあります。なぜこんなにたくさんの税があるのでしょうか？</a:t>
            </a:r>
            <a:endParaRPr lang="en-US" altLang="ja-JP" dirty="0"/>
          </a:p>
          <a:p>
            <a:r>
              <a:rPr lang="ja-JP" altLang="ja-JP" dirty="0"/>
              <a:t>皆さんの収入が同じであれば、同じ額の税金を支払うのは「平等」と言えます。</a:t>
            </a:r>
            <a:endParaRPr lang="en-US" altLang="ja-JP" dirty="0"/>
          </a:p>
          <a:p>
            <a:r>
              <a:rPr lang="ja-JP" altLang="ja-JP" dirty="0"/>
              <a:t>しかし、現実の社会は、収入も違えば持っている財産も違います。</a:t>
            </a:r>
            <a:endParaRPr lang="en-US" altLang="ja-JP" dirty="0"/>
          </a:p>
          <a:p>
            <a:r>
              <a:rPr lang="ja-JP" altLang="ja-JP" dirty="0"/>
              <a:t>このような社会では、税金を負担する「力」を様々な角度から捉えて、</a:t>
            </a:r>
            <a:endParaRPr lang="en-US" altLang="ja-JP" dirty="0"/>
          </a:p>
          <a:p>
            <a:r>
              <a:rPr lang="ja-JP" altLang="ja-JP" dirty="0"/>
              <a:t>それらを組み合わせることによって、「公平」な社会を実現しようとしています。</a:t>
            </a:r>
            <a:endParaRPr lang="en-US" altLang="ja-JP" dirty="0"/>
          </a:p>
          <a:p>
            <a:r>
              <a:rPr lang="ja-JP" altLang="ja-JP" dirty="0"/>
              <a:t>このことが、税金が</a:t>
            </a:r>
            <a:r>
              <a:rPr lang="en-US" altLang="ja-JP" dirty="0"/>
              <a:t>50</a:t>
            </a:r>
            <a:r>
              <a:rPr lang="ja-JP" altLang="ja-JP" dirty="0"/>
              <a:t>種類ある理由です。</a:t>
            </a:r>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10</a:t>
            </a:fld>
            <a:endParaRPr lang="en-US" altLang="ja-JP" dirty="0"/>
          </a:p>
        </p:txBody>
      </p:sp>
    </p:spTree>
    <p:extLst>
      <p:ext uri="{BB962C8B-B14F-4D97-AF65-F5344CB8AC3E}">
        <p14:creationId xmlns:p14="http://schemas.microsoft.com/office/powerpoint/2010/main" val="109461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テーマ１のまとめとなります。ここまでの学習内容をまとめます。ここまでで</a:t>
            </a:r>
            <a:r>
              <a:rPr lang="en-US" altLang="ja-JP" dirty="0"/>
              <a:t>20</a:t>
            </a:r>
            <a:r>
              <a:rPr lang="ja-JP" altLang="en-US" dirty="0"/>
              <a:t>分は超えないように意識して進めてください。</a:t>
            </a:r>
            <a:endParaRPr lang="en-US" altLang="ja-JP" dirty="0"/>
          </a:p>
          <a:p>
            <a:pPr eaLnBrk="1" hangingPunct="1"/>
            <a:endParaRPr lang="ja-JP" altLang="en-US" dirty="0"/>
          </a:p>
          <a:p>
            <a:pPr eaLnBrk="1" hangingPunct="1"/>
            <a:r>
              <a:rPr lang="en-US" altLang="ja-JP" dirty="0"/>
              <a:t>【</a:t>
            </a:r>
            <a:r>
              <a:rPr lang="ja-JP" altLang="en-US" dirty="0"/>
              <a:t>コメント例</a:t>
            </a:r>
            <a:r>
              <a:rPr lang="en-US" altLang="ja-JP" dirty="0"/>
              <a:t>】</a:t>
            </a:r>
          </a:p>
          <a:p>
            <a:pPr eaLnBrk="1" hangingPunct="1"/>
            <a:r>
              <a:rPr lang="ja-JP" altLang="en-US" dirty="0"/>
              <a:t>国民に主権があるということは「自由」が認められるということでもあります。</a:t>
            </a:r>
          </a:p>
          <a:p>
            <a:pPr eaLnBrk="1" hangingPunct="1"/>
            <a:r>
              <a:rPr lang="ja-JP" altLang="en-US" dirty="0"/>
              <a:t>今の私たちにとって当たり前のこの「自由」な生活。昔は「自由」が認められず「自由」を求めて多くの人々が立ち上がり、戦ってきた・・・</a:t>
            </a:r>
          </a:p>
          <a:p>
            <a:pPr eaLnBrk="1" hangingPunct="1"/>
            <a:r>
              <a:rPr lang="ja-JP" altLang="en-US" dirty="0"/>
              <a:t>こういう歴史を経て、手にしたものなのです。</a:t>
            </a:r>
          </a:p>
          <a:p>
            <a:pPr eaLnBrk="1" hangingPunct="1"/>
            <a:r>
              <a:rPr lang="ja-JP" altLang="en-US" dirty="0"/>
              <a:t>このように「取られる税」から「私たちの税」へと変わりました。</a:t>
            </a:r>
          </a:p>
          <a:p>
            <a:pPr eaLnBrk="1" hangingPunct="1"/>
            <a:r>
              <a:rPr lang="ja-JP" altLang="en-US" dirty="0"/>
              <a:t>一人一人が民主主義国家の主権者として自覚を持ちましょう。</a:t>
            </a:r>
            <a:endParaRPr lang="en-US" altLang="ja-JP" dirty="0"/>
          </a:p>
        </p:txBody>
      </p:sp>
      <p:sp>
        <p:nvSpPr>
          <p:cNvPr id="4" name="スライド番号プレースホルダー 3"/>
          <p:cNvSpPr>
            <a:spLocks noGrp="1"/>
          </p:cNvSpPr>
          <p:nvPr>
            <p:ph type="sldNum" sz="quarter" idx="5"/>
          </p:nvPr>
        </p:nvSpPr>
        <p:spPr/>
        <p:txBody>
          <a:bodyPr/>
          <a:lstStyle/>
          <a:p>
            <a:pPr defTabSz="947667">
              <a:defRPr/>
            </a:pPr>
            <a:fld id="{F8167E46-508C-4F62-8925-0B78E27219D7}" type="slidenum">
              <a:rPr lang="en-US" altLang="ja-JP" sz="1100">
                <a:solidFill>
                  <a:srgbClr val="000000"/>
                </a:solidFill>
                <a:latin typeface="Arial" charset="0"/>
              </a:rPr>
              <a:pPr defTabSz="947667">
                <a:defRPr/>
              </a:pPr>
              <a:t>11</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E414A53F-CA8F-4F26-BB55-0E5977FEC0A3}"/>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76497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defRPr/>
            </a:pPr>
            <a:r>
              <a:rPr lang="ja-JP" altLang="en-US" u="none" dirty="0">
                <a:effectLst/>
              </a:rPr>
              <a:t>ここからテーマの</a:t>
            </a:r>
            <a:r>
              <a:rPr lang="ja-JP" altLang="en-US" dirty="0"/>
              <a:t>２</a:t>
            </a:r>
            <a:r>
              <a:rPr lang="ja-JP" altLang="en-US" u="none" dirty="0">
                <a:effectLst/>
              </a:rPr>
              <a:t>つ目「日本の現状」の説明に入っていきます。</a:t>
            </a:r>
            <a:endParaRPr lang="en-US" altLang="ja-JP" u="none" dirty="0">
              <a:effectLst/>
            </a:endParaRPr>
          </a:p>
          <a:p>
            <a:pPr eaLnBrk="1" hangingPunct="1">
              <a:defRPr/>
            </a:pPr>
            <a:endParaRPr lang="ja-JP" altLang="en-US" u="none" dirty="0">
              <a:effectLst/>
            </a:endParaRPr>
          </a:p>
          <a:p>
            <a:pPr eaLnBrk="1" hangingPunct="1">
              <a:defRPr/>
            </a:pPr>
            <a:r>
              <a:rPr lang="en-US" altLang="ja-JP" u="none" dirty="0">
                <a:effectLst/>
              </a:rPr>
              <a:t>【</a:t>
            </a:r>
            <a:r>
              <a:rPr lang="ja-JP" altLang="en-US" u="none" dirty="0">
                <a:effectLst/>
              </a:rPr>
              <a:t>コメント例</a:t>
            </a:r>
            <a:r>
              <a:rPr lang="en-US" altLang="ja-JP" u="none" dirty="0">
                <a:effectLst/>
              </a:rPr>
              <a:t>】</a:t>
            </a:r>
          </a:p>
          <a:p>
            <a:pPr eaLnBrk="1" hangingPunct="1">
              <a:defRPr/>
            </a:pPr>
            <a:r>
              <a:rPr lang="ja-JP" altLang="en-US" u="none" dirty="0">
                <a:effectLst/>
              </a:rPr>
              <a:t>それでは、テーマ２「日本の財政の現状」を見ていきましょう。</a:t>
            </a:r>
            <a:endParaRPr lang="en-US" altLang="ja-JP" u="none" dirty="0">
              <a:effectLst/>
            </a:endParaRPr>
          </a:p>
          <a:p>
            <a:pPr eaLnBrk="1" hangingPunct="1">
              <a:defRPr/>
            </a:pPr>
            <a:endParaRPr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5"/>
          </p:nvPr>
        </p:nvSpPr>
        <p:spPr/>
        <p:txBody>
          <a:bodyPr/>
          <a:lstStyle/>
          <a:p>
            <a:pPr defTabSz="914121">
              <a:defRPr/>
            </a:pPr>
            <a:fld id="{F8167E46-508C-4F62-8925-0B78E27219D7}" type="slidenum">
              <a:rPr lang="en-US" altLang="ja-JP" sz="1100">
                <a:solidFill>
                  <a:srgbClr val="000000"/>
                </a:solidFill>
                <a:latin typeface="Arial" charset="0"/>
              </a:rPr>
              <a:pPr defTabSz="914121">
                <a:defRPr/>
              </a:pPr>
              <a:t>12</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16C8B312-D2A2-49E2-AF02-48855DDA8C5C}"/>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27461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rPr>
              <a:t>歳入の４分の１が国債により賄われていることを意識してもらいましょう。</a:t>
            </a:r>
            <a:endParaRPr lang="en-US" altLang="ja-JP" dirty="0">
              <a:latin typeface="Arial" pitchFamily="34" charset="0"/>
            </a:endParaRPr>
          </a:p>
          <a:p>
            <a:pPr eaLnBrk="1" hangingPunct="1"/>
            <a:endParaRPr lang="ja-JP" altLang="en-US" dirty="0">
              <a:latin typeface="Arial" pitchFamily="34" charset="0"/>
            </a:endParaRPr>
          </a:p>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これは令和７年度の予算案です。</a:t>
            </a:r>
          </a:p>
          <a:p>
            <a:pPr eaLnBrk="1" hangingPunct="1"/>
            <a:r>
              <a:rPr lang="ja-JP" altLang="en-US" dirty="0">
                <a:latin typeface="Arial" pitchFamily="34" charset="0"/>
              </a:rPr>
              <a:t>国の収入のうち、税金で集められたのは全体の約</a:t>
            </a:r>
            <a:r>
              <a:rPr lang="en-US" altLang="ja-JP" dirty="0">
                <a:latin typeface="Arial" pitchFamily="34" charset="0"/>
              </a:rPr>
              <a:t>67.6</a:t>
            </a:r>
            <a:r>
              <a:rPr lang="ja-JP" altLang="en-US" dirty="0">
                <a:latin typeface="Arial" pitchFamily="34" charset="0"/>
              </a:rPr>
              <a:t>％（約</a:t>
            </a:r>
            <a:r>
              <a:rPr lang="en-US" altLang="ja-JP" dirty="0">
                <a:latin typeface="Arial" pitchFamily="34" charset="0"/>
              </a:rPr>
              <a:t>77</a:t>
            </a:r>
            <a:r>
              <a:rPr lang="ja-JP" altLang="en-US" dirty="0">
                <a:latin typeface="Arial" pitchFamily="34" charset="0"/>
              </a:rPr>
              <a:t>兆円）です。</a:t>
            </a:r>
          </a:p>
          <a:p>
            <a:pPr eaLnBrk="1" hangingPunct="1"/>
            <a:r>
              <a:rPr lang="ja-JP" altLang="en-US" dirty="0">
                <a:latin typeface="Arial" pitchFamily="34" charset="0"/>
              </a:rPr>
              <a:t>足りない部分のうち大部分、約</a:t>
            </a:r>
            <a:r>
              <a:rPr lang="en-US" altLang="ja-JP" dirty="0">
                <a:latin typeface="Arial" pitchFamily="34" charset="0"/>
              </a:rPr>
              <a:t>24.9</a:t>
            </a:r>
            <a:r>
              <a:rPr lang="ja-JP" altLang="en-US" dirty="0">
                <a:latin typeface="Arial" pitchFamily="34" charset="0"/>
              </a:rPr>
              <a:t>％（約</a:t>
            </a:r>
            <a:r>
              <a:rPr lang="en-US" altLang="ja-JP" dirty="0">
                <a:latin typeface="Arial" pitchFamily="34" charset="0"/>
              </a:rPr>
              <a:t>28</a:t>
            </a:r>
            <a:r>
              <a:rPr lang="ja-JP" altLang="en-US" dirty="0">
                <a:latin typeface="Arial" pitchFamily="34" charset="0"/>
              </a:rPr>
              <a:t>兆円）は、公債金、すなわち国の借金で補っているのです。</a:t>
            </a:r>
            <a:endParaRPr lang="en-US" altLang="ja-JP" dirty="0">
              <a:latin typeface="Arial" pitchFamily="34" charset="0"/>
            </a:endParaRPr>
          </a:p>
        </p:txBody>
      </p:sp>
      <p:sp>
        <p:nvSpPr>
          <p:cNvPr id="4" name="スライド番号プレースホルダー 3"/>
          <p:cNvSpPr>
            <a:spLocks noGrp="1"/>
          </p:cNvSpPr>
          <p:nvPr>
            <p:ph type="sldNum" sz="quarter" idx="5"/>
          </p:nvPr>
        </p:nvSpPr>
        <p:spPr/>
        <p:txBody>
          <a:bodyPr/>
          <a:lstStyle/>
          <a:p>
            <a:pPr defTabSz="914315">
              <a:defRPr/>
            </a:pPr>
            <a:fld id="{F8167E46-508C-4F62-8925-0B78E27219D7}" type="slidenum">
              <a:rPr lang="en-US" altLang="ja-JP" sz="1100">
                <a:solidFill>
                  <a:srgbClr val="000000"/>
                </a:solidFill>
                <a:latin typeface="Arial" charset="0"/>
              </a:rPr>
              <a:pPr defTabSz="914315">
                <a:defRPr/>
              </a:pPr>
              <a:t>13</a:t>
            </a:fld>
            <a:endParaRPr lang="en-US" altLang="ja-JP" sz="110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29154991-3607-1DB0-497A-A95381462707}"/>
              </a:ext>
            </a:extLst>
          </p:cNvPr>
          <p:cNvSpPr>
            <a:spLocks noGrp="1"/>
          </p:cNvSpPr>
          <p:nvPr>
            <p:ph type="hdr" sz="quarter"/>
          </p:nvPr>
        </p:nvSpPr>
        <p:spPr>
          <a:xfrm>
            <a:off x="4" y="4"/>
            <a:ext cx="3078639" cy="512763"/>
          </a:xfrm>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82066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rPr>
              <a:t>新たな国債の発行額が、国債の償還額を上回っていることを意識してもらいましょう。</a:t>
            </a:r>
            <a:endParaRPr lang="en-US" altLang="ja-JP" dirty="0">
              <a:latin typeface="Arial" pitchFamily="34" charset="0"/>
            </a:endParaRPr>
          </a:p>
          <a:p>
            <a:pPr eaLnBrk="1" hangingPunct="1"/>
            <a:endParaRPr lang="ja-JP" altLang="en-US" dirty="0">
              <a:highlight>
                <a:srgbClr val="FFFF00"/>
              </a:highlight>
              <a:latin typeface="Arial" pitchFamily="34" charset="0"/>
            </a:endParaRPr>
          </a:p>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次に、国の支出を見てみましょう。</a:t>
            </a:r>
          </a:p>
          <a:p>
            <a:pPr eaLnBrk="1" hangingPunct="1"/>
            <a:r>
              <a:rPr lang="ja-JP" altLang="en-US" dirty="0">
                <a:latin typeface="Arial" pitchFamily="34" charset="0"/>
              </a:rPr>
              <a:t>一番多く使っているのは、社会保障関係費、すなわち医療や年金等に使われる支出で、全体の約</a:t>
            </a:r>
            <a:r>
              <a:rPr lang="en-US" altLang="ja-JP" dirty="0">
                <a:latin typeface="Arial" pitchFamily="34" charset="0"/>
              </a:rPr>
              <a:t>33.2</a:t>
            </a:r>
            <a:r>
              <a:rPr lang="ja-JP" altLang="en-US" dirty="0">
                <a:latin typeface="Arial" pitchFamily="34" charset="0"/>
              </a:rPr>
              <a:t>％（約</a:t>
            </a:r>
            <a:r>
              <a:rPr lang="en-US" altLang="ja-JP" dirty="0">
                <a:latin typeface="Arial" pitchFamily="34" charset="0"/>
              </a:rPr>
              <a:t>38</a:t>
            </a:r>
            <a:r>
              <a:rPr lang="ja-JP" altLang="en-US" dirty="0">
                <a:latin typeface="Arial" pitchFamily="34" charset="0"/>
              </a:rPr>
              <a:t>兆円）が使われています。</a:t>
            </a:r>
            <a:endParaRPr lang="en-US" altLang="ja-JP" dirty="0">
              <a:latin typeface="Arial" pitchFamily="34" charset="0"/>
            </a:endParaRPr>
          </a:p>
          <a:p>
            <a:pPr eaLnBrk="1" hangingPunct="1"/>
            <a:r>
              <a:rPr lang="ja-JP" altLang="en-US" dirty="0">
                <a:latin typeface="Arial" pitchFamily="34" charset="0"/>
              </a:rPr>
              <a:t>少子高齢化が進むにつれ、医療費や年金にかかる支出は年々増加傾向にあります。</a:t>
            </a:r>
          </a:p>
          <a:p>
            <a:pPr eaLnBrk="1" hangingPunct="1"/>
            <a:r>
              <a:rPr lang="ja-JP" altLang="en-US" dirty="0">
                <a:latin typeface="Arial" pitchFamily="34" charset="0"/>
              </a:rPr>
              <a:t>ここで、国債費、国の借金の返済を見てみましょう。</a:t>
            </a:r>
          </a:p>
          <a:p>
            <a:pPr eaLnBrk="1" hangingPunct="1"/>
            <a:r>
              <a:rPr lang="ja-JP" altLang="en-US" dirty="0"/>
              <a:t>先ほどの歳入総額のうち、公債金、国の借金は約</a:t>
            </a:r>
            <a:r>
              <a:rPr lang="en-US" altLang="ja-JP" dirty="0"/>
              <a:t>28</a:t>
            </a:r>
            <a:r>
              <a:rPr lang="ja-JP" altLang="en-US" dirty="0"/>
              <a:t>兆</a:t>
            </a:r>
            <a:r>
              <a:rPr lang="en-US" altLang="ja-JP" dirty="0"/>
              <a:t>6000</a:t>
            </a:r>
            <a:r>
              <a:rPr lang="ja-JP" altLang="en-US" dirty="0"/>
              <a:t>億円とありましたが、歳出総額のうち、国債費、国の借金の返済は約</a:t>
            </a:r>
            <a:r>
              <a:rPr lang="en-US" altLang="ja-JP" dirty="0"/>
              <a:t>28</a:t>
            </a:r>
            <a:r>
              <a:rPr lang="ja-JP" altLang="en-US" dirty="0"/>
              <a:t>兆</a:t>
            </a:r>
            <a:r>
              <a:rPr lang="en-US" altLang="ja-JP" dirty="0"/>
              <a:t>2000</a:t>
            </a:r>
            <a:r>
              <a:rPr lang="ja-JP" altLang="en-US" dirty="0"/>
              <a:t>億円となっています。</a:t>
            </a:r>
            <a:endParaRPr lang="ja-JP" altLang="en-US" dirty="0">
              <a:latin typeface="Arial" pitchFamily="34" charset="0"/>
            </a:endParaRPr>
          </a:p>
          <a:p>
            <a:pPr eaLnBrk="1" hangingPunct="1"/>
            <a:r>
              <a:rPr lang="ja-JP" altLang="en-US" dirty="0">
                <a:latin typeface="Arial" pitchFamily="34" charset="0"/>
              </a:rPr>
              <a:t>国の借金は、年々増え続けているのです。</a:t>
            </a:r>
            <a:endParaRPr lang="en-US" altLang="ja-JP" dirty="0">
              <a:latin typeface="Arial" pitchFamily="34" charset="0"/>
            </a:endParaRPr>
          </a:p>
          <a:p>
            <a:pPr eaLnBrk="1" hangingPunct="1"/>
            <a:endParaRPr lang="en-US" altLang="ja-JP" dirty="0">
              <a:latin typeface="Arial" pitchFamily="34" charset="0"/>
            </a:endParaRPr>
          </a:p>
        </p:txBody>
      </p:sp>
      <p:sp>
        <p:nvSpPr>
          <p:cNvPr id="4" name="スライド番号プレースホルダー 3"/>
          <p:cNvSpPr>
            <a:spLocks noGrp="1"/>
          </p:cNvSpPr>
          <p:nvPr>
            <p:ph type="sldNum" sz="quarter" idx="5"/>
          </p:nvPr>
        </p:nvSpPr>
        <p:spPr/>
        <p:txBody>
          <a:bodyPr/>
          <a:lstStyle/>
          <a:p>
            <a:pPr defTabSz="914315">
              <a:defRPr/>
            </a:pPr>
            <a:fld id="{F8167E46-508C-4F62-8925-0B78E27219D7}" type="slidenum">
              <a:rPr lang="en-US" altLang="ja-JP" sz="1100">
                <a:solidFill>
                  <a:srgbClr val="000000"/>
                </a:solidFill>
                <a:latin typeface="Arial" charset="0"/>
              </a:rPr>
              <a:pPr defTabSz="914315">
                <a:defRPr/>
              </a:pPr>
              <a:t>14</a:t>
            </a:fld>
            <a:endParaRPr lang="en-US" altLang="ja-JP" sz="110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7880521-4173-9424-E696-CD157DD3058D}"/>
              </a:ext>
            </a:extLst>
          </p:cNvPr>
          <p:cNvSpPr>
            <a:spLocks noGrp="1"/>
          </p:cNvSpPr>
          <p:nvPr>
            <p:ph type="hdr" sz="quarter"/>
          </p:nvPr>
        </p:nvSpPr>
        <p:spPr>
          <a:xfrm>
            <a:off x="4" y="4"/>
            <a:ext cx="3078639" cy="512763"/>
          </a:xfrm>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561685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日本の国債残高の推移を簡単に説明しましょう。</a:t>
            </a:r>
            <a:endParaRPr kumimoji="1" lang="en-US" altLang="ja-JP" dirty="0"/>
          </a:p>
          <a:p>
            <a:r>
              <a:rPr kumimoji="1" lang="ja-JP" altLang="en-US" dirty="0"/>
              <a:t>その際、生徒たちへマイナスイメージとならないよう注意しましょう。</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少子高齢化が進み、医療・年金・福祉の社会保障費が膨らんでいます。</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15</a:t>
            </a:fld>
            <a:endParaRPr lang="en-US" altLang="ja-JP" dirty="0"/>
          </a:p>
        </p:txBody>
      </p:sp>
    </p:spTree>
    <p:extLst>
      <p:ext uri="{BB962C8B-B14F-4D97-AF65-F5344CB8AC3E}">
        <p14:creationId xmlns:p14="http://schemas.microsoft.com/office/powerpoint/2010/main" val="397690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「大きな政府」と「小さな政府」を比較します。</a:t>
            </a:r>
            <a:endParaRPr kumimoji="1" lang="en-US" altLang="ja-JP" dirty="0"/>
          </a:p>
          <a:p>
            <a:r>
              <a:rPr kumimoji="1" lang="ja-JP" altLang="en-US" dirty="0"/>
              <a:t>テーマ</a:t>
            </a:r>
            <a:r>
              <a:rPr lang="ja-JP" altLang="en-US" dirty="0"/>
              <a:t>３</a:t>
            </a:r>
            <a:r>
              <a:rPr kumimoji="1" lang="ja-JP" altLang="en-US" dirty="0"/>
              <a:t>の模擬選挙に繋がる重要な部分となりますので、それぞれの良い点・問題点について丁寧に説明してください。</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民主主義を採用している国では、税は自分たちで決めることになっています。決められた税のしくみは国によってさまざまです。</a:t>
            </a:r>
            <a:endParaRPr kumimoji="1" lang="en-US" altLang="ja-JP" dirty="0"/>
          </a:p>
          <a:p>
            <a:r>
              <a:rPr kumimoji="1" lang="ja-JP" altLang="en-US" dirty="0"/>
              <a:t>ここで「大きな政府」と「小さな政府」という考え方を紹介してみたいと思います。</a:t>
            </a:r>
            <a:endParaRPr kumimoji="1" lang="en-US" altLang="ja-JP" dirty="0"/>
          </a:p>
          <a:p>
            <a:endParaRPr kumimoji="1" lang="en-US" altLang="ja-JP" dirty="0"/>
          </a:p>
          <a:p>
            <a:r>
              <a:rPr kumimoji="1" lang="en-US" altLang="ja-JP" dirty="0"/>
              <a:t>&lt;</a:t>
            </a:r>
            <a:r>
              <a:rPr kumimoji="1" lang="ja-JP" altLang="en-US" dirty="0"/>
              <a:t>小さな政府</a:t>
            </a:r>
            <a:r>
              <a:rPr kumimoji="1" lang="en-US" altLang="ja-JP" dirty="0"/>
              <a:t>&gt;</a:t>
            </a:r>
          </a:p>
          <a:p>
            <a:r>
              <a:rPr kumimoji="1" lang="ja-JP" altLang="en-US" dirty="0"/>
              <a:t>「税は少なく、その分、公共のサービスが少ない」という考えです。</a:t>
            </a:r>
            <a:endParaRPr kumimoji="1" lang="en-US" altLang="ja-JP" dirty="0"/>
          </a:p>
          <a:p>
            <a:r>
              <a:rPr kumimoji="1" lang="ja-JP" altLang="en-US" dirty="0"/>
              <a:t>企業活動を活発にさせて経済を活性化させることにより、国民全体が豊かになるという考えです。</a:t>
            </a:r>
            <a:endParaRPr kumimoji="1" lang="en-US" altLang="ja-JP" dirty="0"/>
          </a:p>
          <a:p>
            <a:r>
              <a:rPr kumimoji="1" lang="ja-JP" altLang="en-US" dirty="0"/>
              <a:t>代表的な国：アメリカでは、企業の負担が少ないので、経済活動が活発に行われて、結果的に労働者の給料も日本の</a:t>
            </a:r>
            <a:r>
              <a:rPr kumimoji="1" lang="en-US" altLang="ja-JP" dirty="0"/>
              <a:t>2</a:t>
            </a:r>
            <a:r>
              <a:rPr kumimoji="1" lang="ja-JP" altLang="en-US" dirty="0"/>
              <a:t>倍</a:t>
            </a:r>
            <a:r>
              <a:rPr kumimoji="1" lang="en-US" altLang="ja-JP" dirty="0"/>
              <a:t>3</a:t>
            </a:r>
            <a:r>
              <a:rPr kumimoji="1" lang="ja-JP" altLang="en-US" dirty="0"/>
              <a:t>倍あると言われています。</a:t>
            </a:r>
            <a:endParaRPr kumimoji="1" lang="en-US" altLang="ja-JP" dirty="0"/>
          </a:p>
          <a:p>
            <a:r>
              <a:rPr kumimoji="1" lang="ja-JP" altLang="en-US" dirty="0"/>
              <a:t>その代わり、健康皆保険制度がありません。民間の保険会社がサービスを提供しているが、民間企業なので利益優先のため保険料は高額で、低所得者にはなかなか払えないのが現状です。</a:t>
            </a:r>
            <a:endParaRPr kumimoji="1" lang="en-US" altLang="ja-JP" dirty="0"/>
          </a:p>
          <a:p>
            <a:r>
              <a:rPr kumimoji="1" lang="ja-JP" altLang="en-US" dirty="0"/>
              <a:t>●問題点：お金がない人は十分なサービスを受けることはできない。貧しい人はさらに貧しく、豊かな人はさらに豊かに、格差が広がる社会になる。</a:t>
            </a:r>
            <a:endParaRPr kumimoji="1" lang="en-US" altLang="ja-JP" dirty="0"/>
          </a:p>
          <a:p>
            <a:endParaRPr lang="en-US" altLang="ja-JP" dirty="0"/>
          </a:p>
          <a:p>
            <a:r>
              <a:rPr kumimoji="1" lang="en-US" altLang="ja-JP" dirty="0"/>
              <a:t>&lt;</a:t>
            </a:r>
            <a:r>
              <a:rPr kumimoji="1" lang="ja-JP" altLang="en-US" dirty="0"/>
              <a:t>大きな政府</a:t>
            </a:r>
            <a:r>
              <a:rPr kumimoji="1" lang="en-US" altLang="ja-JP" dirty="0"/>
              <a:t>&gt;</a:t>
            </a:r>
          </a:p>
          <a:p>
            <a:r>
              <a:rPr kumimoji="1" lang="ja-JP" altLang="en-US" dirty="0"/>
              <a:t>「税は多く、その分、公共サービスがたっぷり」という考えです。</a:t>
            </a:r>
            <a:endParaRPr kumimoji="1" lang="en-US" altLang="ja-JP" dirty="0"/>
          </a:p>
          <a:p>
            <a:r>
              <a:rPr kumimoji="1" lang="ja-JP" altLang="en-US" dirty="0"/>
              <a:t>代表的な国：スウェーデンでは消費税率は</a:t>
            </a:r>
            <a:r>
              <a:rPr kumimoji="1" lang="en-US" altLang="ja-JP" dirty="0"/>
              <a:t>25</a:t>
            </a:r>
            <a:r>
              <a:rPr kumimoji="1" lang="ja-JP" altLang="en-US" dirty="0"/>
              <a:t>％と日本に比べてかなり高いです（食料品、宿泊費は</a:t>
            </a:r>
            <a:r>
              <a:rPr kumimoji="1" lang="en-US" altLang="ja-JP" dirty="0"/>
              <a:t>12</a:t>
            </a:r>
            <a:r>
              <a:rPr kumimoji="1" lang="ja-JP" altLang="en-US" dirty="0"/>
              <a:t>％、公共交通、書籍新聞等は</a:t>
            </a:r>
            <a:r>
              <a:rPr kumimoji="1" lang="en-US" altLang="ja-JP" dirty="0"/>
              <a:t>6</a:t>
            </a:r>
            <a:r>
              <a:rPr kumimoji="1" lang="ja-JP" altLang="en-US" dirty="0"/>
              <a:t>％）。</a:t>
            </a:r>
            <a:endParaRPr kumimoji="1" lang="en-US" altLang="ja-JP" dirty="0"/>
          </a:p>
          <a:p>
            <a:r>
              <a:rPr kumimoji="1" lang="ja-JP" altLang="en-US" dirty="0"/>
              <a:t>その代わり、風邪で診察してもらっても、大手術を受けて入院しても、医療費は全くかかりません。病気になっても、仕事がなくなっても、お金がなくても安心して生活できる基盤が築かれているそうです。</a:t>
            </a:r>
            <a:endParaRPr kumimoji="1" lang="en-US" altLang="ja-JP" dirty="0"/>
          </a:p>
          <a:p>
            <a:r>
              <a:rPr kumimoji="1" lang="ja-JP" altLang="en-US" dirty="0"/>
              <a:t>●問題点：税負担が大きいため、企業や国民の経済活動を委縮させてしまう方向に傾きがち。福祉制度が充実しすぎて、働く意欲を失ったり、自立への努力を怠ったりする人が増えやすい。</a:t>
            </a:r>
            <a:endParaRPr kumimoji="1" lang="en-US" altLang="ja-JP" dirty="0"/>
          </a:p>
          <a:p>
            <a:endParaRPr kumimoji="1" lang="en-US" altLang="ja-JP" dirty="0">
              <a:solidFill>
                <a:srgbClr val="FF0000"/>
              </a:solidFill>
            </a:endParaRPr>
          </a:p>
          <a:p>
            <a:endParaRPr kumimoji="1" lang="en-US" altLang="ja-JP" dirty="0">
              <a:solidFill>
                <a:srgbClr val="FF0000"/>
              </a:solidFill>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16</a:t>
            </a:fld>
            <a:endParaRPr lang="en-US" altLang="ja-JP" dirty="0"/>
          </a:p>
        </p:txBody>
      </p:sp>
    </p:spTree>
    <p:extLst>
      <p:ext uri="{BB962C8B-B14F-4D97-AF65-F5344CB8AC3E}">
        <p14:creationId xmlns:p14="http://schemas.microsoft.com/office/powerpoint/2010/main" val="243591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税金に関することは選挙を通じて自分たちで決めることを確認してください。ここまでで</a:t>
            </a:r>
            <a:r>
              <a:rPr lang="en-US" altLang="ja-JP" dirty="0"/>
              <a:t>30</a:t>
            </a:r>
            <a:r>
              <a:rPr lang="ja-JP" altLang="en-US" dirty="0"/>
              <a:t>分を大きく超えないように意識してください。</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日本の財政の現状を見て、皆さんはどう思いましたか？</a:t>
            </a:r>
            <a:endParaRPr lang="en-US" altLang="ja-JP" dirty="0"/>
          </a:p>
          <a:p>
            <a:pPr eaLnBrk="1" hangingPunct="1"/>
            <a:r>
              <a:rPr lang="ja-JP" altLang="en-US" dirty="0"/>
              <a:t>歳入を増やすのか、歳出を減らすのか。どちらの検討も必要です。</a:t>
            </a:r>
            <a:endParaRPr lang="en-US" altLang="ja-JP" dirty="0"/>
          </a:p>
          <a:p>
            <a:pPr eaLnBrk="1" hangingPunct="1"/>
            <a:r>
              <a:rPr lang="ja-JP" altLang="en-US" dirty="0"/>
              <a:t>実際に国会では、解決策についてたくさんの議論がなされています。</a:t>
            </a:r>
            <a:endParaRPr lang="en-US" altLang="ja-JP" dirty="0"/>
          </a:p>
          <a:p>
            <a:pPr eaLnBrk="1" hangingPunct="1"/>
            <a:r>
              <a:rPr lang="ja-JP" altLang="en-US" dirty="0"/>
              <a:t>この議論においては、何か一つの方法が正しい解決方法なのではなく、その時の経済状況を見ながら解決策を考えることが大切なのです。その際、国民ひとりひとりが、意思表示を放棄することなく「私はこう思う」という意見をもって主張、具体的には選挙で一票を入れるということが大切です。</a:t>
            </a:r>
            <a:endParaRPr lang="en-US" altLang="ja-JP" dirty="0"/>
          </a:p>
          <a:p>
            <a:pPr eaLnBrk="1" hangingPunct="1"/>
            <a:r>
              <a:rPr lang="ja-JP" altLang="en-US" dirty="0"/>
              <a:t>これが主権者としての国民ひとりひとりの権利であり、義務でもあります。</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defTabSz="947471" eaLnBrk="1" hangingPunct="1">
              <a:defRPr/>
            </a:pPr>
            <a:r>
              <a:rPr lang="ja-JP" altLang="en-US" dirty="0">
                <a:solidFill>
                  <a:srgbClr val="000000"/>
                </a:solidFill>
                <a:latin typeface="ＭＳ Ｐゴシック" panose="020B0600070205080204" pitchFamily="50" charset="-128"/>
                <a:ea typeface="ＭＳ Ｐゴシック" panose="020B0600070205080204" pitchFamily="50" charset="-128"/>
              </a:rPr>
              <a:t>国の問題を他人事にせず関心を持って考えてみましょう。</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pPr defTabSz="947667">
              <a:defRPr/>
            </a:pPr>
            <a:fld id="{F8167E46-508C-4F62-8925-0B78E27219D7}" type="slidenum">
              <a:rPr lang="en-US" altLang="ja-JP" sz="1100">
                <a:solidFill>
                  <a:srgbClr val="000000"/>
                </a:solidFill>
                <a:latin typeface="Arial" charset="0"/>
              </a:rPr>
              <a:pPr defTabSz="947667">
                <a:defRPr/>
              </a:pPr>
              <a:t>17</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6C1C050-CBF6-482E-A90E-1F96B17A67A4}"/>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51498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テーマ２で学習した「大きな政府」と「小さな政府」を意識しながら候補者の演説を聞くよう促してください。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では最後のテーマです。</a:t>
            </a:r>
            <a:endParaRPr kumimoji="1" lang="en-US" altLang="ja-JP" dirty="0"/>
          </a:p>
          <a:p>
            <a:r>
              <a:rPr kumimoji="1" lang="ja-JP" altLang="en-US" dirty="0"/>
              <a:t>今から、みんなで選挙を行いたいと思います。</a:t>
            </a:r>
          </a:p>
          <a:p>
            <a:r>
              <a:rPr kumimoji="1" lang="ja-JP" altLang="en-US" dirty="0"/>
              <a:t>先ほど学習した「大きな政府」と「小さな政府」を意識しながら候補者の演説を聞きましょう。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4121">
              <a:defRPr/>
            </a:pPr>
            <a:fld id="{F8167E46-508C-4F62-8925-0B78E27219D7}" type="slidenum">
              <a:rPr lang="en-US" altLang="ja-JP" sz="1100">
                <a:solidFill>
                  <a:srgbClr val="000000"/>
                </a:solidFill>
                <a:latin typeface="Arial" charset="0"/>
              </a:rPr>
              <a:pPr defTabSz="914121">
                <a:defRPr/>
              </a:pPr>
              <a:t>18</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C84DE688-D950-4F7E-9602-60464BA0E3EE}"/>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170960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a:xfrm>
            <a:off x="710089" y="4860932"/>
            <a:ext cx="5651918" cy="5261008"/>
          </a:xfrm>
        </p:spPr>
        <p:txBody>
          <a:bodyPr/>
          <a:lstStyle/>
          <a:p>
            <a:pPr eaLnBrk="1" hangingPunct="1"/>
            <a:r>
              <a:rPr lang="ja-JP" altLang="en-US" dirty="0"/>
              <a:t>職業紹介と同時に申告納税制度について少し触れると良いでしょう。</a:t>
            </a:r>
            <a:endParaRPr lang="en-US" altLang="ja-JP" dirty="0"/>
          </a:p>
          <a:p>
            <a:pPr eaLnBrk="1" hangingPunct="1"/>
            <a:r>
              <a:rPr lang="ja-JP" altLang="en-US" dirty="0">
                <a:latin typeface="ＭＳ Ｐ明朝" pitchFamily="18" charset="-128"/>
              </a:rPr>
              <a:t>税務職員（税務署）と税理士（税理士会）との区別が曖昧な生徒が大多数です。</a:t>
            </a:r>
          </a:p>
          <a:p>
            <a:pPr eaLnBrk="1" hangingPunct="1"/>
            <a:r>
              <a:rPr lang="ja-JP" altLang="en-US" dirty="0">
                <a:latin typeface="ＭＳ Ｐ明朝" pitchFamily="18" charset="-128"/>
              </a:rPr>
              <a:t>時には私たち講師が税務署から派遣されて来ていると誤解している場合もあります。</a:t>
            </a:r>
          </a:p>
          <a:p>
            <a:pPr eaLnBrk="1" hangingPunct="1"/>
            <a:r>
              <a:rPr lang="ja-JP" altLang="en-US" dirty="0">
                <a:latin typeface="ＭＳ Ｐ明朝" pitchFamily="18" charset="-128"/>
              </a:rPr>
              <a:t>職業紹介では税務署との立ち位置の違いに意識して説明するとよいでしょう。</a:t>
            </a:r>
          </a:p>
          <a:p>
            <a:pPr eaLnBrk="1" hangingPunct="1"/>
            <a:r>
              <a:rPr lang="ja-JP" altLang="en-US" dirty="0">
                <a:latin typeface="ＭＳ Ｐ明朝" pitchFamily="18" charset="-128"/>
              </a:rPr>
              <a:t>申告納税制度の説明においては、税金は国が決めたものを義務的に納めるものではなく、国民が国を信頼して自主的に支払うものであるという趣旨を理解し、</a:t>
            </a:r>
          </a:p>
          <a:p>
            <a:pPr eaLnBrk="1" hangingPunct="1"/>
            <a:r>
              <a:rPr lang="ja-JP" altLang="en-US" dirty="0">
                <a:latin typeface="ＭＳ Ｐ明朝" pitchFamily="18" charset="-128"/>
              </a:rPr>
              <a:t>「税を納める」「納税」という文言の使用は避け、「税を支払う」という表現を用いるように心がけましょう。</a:t>
            </a:r>
            <a:endParaRPr lang="en-US" altLang="ja-JP" dirty="0">
              <a:latin typeface="ＭＳ Ｐ明朝" pitchFamily="18" charset="-128"/>
            </a:endParaRPr>
          </a:p>
          <a:p>
            <a:pPr eaLnBrk="1" hangingPunct="1"/>
            <a:endParaRPr lang="en-US" altLang="ja-JP" dirty="0">
              <a:latin typeface="ＭＳ Ｐ明朝" pitchFamily="18" charset="-128"/>
            </a:endParaRPr>
          </a:p>
          <a:p>
            <a:pPr eaLnBrk="1" hangingPunct="1"/>
            <a:r>
              <a:rPr lang="en-US" altLang="ja-JP" dirty="0">
                <a:latin typeface="ＭＳ Ｐ明朝" pitchFamily="18" charset="-128"/>
              </a:rPr>
              <a:t>【</a:t>
            </a:r>
            <a:r>
              <a:rPr lang="ja-JP" altLang="en-US" dirty="0">
                <a:latin typeface="ＭＳ Ｐ明朝" pitchFamily="18" charset="-128"/>
              </a:rPr>
              <a:t>コメント例</a:t>
            </a:r>
            <a:r>
              <a:rPr lang="en-US" altLang="ja-JP" dirty="0">
                <a:latin typeface="ＭＳ Ｐ明朝" pitchFamily="18" charset="-128"/>
              </a:rPr>
              <a:t>】</a:t>
            </a:r>
          </a:p>
          <a:p>
            <a:pPr eaLnBrk="1" hangingPunct="1"/>
            <a:r>
              <a:rPr lang="ja-JP" altLang="en-US" dirty="0"/>
              <a:t>授業を始める前に、自己紹介を兼ねて、私の職業である税理士についてお話します。みなさん、税理士って何する人か知ってるかな？　知っている人？（挙手）</a:t>
            </a:r>
          </a:p>
          <a:p>
            <a:pPr eaLnBrk="1" hangingPunct="1"/>
            <a:r>
              <a:rPr lang="ja-JP" altLang="en-US" dirty="0"/>
              <a:t>あまり知られてないですね。では、税理士がどんな職業なのか、紹介したいと思います。簡単なたとえでは、</a:t>
            </a:r>
            <a:r>
              <a:rPr lang="en-US" altLang="ja-JP" dirty="0"/>
              <a:t>…</a:t>
            </a:r>
            <a:r>
              <a:rPr lang="ja-JP" altLang="en-US" dirty="0"/>
              <a:t>病気になったらどこへ行きますか？→お医者さん</a:t>
            </a:r>
          </a:p>
          <a:p>
            <a:pPr eaLnBrk="1" hangingPunct="1"/>
            <a:r>
              <a:rPr lang="ja-JP" altLang="en-US" dirty="0"/>
              <a:t>法律のことでわからないことがあったら誰に相談しますか？→弁護士さん　</a:t>
            </a:r>
            <a:endParaRPr lang="en-US" altLang="ja-JP" dirty="0"/>
          </a:p>
          <a:p>
            <a:pPr eaLnBrk="1" hangingPunct="1"/>
            <a:r>
              <a:rPr lang="ja-JP" altLang="en-US" dirty="0"/>
              <a:t>税金のことでわからないことがあったら誰に相談しますか？→税理士</a:t>
            </a:r>
            <a:endParaRPr lang="en-US" altLang="ja-JP" dirty="0"/>
          </a:p>
          <a:p>
            <a:pPr eaLnBrk="1" hangingPunct="1"/>
            <a:r>
              <a:rPr lang="ja-JP" altLang="en-US" dirty="0"/>
              <a:t>私たち税理士は、税金に関する専門家なのです。本来、税金は自分で計算して自分で支払います。これを　難しい言葉ですが、「申告納税制度」　といいます。</a:t>
            </a:r>
          </a:p>
          <a:p>
            <a:pPr defTabSz="914172" eaLnBrk="1" hangingPunct="1">
              <a:defRPr/>
            </a:pPr>
            <a:r>
              <a:rPr lang="ja-JP" altLang="en-US" dirty="0"/>
              <a:t>その計算には幅広い知識が必要で、税金の計算を自分で行うのが難しいこともよくあります。そこで、税の専門家である私たち税理士が、お店の人や会社の代わりに税金の計算をしたり、相談を受けたりしているのです。また、税金に関する書類（申告書と言います）を作成し、税務署にその書類を提出する等、税に関する専門家として様々な仕事をしています。</a:t>
            </a:r>
          </a:p>
          <a:p>
            <a:pPr eaLnBrk="1" hangingPunct="1"/>
            <a:endParaRPr lang="ja-JP" altLang="en-US" dirty="0"/>
          </a:p>
        </p:txBody>
      </p:sp>
      <p:sp>
        <p:nvSpPr>
          <p:cNvPr id="4" name="スライド番号プレースホルダー 3"/>
          <p:cNvSpPr>
            <a:spLocks noGrp="1"/>
          </p:cNvSpPr>
          <p:nvPr>
            <p:ph type="sldNum" sz="quarter" idx="5"/>
          </p:nvPr>
        </p:nvSpPr>
        <p:spPr/>
        <p:txBody>
          <a:bodyPr/>
          <a:lstStyle/>
          <a:p>
            <a:pPr defTabSz="914121">
              <a:defRPr/>
            </a:pPr>
            <a:fld id="{F8167E46-508C-4F62-8925-0B78E27219D7}" type="slidenum">
              <a:rPr lang="en-US" altLang="ja-JP" sz="1100">
                <a:solidFill>
                  <a:srgbClr val="000000"/>
                </a:solidFill>
                <a:latin typeface="Arial" charset="0"/>
              </a:rPr>
              <a:pPr defTabSz="914121">
                <a:defRPr/>
              </a:pPr>
              <a:t>1</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15E9601D-D81B-4CAB-A841-1B23E74FF3F4}"/>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02159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a:xfrm>
            <a:off x="710089" y="4860929"/>
            <a:ext cx="5683886" cy="4859334"/>
          </a:xfrm>
        </p:spPr>
        <p:txBody>
          <a:bodyPr/>
          <a:lstStyle/>
          <a:p>
            <a:r>
              <a:rPr kumimoji="1" lang="ja-JP" altLang="en-US" dirty="0"/>
              <a:t>立候補者は、あらかじめ決めておきましょう。補助者、学校の先生、クラスの代表者でも構いません。二人の候補者に演説をしてもらいましょう。演説のコメント文を事前に立候補者に渡しておいたり、公約の内容を印刷して生徒に配布してもよいでしょう。</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これから選挙を行います。</a:t>
            </a:r>
            <a:endParaRPr kumimoji="1" lang="en-US" altLang="ja-JP" dirty="0"/>
          </a:p>
          <a:p>
            <a:r>
              <a:rPr kumimoji="1" lang="ja-JP" altLang="en-US" dirty="0"/>
              <a:t>候補者は二人です。</a:t>
            </a:r>
            <a:endParaRPr kumimoji="1" lang="en-US" altLang="ja-JP" dirty="0"/>
          </a:p>
          <a:p>
            <a:r>
              <a:rPr kumimoji="1" lang="ja-JP" altLang="en-US" dirty="0"/>
              <a:t>それぞれ考えていることは異なりますが、どちらも日本の将来を真剣に考えて立候補されました。</a:t>
            </a:r>
            <a:endParaRPr kumimoji="1" lang="en-US" altLang="ja-JP" dirty="0"/>
          </a:p>
          <a:p>
            <a:endParaRPr kumimoji="1" lang="en-US" altLang="ja-JP" dirty="0"/>
          </a:p>
          <a:p>
            <a:r>
              <a:rPr kumimoji="1" lang="ja-JP" altLang="en-US" dirty="0"/>
              <a:t>では、候補者のお二人は前に来てください。</a:t>
            </a:r>
            <a:endParaRPr kumimoji="1" lang="en-US" altLang="ja-JP" dirty="0"/>
          </a:p>
          <a:p>
            <a:endParaRPr kumimoji="1" lang="en-US" altLang="ja-JP" dirty="0"/>
          </a:p>
          <a:p>
            <a:r>
              <a:rPr kumimoji="1" lang="ja-JP" altLang="en-US" dirty="0"/>
              <a:t>今からお二人に演説をしてもらいます。</a:t>
            </a:r>
            <a:endParaRPr kumimoji="1" lang="en-US" altLang="ja-JP" dirty="0"/>
          </a:p>
          <a:p>
            <a:endParaRPr kumimoji="1" lang="en-US" altLang="ja-JP" dirty="0"/>
          </a:p>
          <a:p>
            <a:r>
              <a:rPr kumimoji="1" lang="ja-JP" altLang="en-US" dirty="0"/>
              <a:t>まずは、責任党の○○さん。よろしくお願いします。</a:t>
            </a:r>
            <a:endParaRPr kumimoji="1" lang="en-US" altLang="ja-JP" dirty="0"/>
          </a:p>
          <a:p>
            <a:r>
              <a:rPr kumimoji="1" lang="ja-JP" altLang="en-US" dirty="0"/>
              <a:t>・・・ありがとうございました。</a:t>
            </a:r>
            <a:endParaRPr kumimoji="1" lang="en-US" altLang="ja-JP" dirty="0"/>
          </a:p>
          <a:p>
            <a:endParaRPr kumimoji="1" lang="en-US" altLang="ja-JP" dirty="0"/>
          </a:p>
          <a:p>
            <a:r>
              <a:rPr kumimoji="1" lang="ja-JP" altLang="en-US" dirty="0"/>
              <a:t>次に充実党の△△さん。よろしくお願いします。</a:t>
            </a:r>
            <a:endParaRPr kumimoji="1" lang="en-US" altLang="ja-JP" dirty="0"/>
          </a:p>
          <a:p>
            <a:r>
              <a:rPr kumimoji="1" lang="ja-JP" altLang="en-US" dirty="0"/>
              <a:t>・・・ありがとうございました。</a:t>
            </a:r>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19</a:t>
            </a:fld>
            <a:endParaRPr lang="en-US" altLang="ja-JP" dirty="0"/>
          </a:p>
        </p:txBody>
      </p:sp>
    </p:spTree>
    <p:extLst>
      <p:ext uri="{BB962C8B-B14F-4D97-AF65-F5344CB8AC3E}">
        <p14:creationId xmlns:p14="http://schemas.microsoft.com/office/powerpoint/2010/main" val="200020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あらかじめ決めておいた二人の候補者に演説していただきます。</a:t>
            </a:r>
          </a:p>
          <a:p>
            <a:r>
              <a:rPr kumimoji="1" lang="ja-JP" altLang="en-US" dirty="0"/>
              <a:t>いよいよクライマックスに近づき、ここからが講義の中で最も重要な論点となってきます。</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責任党の○○さんは「自分の生活は自分で守る社会」を目指して、このような公約を宣言されました。</a:t>
            </a:r>
            <a:endParaRPr kumimoji="1" lang="en-US" altLang="ja-JP" dirty="0"/>
          </a:p>
          <a:p>
            <a:r>
              <a:rPr kumimoji="1" lang="ja-JP" altLang="en-US" dirty="0"/>
              <a:t>充実党の△△さんは「少子化対策、子育て支援の充実」を目指して、このような公約を宣言されました。</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20</a:t>
            </a:fld>
            <a:endParaRPr lang="en-US" altLang="ja-JP" dirty="0"/>
          </a:p>
        </p:txBody>
      </p:sp>
    </p:spTree>
    <p:extLst>
      <p:ext uri="{BB962C8B-B14F-4D97-AF65-F5344CB8AC3E}">
        <p14:creationId xmlns:p14="http://schemas.microsoft.com/office/powerpoint/2010/main" val="293036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十分に話し合ってもらってから、投票をしてもらいましょう。投票方法は各自でお考え下さい。</a:t>
            </a:r>
          </a:p>
          <a:p>
            <a:r>
              <a:rPr kumimoji="1" lang="ja-JP" altLang="en-US" dirty="0"/>
              <a:t>・手を挙げてもらう</a:t>
            </a:r>
          </a:p>
          <a:p>
            <a:r>
              <a:rPr kumimoji="1" lang="ja-JP" altLang="en-US" dirty="0"/>
              <a:t>・その場で立ち上がってもらう</a:t>
            </a:r>
          </a:p>
          <a:p>
            <a:r>
              <a:rPr kumimoji="1" lang="ja-JP" altLang="en-US" dirty="0"/>
              <a:t>・拍手をする</a:t>
            </a:r>
          </a:p>
          <a:p>
            <a:r>
              <a:rPr kumimoji="1" lang="ja-JP" altLang="en-US" dirty="0"/>
              <a:t>・授業時間が長い（</a:t>
            </a:r>
            <a:r>
              <a:rPr kumimoji="1" lang="en-US" altLang="ja-JP" dirty="0"/>
              <a:t>100</a:t>
            </a:r>
            <a:r>
              <a:rPr kumimoji="1" lang="ja-JP" altLang="en-US" dirty="0"/>
              <a:t>分授業・</a:t>
            </a:r>
            <a:r>
              <a:rPr lang="ja-JP" altLang="en-US" dirty="0"/>
              <a:t>２</a:t>
            </a:r>
            <a:r>
              <a:rPr kumimoji="1" lang="ja-JP" altLang="en-US" dirty="0"/>
              <a:t>コマ授業等）場合には、投票用紙・投票箱を作り、投票してもらってもいいでしょう。</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さぁ、皆さん。二人の演説を聞いて、どちらの候補者を応援したいですか？</a:t>
            </a:r>
            <a:endParaRPr kumimoji="1" lang="en-US" altLang="ja-JP" dirty="0"/>
          </a:p>
          <a:p>
            <a:r>
              <a:rPr kumimoji="1" lang="ja-JP" altLang="en-US" dirty="0"/>
              <a:t>責任党は「小さな政府」、充実党は「大きな政府」を目指していることに気づきましたか？</a:t>
            </a:r>
          </a:p>
          <a:p>
            <a:r>
              <a:rPr kumimoji="1" lang="ja-JP" altLang="en-US" dirty="0"/>
              <a:t>まずは、自分自身で考えてください。</a:t>
            </a:r>
          </a:p>
          <a:p>
            <a:r>
              <a:rPr kumimoji="1" lang="ja-JP" altLang="en-US" dirty="0"/>
              <a:t>どのような理由で選びましたか？・・・他の人の意見も聞いてみてください。</a:t>
            </a:r>
            <a:endParaRPr kumimoji="1" lang="en-US" altLang="ja-JP" dirty="0"/>
          </a:p>
          <a:p>
            <a:endParaRPr kumimoji="1" lang="ja-JP" altLang="en-US" dirty="0"/>
          </a:p>
          <a:p>
            <a:r>
              <a:rPr kumimoji="1" lang="ja-JP" altLang="en-US" dirty="0"/>
              <a:t>では、投票に移ります。</a:t>
            </a:r>
            <a:endParaRPr kumimoji="1" lang="en-US" altLang="ja-JP" dirty="0"/>
          </a:p>
          <a:p>
            <a:endParaRPr kumimoji="1" lang="en-US" altLang="ja-JP" dirty="0"/>
          </a:p>
          <a:p>
            <a:r>
              <a:rPr kumimoji="1" lang="ja-JP" altLang="en-US" dirty="0"/>
              <a:t>投票結果を発表します。今回は、○○党の○○さんが選ばれました。</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21</a:t>
            </a:fld>
            <a:endParaRPr lang="en-US" altLang="ja-JP" dirty="0"/>
          </a:p>
        </p:txBody>
      </p:sp>
    </p:spTree>
    <p:extLst>
      <p:ext uri="{BB962C8B-B14F-4D97-AF65-F5344CB8AC3E}">
        <p14:creationId xmlns:p14="http://schemas.microsoft.com/office/powerpoint/2010/main" val="88578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公約と財源についての説明を行い、選挙を行った意味、本質を伝えます。</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公約を実現するためには、資金が必要となります。</a:t>
            </a:r>
          </a:p>
          <a:p>
            <a:r>
              <a:rPr kumimoji="1" lang="ja-JP" altLang="en-US" dirty="0"/>
              <a:t>その資金をどうやって作りだすのか、ということが財源になります。</a:t>
            </a:r>
          </a:p>
          <a:p>
            <a:r>
              <a:rPr kumimoji="1" lang="ja-JP" altLang="en-US" dirty="0"/>
              <a:t>今回の模擬選挙では、財源の確保という事で税負担の方法を、目指す社会という事で税金の使いみちを公約に掲げてもらいました。</a:t>
            </a:r>
          </a:p>
          <a:p>
            <a:r>
              <a:rPr kumimoji="1" lang="ja-JP" altLang="en-US" dirty="0"/>
              <a:t>皆さんには、税負担の方法と税金の使い道について、模擬選挙を通して考えてもらいました。</a:t>
            </a:r>
          </a:p>
          <a:p>
            <a:r>
              <a:rPr kumimoji="1" lang="ja-JP" altLang="en-US" dirty="0"/>
              <a:t>このように、税金の集め方とその使いみちは、政府が勝手に考えて与えられるものではなく、選挙を通して自分たちで決めるものであることを理解してください。</a:t>
            </a:r>
            <a:endParaRPr kumimoji="1" lang="en-US" altLang="ja-JP" dirty="0"/>
          </a:p>
          <a:p>
            <a:endParaRPr kumimoji="1" lang="en-US" altLang="ja-JP" dirty="0"/>
          </a:p>
          <a:p>
            <a:r>
              <a:rPr kumimoji="1" lang="ja-JP" altLang="en-US" dirty="0"/>
              <a:t>そして、</a:t>
            </a:r>
            <a:r>
              <a:rPr kumimoji="1" lang="en-US" altLang="ja-JP" dirty="0"/>
              <a:t>18</a:t>
            </a:r>
            <a:r>
              <a:rPr kumimoji="1" lang="ja-JP" altLang="en-US" dirty="0"/>
              <a:t>歳になると皆さんは選挙権が得られます。</a:t>
            </a:r>
            <a:endParaRPr kumimoji="1" lang="en-US" altLang="ja-JP" dirty="0"/>
          </a:p>
          <a:p>
            <a:r>
              <a:rPr kumimoji="1" lang="ja-JP" altLang="en-US" dirty="0"/>
              <a:t>この国の主権者として、ぜひ選挙に行って投票してくださいね。</a:t>
            </a:r>
            <a:endParaRPr kumimoji="1" lang="en-US" altLang="ja-JP" dirty="0"/>
          </a:p>
          <a:p>
            <a:pPr eaLnBrk="1" hangingPunct="1"/>
            <a:endParaRPr lang="en-US" altLang="ja-JP" dirty="0"/>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pPr defTabSz="947667">
              <a:defRPr/>
            </a:pPr>
            <a:fld id="{F8167E46-508C-4F62-8925-0B78E27219D7}" type="slidenum">
              <a:rPr lang="en-US" altLang="ja-JP" sz="1100">
                <a:solidFill>
                  <a:srgbClr val="000000"/>
                </a:solidFill>
                <a:latin typeface="Arial" charset="0"/>
              </a:rPr>
              <a:pPr defTabSz="947667">
                <a:defRPr/>
              </a:pPr>
              <a:t>22</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7EBE33E7-4C57-4C6B-96F5-86445FE97B92}"/>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792218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最後に本日の講義内容についての総括を行います。</a:t>
            </a:r>
          </a:p>
          <a:p>
            <a:r>
              <a:rPr kumimoji="1" lang="ja-JP" altLang="en-US" dirty="0"/>
              <a:t>コメントの最後に、あなたから児童・生徒たちへのメッセージを伝えてください。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今日のまとめです。</a:t>
            </a:r>
          </a:p>
          <a:p>
            <a:r>
              <a:rPr kumimoji="1" lang="ja-JP" altLang="en-US" dirty="0"/>
              <a:t>皆さんはどんな社会、どんな税のあり方を望みますか？</a:t>
            </a:r>
          </a:p>
          <a:p>
            <a:r>
              <a:rPr kumimoji="1" lang="ja-JP" altLang="en-US" dirty="0"/>
              <a:t>民主主義国家の日本では、私たちが主権者です。</a:t>
            </a:r>
          </a:p>
          <a:p>
            <a:r>
              <a:rPr kumimoji="1" lang="ja-JP" altLang="en-US" dirty="0"/>
              <a:t>主権者だからといって、「自分が」「自分が」と言っていいわけではありません。</a:t>
            </a:r>
          </a:p>
          <a:p>
            <a:r>
              <a:rPr kumimoji="1" lang="ja-JP" altLang="en-US" dirty="0"/>
              <a:t>自分の権利を使うには、その責任も同時に負わなくてはいけないし、少数意見にも十分に配慮するという「思いやり」の気持ちも大切にしてほしいと思います。</a:t>
            </a:r>
          </a:p>
          <a:p>
            <a:r>
              <a:rPr kumimoji="1" lang="ja-JP" altLang="en-US" dirty="0"/>
              <a:t>みんなで決めたことが、自分の意にそわないものであったとしても、それを受け止めることも大切です。</a:t>
            </a:r>
          </a:p>
          <a:p>
            <a:r>
              <a:rPr kumimoji="1" lang="ja-JP" altLang="en-US" dirty="0"/>
              <a:t>一人一人が考えて、みんなで一緒に決めましょう。　</a:t>
            </a:r>
          </a:p>
          <a:p>
            <a:r>
              <a:rPr kumimoji="1" lang="ja-JP" altLang="en-US" dirty="0"/>
              <a:t>「私たちの税」のこと。</a:t>
            </a:r>
          </a:p>
          <a:p>
            <a:r>
              <a:rPr kumimoji="1" lang="ja-JP" altLang="en-US" dirty="0"/>
              <a:t>－－－－－－－－－－－－－－－－－－－－－－－－－－－－－－－－－－最後に、あなたからのメッセージを伝えてください。</a:t>
            </a:r>
            <a:endParaRPr kumimoji="1" lang="en-US" altLang="ja-JP" b="0" i="0"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23</a:t>
            </a:fld>
            <a:endParaRPr lang="en-US" altLang="ja-JP" dirty="0"/>
          </a:p>
        </p:txBody>
      </p:sp>
      <p:sp>
        <p:nvSpPr>
          <p:cNvPr id="5" name="ヘッダー プレースホルダー 4">
            <a:extLst>
              <a:ext uri="{FF2B5EF4-FFF2-40B4-BE49-F238E27FC236}">
                <a16:creationId xmlns:a16="http://schemas.microsoft.com/office/drawing/2014/main" id="{66145834-013B-4B83-8A33-AD09EAE765AB}"/>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2811149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コメント例</a:t>
            </a:r>
            <a:r>
              <a:rPr lang="en-US" altLang="ja-JP" dirty="0"/>
              <a:t>】</a:t>
            </a:r>
          </a:p>
          <a:p>
            <a:pPr eaLnBrk="1" hangingPunct="1"/>
            <a:r>
              <a:rPr lang="ja-JP" altLang="en-US" dirty="0"/>
              <a:t>これで、今日の租税教室を終わります。</a:t>
            </a:r>
            <a:endParaRPr lang="en-US" altLang="ja-JP" dirty="0"/>
          </a:p>
          <a:p>
            <a:pPr eaLnBrk="1" hangingPunct="1"/>
            <a:r>
              <a:rPr lang="ja-JP" altLang="en-US" dirty="0"/>
              <a:t>ありがとうございました。</a:t>
            </a:r>
            <a:endParaRPr lang="en-US" altLang="ja-JP" dirty="0"/>
          </a:p>
        </p:txBody>
      </p:sp>
      <p:sp>
        <p:nvSpPr>
          <p:cNvPr id="4" name="スライド番号プレースホルダー 3"/>
          <p:cNvSpPr>
            <a:spLocks noGrp="1"/>
          </p:cNvSpPr>
          <p:nvPr>
            <p:ph type="sldNum" sz="quarter" idx="5"/>
          </p:nvPr>
        </p:nvSpPr>
        <p:spPr/>
        <p:txBody>
          <a:bodyPr/>
          <a:lstStyle/>
          <a:p>
            <a:pPr defTabSz="914121">
              <a:defRPr/>
            </a:pPr>
            <a:fld id="{F8167E46-508C-4F62-8925-0B78E27219D7}" type="slidenum">
              <a:rPr lang="en-US" altLang="ja-JP" sz="1100">
                <a:solidFill>
                  <a:srgbClr val="000000"/>
                </a:solidFill>
                <a:latin typeface="Arial" charset="0"/>
              </a:rPr>
              <a:pPr defTabSz="914121">
                <a:defRPr/>
              </a:pPr>
              <a:t>24</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0873902-22A8-4EC4-B730-EDE32022BC42}"/>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14770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今日の学習内容を生徒たちに伝えましょう。</a:t>
            </a:r>
            <a:endParaRPr lang="en-US" altLang="ja-JP" dirty="0"/>
          </a:p>
          <a:p>
            <a:pPr eaLnBrk="1" hangingPunct="1"/>
            <a:endParaRPr lang="en-US" altLang="ja-JP" dirty="0"/>
          </a:p>
          <a:p>
            <a:pPr eaLnBrk="1" hangingPunct="1"/>
            <a:r>
              <a:rPr lang="ja-JP" altLang="en-US" dirty="0"/>
              <a:t>１</a:t>
            </a:r>
            <a:r>
              <a:rPr lang="en-US" altLang="ja-JP" dirty="0"/>
              <a:t>.</a:t>
            </a:r>
            <a:r>
              <a:rPr lang="ja-JP" altLang="en-US" dirty="0"/>
              <a:t>税の歴史、民主主義の始まりから税について説明します。</a:t>
            </a:r>
            <a:endParaRPr lang="en-US" altLang="ja-JP" dirty="0"/>
          </a:p>
          <a:p>
            <a:pPr eaLnBrk="1" hangingPunct="1"/>
            <a:r>
              <a:rPr lang="ja-JP" altLang="en-US" dirty="0"/>
              <a:t>スライドの数が多いので、解説すべきポイントを絞り省略することも視野に入れ時間を使いすぎないように注意しましょう。</a:t>
            </a:r>
            <a:endParaRPr lang="en-US" altLang="ja-JP" dirty="0"/>
          </a:p>
          <a:p>
            <a:pPr eaLnBrk="1" hangingPunct="1"/>
            <a:r>
              <a:rPr lang="ja-JP" altLang="en-US" dirty="0"/>
              <a:t>２</a:t>
            </a:r>
            <a:r>
              <a:rPr lang="en-US" altLang="ja-JP" dirty="0"/>
              <a:t>.</a:t>
            </a:r>
            <a:r>
              <a:rPr lang="ja-JP" altLang="en-US" dirty="0"/>
              <a:t>現在の日本の歳入歳出の内容、国債残高の推移などについて説明します。</a:t>
            </a:r>
          </a:p>
          <a:p>
            <a:pPr eaLnBrk="1" hangingPunct="1"/>
            <a:r>
              <a:rPr lang="ja-JP" altLang="en-US" dirty="0"/>
              <a:t>３</a:t>
            </a:r>
            <a:r>
              <a:rPr lang="en-US" altLang="ja-JP" dirty="0"/>
              <a:t>.</a:t>
            </a:r>
            <a:r>
              <a:rPr lang="ja-JP" altLang="en-US" dirty="0"/>
              <a:t>模擬選挙を通して、自分たちの国について主権者として考え、民主主義を体験してもらいます。私たち一人一人が、社会や税について考えるべきであることを伝えましょう。　　</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今日は、この３つのテーマで進めていきます。（読みます）</a:t>
            </a:r>
            <a:endParaRPr lang="en-US" altLang="ja-JP" dirty="0"/>
          </a:p>
          <a:p>
            <a:pPr eaLnBrk="1" hangingPunct="1"/>
            <a:r>
              <a:rPr lang="ja-JP" altLang="en-US" dirty="0"/>
              <a:t>最後に、アンケートの記入をお願いしますね。</a:t>
            </a:r>
            <a:endParaRPr lang="en-US" altLang="ja-JP"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defTabSz="457062" fontAlgn="auto">
              <a:spcBef>
                <a:spcPts val="0"/>
              </a:spcBef>
              <a:spcAft>
                <a:spcPts val="0"/>
              </a:spcAft>
              <a:defRPr/>
            </a:pPr>
            <a:fld id="{1A45F54A-FD13-49DF-B398-957F3776A287}" type="slidenum">
              <a:rPr lang="ja-JP" altLang="en-US" sz="1100">
                <a:solidFill>
                  <a:prstClr val="black"/>
                </a:solidFill>
                <a:latin typeface="游ゴシック" panose="020F0502020204030204"/>
                <a:ea typeface="游ゴシック" panose="020B0400000000000000" pitchFamily="50" charset="-128"/>
              </a:rPr>
              <a:pPr defTabSz="457062" fontAlgn="auto">
                <a:spcBef>
                  <a:spcPts val="0"/>
                </a:spcBef>
                <a:spcAft>
                  <a:spcPts val="0"/>
                </a:spcAft>
                <a:defRPr/>
              </a:pPr>
              <a:t>2</a:t>
            </a:fld>
            <a:endParaRPr lang="ja-JP" altLang="en-US" sz="1100">
              <a:solidFill>
                <a:prstClr val="black"/>
              </a:solidFill>
              <a:latin typeface="游ゴシック" panose="020F0502020204030204"/>
              <a:ea typeface="游ゴシック" panose="020B0400000000000000" pitchFamily="50" charset="-128"/>
            </a:endParaRPr>
          </a:p>
        </p:txBody>
      </p:sp>
      <p:sp>
        <p:nvSpPr>
          <p:cNvPr id="5" name="ヘッダー プレースホルダー 4">
            <a:extLst>
              <a:ext uri="{FF2B5EF4-FFF2-40B4-BE49-F238E27FC236}">
                <a16:creationId xmlns:a16="http://schemas.microsoft.com/office/drawing/2014/main" id="{6CF6835A-4F9D-498F-B33C-1C53F981A5FC}"/>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83159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税の歴史、民主主義の話をする前に、まずは生徒の皆さんとのコミュニケーションをとるために、また自分自身へのウォーミングアップのつもりで「税金」についてのイメージを聞いてみ</a:t>
            </a:r>
            <a:r>
              <a:rPr lang="ja-JP" altLang="en-US" dirty="0"/>
              <a:t>ましょう。</a:t>
            </a:r>
            <a:endParaRPr lang="en-US" altLang="ja-JP" dirty="0"/>
          </a:p>
          <a:p>
            <a:r>
              <a:rPr kumimoji="1" lang="ja-JP" altLang="en-US" dirty="0"/>
              <a:t>具体的には「税金について考えたことはありますか？」や「税金って本当に必要なのでしょうか？」と問いかけるのがよいでしょう。</a:t>
            </a:r>
          </a:p>
          <a:p>
            <a:r>
              <a:rPr kumimoji="1" lang="ja-JP" altLang="en-US" dirty="0"/>
              <a:t>また、税金は「役所に取られるもの」か「国に納めるもの」か「自分から支払うもの」かについて挙手してもらうのもよいでしょう。</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今から税金について、一緒に勉強していきましょう。</a:t>
            </a:r>
          </a:p>
          <a:p>
            <a:r>
              <a:rPr kumimoji="1" lang="ja-JP" altLang="en-US" dirty="0"/>
              <a:t>皆さん、税金について考えたことはありますか？税金って本当に必要なのでしょうか？</a:t>
            </a:r>
            <a:endParaRPr kumimoji="1" lang="en-US" altLang="ja-JP" dirty="0"/>
          </a:p>
          <a:p>
            <a:r>
              <a:rPr kumimoji="1" lang="ja-JP" altLang="en-US" dirty="0"/>
              <a:t>それでは「税」について民主主義の始まりから考えてみましょう。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14121">
              <a:defRPr/>
            </a:pPr>
            <a:fld id="{F8167E46-508C-4F62-8925-0B78E27219D7}" type="slidenum">
              <a:rPr lang="en-US" altLang="ja-JP" sz="1100">
                <a:solidFill>
                  <a:srgbClr val="000000"/>
                </a:solidFill>
                <a:latin typeface="Arial" charset="0"/>
              </a:rPr>
              <a:pPr defTabSz="914121">
                <a:defRPr/>
              </a:pPr>
              <a:t>3</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E87BA878-05C4-4301-B667-4B8F02A0A037}"/>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96553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a:spcBef>
                <a:spcPts val="0"/>
              </a:spcBef>
            </a:pPr>
            <a:r>
              <a:rPr kumimoji="1" lang="ja-JP" altLang="en-US" dirty="0"/>
              <a:t>こちらは教科書で学習する内容ですので、</a:t>
            </a:r>
            <a:endParaRPr kumimoji="1" lang="en-US" altLang="ja-JP" dirty="0"/>
          </a:p>
          <a:p>
            <a:pPr>
              <a:spcBef>
                <a:spcPts val="0"/>
              </a:spcBef>
            </a:pPr>
            <a:r>
              <a:rPr lang="ja-JP" altLang="en-US" dirty="0"/>
              <a:t>・</a:t>
            </a:r>
            <a:r>
              <a:rPr kumimoji="1" lang="ja-JP" altLang="en-US" dirty="0"/>
              <a:t>西暦</a:t>
            </a:r>
            <a:r>
              <a:rPr kumimoji="1" lang="en-US" altLang="ja-JP" dirty="0"/>
              <a:t>701</a:t>
            </a:r>
            <a:r>
              <a:rPr kumimoji="1" lang="ja-JP" altLang="en-US" dirty="0"/>
              <a:t>年に中国の制度を手本に「大宝律令」が制定され租庸調という税が課せられたこと</a:t>
            </a:r>
          </a:p>
          <a:p>
            <a:pPr>
              <a:spcBef>
                <a:spcPts val="0"/>
              </a:spcBef>
            </a:pPr>
            <a:r>
              <a:rPr kumimoji="1" lang="ja-JP" altLang="en-US" dirty="0"/>
              <a:t>・その後、鎌倉時代・室町時代・安土桃山時代を経て江戸時代になり、封建制度</a:t>
            </a:r>
            <a:endParaRPr kumimoji="1" lang="en-US" altLang="ja-JP" dirty="0"/>
          </a:p>
          <a:p>
            <a:pPr>
              <a:spcBef>
                <a:spcPts val="0"/>
              </a:spcBef>
            </a:pPr>
            <a:r>
              <a:rPr kumimoji="1" lang="ja-JP" altLang="en-US" dirty="0"/>
              <a:t>（厳しい身分制度）が確立し年貢を取り立てられるようになったことを説明すれば</a:t>
            </a:r>
            <a:endParaRPr kumimoji="1" lang="en-US" altLang="ja-JP" dirty="0"/>
          </a:p>
          <a:p>
            <a:pPr>
              <a:spcBef>
                <a:spcPts val="0"/>
              </a:spcBef>
            </a:pPr>
            <a:r>
              <a:rPr kumimoji="1" lang="ja-JP" altLang="en-US" dirty="0"/>
              <a:t>十分です。</a:t>
            </a:r>
          </a:p>
          <a:p>
            <a:r>
              <a:rPr kumimoji="1" lang="ja-JP" altLang="en-US" dirty="0"/>
              <a:t>すでに児童・生徒が知っている内容を改めて説明すると退屈な講義となる可能性がありますので注意が必要です。</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日本の税の歴史をみてみましょう。</a:t>
            </a:r>
            <a:endParaRPr kumimoji="1" lang="en-US" altLang="ja-JP" dirty="0"/>
          </a:p>
          <a:p>
            <a:r>
              <a:rPr kumimoji="1" lang="en-US" altLang="ja-JP" dirty="0"/>
              <a:t>701</a:t>
            </a:r>
            <a:r>
              <a:rPr kumimoji="1" lang="ja-JP" altLang="en-US" dirty="0"/>
              <a:t>年に中国の制度を手本に「大宝律令」が制定され、租庸調という税が課せられました。</a:t>
            </a:r>
          </a:p>
          <a:p>
            <a:r>
              <a:rPr kumimoji="1" lang="ja-JP" altLang="en-US" dirty="0"/>
              <a:t>鎌倉時代・室町時代・安土桃山時代を経て江戸時代になると封建制度（厳しい身分制度）が確立し、年貢を取り立てられるようになりました。</a:t>
            </a:r>
            <a:endParaRPr kumimoji="1" lang="en-US" altLang="ja-JP" dirty="0"/>
          </a:p>
          <a:p>
            <a:endParaRPr kumimoji="1" lang="en-US" altLang="ja-JP" dirty="0"/>
          </a:p>
          <a:p>
            <a:r>
              <a:rPr kumimoji="1" lang="ja-JP" altLang="en-US" dirty="0"/>
              <a:t>日本において税といえば、長らく年貢でした。</a:t>
            </a:r>
          </a:p>
          <a:p>
            <a:r>
              <a:rPr kumimoji="1" lang="ja-JP" altLang="en-US" dirty="0"/>
              <a:t>まさに強制的に「取られる」というものでした。</a:t>
            </a:r>
          </a:p>
          <a:p>
            <a:r>
              <a:rPr kumimoji="1" lang="ja-JP" altLang="en-US" dirty="0"/>
              <a:t>支配者の言いつけ（命令）に反対の意思を示すには、まさに命がけで戦うしかなかったのです。</a:t>
            </a:r>
            <a:endParaRPr kumimoji="1" lang="en-US" altLang="ja-JP" dirty="0"/>
          </a:p>
          <a:p>
            <a:pPr defTabSz="947471">
              <a:defRPr/>
            </a:pPr>
            <a:endParaRPr kumimoji="1" lang="en-US" altLang="ja-JP" b="1" dirty="0"/>
          </a:p>
          <a:p>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4</a:t>
            </a:fld>
            <a:endParaRPr lang="en-US" altLang="ja-JP" dirty="0"/>
          </a:p>
        </p:txBody>
      </p:sp>
    </p:spTree>
    <p:extLst>
      <p:ext uri="{BB962C8B-B14F-4D97-AF65-F5344CB8AC3E}">
        <p14:creationId xmlns:p14="http://schemas.microsoft.com/office/powerpoint/2010/main" val="428551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a:xfrm>
            <a:off x="710089" y="4860932"/>
            <a:ext cx="5683886" cy="4962224"/>
          </a:xfrm>
        </p:spPr>
        <p:txBody>
          <a:bodyPr/>
          <a:lstStyle/>
          <a:p>
            <a:r>
              <a:rPr kumimoji="1" lang="ja-JP" altLang="en-US" dirty="0"/>
              <a:t>つぎに税と民主主義の歴史について話題を繋げます。こちらでは民主主義社会への契機が税であったことを説明してください。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ここで、世界の民主主義の始まりについて見てみましょう。</a:t>
            </a:r>
          </a:p>
          <a:p>
            <a:r>
              <a:rPr kumimoji="1" lang="ja-JP" altLang="en-US" dirty="0"/>
              <a:t>その昔、「国家は国王のもの」「主権は支配者にあり」という時代がありました。</a:t>
            </a:r>
          </a:p>
          <a:p>
            <a:r>
              <a:rPr kumimoji="1" lang="ja-JP" altLang="en-US" dirty="0"/>
              <a:t>税金も国王や支配者の言いなりに徴収されていました。</a:t>
            </a:r>
          </a:p>
          <a:p>
            <a:r>
              <a:rPr kumimoji="1" lang="ja-JP" altLang="en-US" dirty="0"/>
              <a:t>世界のあちこちで、「国家は市民のためのもの」「主権は国民にある」ということを求める動きが始まりました。</a:t>
            </a:r>
          </a:p>
          <a:p>
            <a:r>
              <a:rPr kumimoji="1" lang="ja-JP" altLang="en-US" dirty="0"/>
              <a:t>アメリカではボストン茶会事件がありました。皆さん、歴史の授業で習ったと思います。</a:t>
            </a:r>
          </a:p>
          <a:p>
            <a:r>
              <a:rPr kumimoji="1" lang="ja-JP" altLang="en-US" dirty="0"/>
              <a:t>この事件をきっかけに民主主義国家に移行しています。</a:t>
            </a:r>
            <a:endParaRPr kumimoji="1" lang="en-US" altLang="ja-JP" dirty="0"/>
          </a:p>
          <a:p>
            <a:endParaRPr kumimoji="1" lang="en-US" altLang="ja-JP" dirty="0"/>
          </a:p>
          <a:p>
            <a:r>
              <a:rPr kumimoji="1" lang="ja-JP" altLang="en-US" dirty="0"/>
              <a:t>＜アニメーションを使用する場合＞</a:t>
            </a:r>
            <a:endParaRPr kumimoji="1" lang="en-US" altLang="ja-JP" dirty="0"/>
          </a:p>
          <a:p>
            <a:r>
              <a:rPr kumimoji="1" lang="ja-JP" altLang="en-US" dirty="0"/>
              <a:t>では、</a:t>
            </a:r>
            <a:r>
              <a:rPr kumimoji="1" lang="en-US" altLang="ja-JP" dirty="0"/>
              <a:t>1773</a:t>
            </a:r>
            <a:r>
              <a:rPr kumimoji="1" lang="ja-JP" altLang="en-US" dirty="0"/>
              <a:t>年に起きた「アメリカ・ボストン茶会事件」について、一緒にアニメーションで確認してみましょう！</a:t>
            </a:r>
            <a:endParaRPr kumimoji="1" lang="en-US" altLang="ja-JP" dirty="0"/>
          </a:p>
          <a:p>
            <a:r>
              <a:rPr kumimoji="1" lang="ja-JP" altLang="en-US" dirty="0"/>
              <a:t>→スライド６を飛ばして、スライド７に移動してください。</a:t>
            </a:r>
            <a:endParaRPr kumimoji="1" lang="en-US" altLang="ja-JP" dirty="0"/>
          </a:p>
          <a:p>
            <a:endParaRPr kumimoji="1" lang="en-US" altLang="ja-JP" dirty="0"/>
          </a:p>
          <a:p>
            <a:r>
              <a:rPr kumimoji="1" lang="ja-JP" altLang="en-US" dirty="0"/>
              <a:t>＜アニメーションを使用せずスライドで説明する場合＞</a:t>
            </a:r>
            <a:endParaRPr kumimoji="1" lang="en-US" altLang="ja-JP" dirty="0"/>
          </a:p>
          <a:p>
            <a:r>
              <a:rPr kumimoji="1" lang="ja-JP" altLang="en-US" dirty="0"/>
              <a:t>スライド６に移動し、説明がおわったら、スライド８に移動してください。</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5</a:t>
            </a:fld>
            <a:endParaRPr lang="en-US" altLang="ja-JP" dirty="0"/>
          </a:p>
        </p:txBody>
      </p:sp>
    </p:spTree>
    <p:extLst>
      <p:ext uri="{BB962C8B-B14F-4D97-AF65-F5344CB8AC3E}">
        <p14:creationId xmlns:p14="http://schemas.microsoft.com/office/powerpoint/2010/main" val="273965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このスライドではアメリカのボストン茶会事件について説明します。</a:t>
            </a:r>
          </a:p>
          <a:p>
            <a:r>
              <a:rPr kumimoji="1" lang="ja-JP" altLang="en-US" dirty="0"/>
              <a:t>税と民主主義が密接に結びついていることが理解できるように意識してください。</a:t>
            </a:r>
            <a:endParaRPr kumimoji="1" lang="en-US" altLang="ja-JP" dirty="0"/>
          </a:p>
          <a:p>
            <a:endParaRPr kumimoji="1" lang="en-US" altLang="ja-JP" dirty="0"/>
          </a:p>
          <a:p>
            <a:pPr defTabSz="914172">
              <a:defRPr/>
            </a:pPr>
            <a:r>
              <a:rPr kumimoji="1" lang="en-US" altLang="ja-JP" dirty="0"/>
              <a:t>【</a:t>
            </a:r>
            <a:r>
              <a:rPr kumimoji="1" lang="ja-JP" altLang="en-US" dirty="0"/>
              <a:t>コメント例</a:t>
            </a:r>
            <a:r>
              <a:rPr kumimoji="1" lang="en-US" altLang="ja-JP" dirty="0"/>
              <a:t>】</a:t>
            </a:r>
          </a:p>
          <a:p>
            <a:r>
              <a:rPr kumimoji="1" lang="ja-JP" altLang="en-US" dirty="0"/>
              <a:t>アメリカ合衆国の歴史を語るときには欠かせない大きな事件です。</a:t>
            </a:r>
            <a:endParaRPr kumimoji="1" lang="en-US" altLang="ja-JP" dirty="0"/>
          </a:p>
          <a:p>
            <a:endParaRPr kumimoji="1" lang="en-US" altLang="ja-JP" dirty="0"/>
          </a:p>
          <a:p>
            <a:r>
              <a:rPr kumimoji="1" lang="en-US" altLang="ja-JP" dirty="0"/>
              <a:t>18</a:t>
            </a:r>
            <a:r>
              <a:rPr kumimoji="1" lang="ja-JP" altLang="en-US" dirty="0"/>
              <a:t>世紀半ば（今から</a:t>
            </a:r>
            <a:r>
              <a:rPr kumimoji="1" lang="en-US" altLang="ja-JP" dirty="0"/>
              <a:t>250</a:t>
            </a:r>
            <a:r>
              <a:rPr kumimoji="1" lang="ja-JP" altLang="en-US" dirty="0"/>
              <a:t>年ほど前）アメリカはイギリスの植民地でした。</a:t>
            </a:r>
            <a:endParaRPr kumimoji="1" lang="en-US" altLang="ja-JP" dirty="0"/>
          </a:p>
          <a:p>
            <a:r>
              <a:rPr kumimoji="1" lang="ja-JP" altLang="en-US" dirty="0"/>
              <a:t>イギリスの支配により、さまざまな税をかけられていました。「イギリスの議会には植民地（アメリカ）の代表がおらず、代表がいない中で勝手に税金をかけるのはおかしい。」ということで、抵抗し、ほとんどの税をやめさせましたが、茶（紅茶）への税だけが残ったのです。しかし、この茶税の廃止も求めお茶を海に投棄して起こしたのが、この事件になります。</a:t>
            </a:r>
            <a:endParaRPr kumimoji="1" lang="en-US" altLang="ja-JP" dirty="0"/>
          </a:p>
          <a:p>
            <a:endParaRPr kumimoji="1" lang="en-US" altLang="ja-JP" dirty="0"/>
          </a:p>
          <a:p>
            <a:r>
              <a:rPr kumimoji="1" lang="ja-JP" altLang="en-US" dirty="0"/>
              <a:t>「代表なくして課税なし」という言葉は、アメリカ独立戦争のスローガンとなっていました。</a:t>
            </a:r>
            <a:endParaRPr kumimoji="1" lang="en-US" altLang="ja-JP" dirty="0"/>
          </a:p>
          <a:p>
            <a:pPr defTabSz="914172">
              <a:defRPr/>
            </a:pPr>
            <a:endParaRPr kumimoji="1" lang="en-US" altLang="ja-JP" dirty="0"/>
          </a:p>
          <a:p>
            <a:pPr defTabSz="914172">
              <a:defRPr/>
            </a:pPr>
            <a:r>
              <a:rPr kumimoji="1" lang="ja-JP" altLang="en-US" dirty="0"/>
              <a:t>＜説明後＞</a:t>
            </a:r>
            <a:endParaRPr kumimoji="1" lang="en-US" altLang="ja-JP" dirty="0"/>
          </a:p>
          <a:p>
            <a:pPr defTabSz="914172">
              <a:defRPr/>
            </a:pPr>
            <a:r>
              <a:rPr kumimoji="1" lang="ja-JP" altLang="en-US" dirty="0"/>
              <a:t>→スライド７を飛ばして、スライド８に移動してください。</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6</a:t>
            </a:fld>
            <a:endParaRPr lang="en-US" altLang="ja-JP" dirty="0"/>
          </a:p>
        </p:txBody>
      </p:sp>
    </p:spTree>
    <p:extLst>
      <p:ext uri="{BB962C8B-B14F-4D97-AF65-F5344CB8AC3E}">
        <p14:creationId xmlns:p14="http://schemas.microsoft.com/office/powerpoint/2010/main" val="273092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（動画の後に）</a:t>
            </a:r>
            <a:endParaRPr kumimoji="1" lang="en-US" altLang="ja-JP" dirty="0"/>
          </a:p>
          <a:p>
            <a:r>
              <a:rPr kumimoji="1" lang="ja-JP" altLang="en-US" dirty="0"/>
              <a:t>いかがでしたか？</a:t>
            </a:r>
            <a:endParaRPr kumimoji="1" lang="en-US" altLang="ja-JP" dirty="0"/>
          </a:p>
          <a:p>
            <a:r>
              <a:rPr kumimoji="1" lang="ja-JP" altLang="en-US" dirty="0"/>
              <a:t>「税」がきっかけで民主主義に移行した事件だったのですね。</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7</a:t>
            </a:fld>
            <a:endParaRPr lang="en-US" altLang="ja-JP" dirty="0"/>
          </a:p>
        </p:txBody>
      </p:sp>
    </p:spTree>
    <p:extLst>
      <p:ext uri="{BB962C8B-B14F-4D97-AF65-F5344CB8AC3E}">
        <p14:creationId xmlns:p14="http://schemas.microsoft.com/office/powerpoint/2010/main" val="193456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日本においても民主主義的な考え方の広がりにともない、税についても国民が深く関与することができる環境が整備されてきました。</a:t>
            </a:r>
          </a:p>
          <a:p>
            <a:r>
              <a:rPr kumimoji="1" lang="ja-JP" altLang="en-US" dirty="0"/>
              <a:t>明治時代には福沢諭吉が「学問のすすめ」において</a:t>
            </a:r>
            <a:r>
              <a:rPr kumimoji="1" lang="en-US" altLang="ja-JP" dirty="0"/>
              <a:t>『</a:t>
            </a:r>
            <a:r>
              <a:rPr kumimoji="1" lang="ja-JP" altLang="en-US" dirty="0"/>
              <a:t>健全な納税者意識</a:t>
            </a:r>
            <a:r>
              <a:rPr kumimoji="1" lang="en-US" altLang="ja-JP" dirty="0"/>
              <a:t>』</a:t>
            </a:r>
            <a:r>
              <a:rPr kumimoji="1" lang="ja-JP" altLang="en-US" dirty="0"/>
              <a:t>に繋がる考え方を述べていることにも触れてください。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日本でも、時代が進むにつれて、根本的に税の仕組みを見直す世の中に変わっていきました。</a:t>
            </a:r>
          </a:p>
          <a:p>
            <a:r>
              <a:rPr kumimoji="1" lang="ja-JP" altLang="en-US" dirty="0"/>
              <a:t>明治時代、外国の民主主義にならって、日本でも「税金を納めるものが政治に参加するのは当然だ。」という議論が起こり自由民権運動が広がっていきました。</a:t>
            </a:r>
          </a:p>
          <a:p>
            <a:r>
              <a:rPr kumimoji="1" lang="ja-JP" altLang="en-US" dirty="0"/>
              <a:t>大正、昭和へと進み、アジア・太平洋戦争が終わると、民主的な日本国憲法が制定され、普通選挙制度が確立しました。</a:t>
            </a:r>
            <a:endParaRPr kumimoji="1" lang="en-US" altLang="ja-JP" dirty="0"/>
          </a:p>
          <a:p>
            <a:r>
              <a:rPr kumimoji="1" lang="ja-JP" altLang="en-US" dirty="0"/>
              <a:t>そして、国のことは主権者である国民が決めることになりました。</a:t>
            </a:r>
            <a:endParaRPr kumimoji="1" lang="en-US" altLang="ja-JP" dirty="0"/>
          </a:p>
          <a:p>
            <a:r>
              <a:rPr kumimoji="1" lang="ja-JP" altLang="en-US" dirty="0"/>
              <a:t>「税」のことも私たちが決める、「私たちの税」へとなりました。</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8</a:t>
            </a:fld>
            <a:endParaRPr lang="en-US" altLang="ja-JP" dirty="0"/>
          </a:p>
        </p:txBody>
      </p:sp>
    </p:spTree>
    <p:extLst>
      <p:ext uri="{BB962C8B-B14F-4D97-AF65-F5344CB8AC3E}">
        <p14:creationId xmlns:p14="http://schemas.microsoft.com/office/powerpoint/2010/main" val="207123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8_タイトルとコンテンツ：箇条書き">
    <p:spTree>
      <p:nvGrpSpPr>
        <p:cNvPr id="1" name=""/>
        <p:cNvGrpSpPr/>
        <p:nvPr/>
      </p:nvGrpSpPr>
      <p:grpSpPr>
        <a:xfrm>
          <a:off x="0" y="0"/>
          <a:ext cx="0" cy="0"/>
          <a:chOff x="0" y="0"/>
          <a:chExt cx="0" cy="0"/>
        </a:xfrm>
      </p:grpSpPr>
      <p:sp>
        <p:nvSpPr>
          <p:cNvPr id="5" name="正方形/長方形 4"/>
          <p:cNvSpPr/>
          <p:nvPr userDrawn="1"/>
        </p:nvSpPr>
        <p:spPr>
          <a:xfrm>
            <a:off x="0" y="6318000"/>
            <a:ext cx="12192000" cy="540000"/>
          </a:xfrm>
          <a:prstGeom prst="rect">
            <a:avLst/>
          </a:prstGeom>
          <a:solidFill>
            <a:schemeClr val="accent5">
              <a:lumMod val="20000"/>
              <a:lumOff val="80000"/>
            </a:schemeClr>
          </a:solidFill>
          <a:ln w="25400"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 name="正方形/長方形 3"/>
          <p:cNvSpPr/>
          <p:nvPr userDrawn="1"/>
        </p:nvSpPr>
        <p:spPr>
          <a:xfrm>
            <a:off x="0" y="0"/>
            <a:ext cx="12192000" cy="1065402"/>
          </a:xfrm>
          <a:prstGeom prst="rect">
            <a:avLst/>
          </a:prstGeom>
          <a:solidFill>
            <a:schemeClr val="accent5">
              <a:lumMod val="20000"/>
              <a:lumOff val="80000"/>
              <a:alpha val="60000"/>
            </a:schemeClr>
          </a:solidFill>
          <a:ln w="25400"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タイトル 1"/>
          <p:cNvSpPr>
            <a:spLocks noGrp="1"/>
          </p:cNvSpPr>
          <p:nvPr>
            <p:ph type="title"/>
          </p:nvPr>
        </p:nvSpPr>
        <p:spPr>
          <a:xfrm>
            <a:off x="0" y="0"/>
            <a:ext cx="12192000" cy="1065402"/>
          </a:xfrm>
        </p:spPr>
        <p:txBody>
          <a:bodyPr>
            <a:normAutofit/>
          </a:bodyPr>
          <a:lstStyle>
            <a:lvl1pPr algn="ctr" fontAlgn="ctr">
              <a:defRPr sz="3600"/>
            </a:lvl1pPr>
          </a:lstStyle>
          <a:p>
            <a:r>
              <a:rPr kumimoji="1" lang="ja-JP" altLang="en-US" dirty="0"/>
              <a:t>マスタ タイトルの書式設定</a:t>
            </a:r>
          </a:p>
        </p:txBody>
      </p:sp>
      <p:sp>
        <p:nvSpPr>
          <p:cNvPr id="6" name="スライド番号プレースホルダ 5"/>
          <p:cNvSpPr>
            <a:spLocks noGrp="1" noChangeAspect="1"/>
          </p:cNvSpPr>
          <p:nvPr>
            <p:ph type="sldNum" sz="quarter" idx="12"/>
          </p:nvPr>
        </p:nvSpPr>
        <p:spPr>
          <a:xfrm>
            <a:off x="11472597" y="6318448"/>
            <a:ext cx="719403" cy="539552"/>
          </a:xfrm>
          <a:prstGeom prst="rect">
            <a:avLst/>
          </a:prstGeom>
          <a:noFill/>
          <a:ln>
            <a:noFill/>
          </a:ln>
        </p:spPr>
        <p:txBody>
          <a:bodyPr anchor="ctr"/>
          <a:lstStyle>
            <a:lvl1pPr algn="ctr" fontAlgn="ctr">
              <a:defRPr sz="1800" baseline="0">
                <a:solidFill>
                  <a:schemeClr val="tx1"/>
                </a:solidFill>
                <a:latin typeface="ＭＳ Ｐゴシック" pitchFamily="50" charset="-128"/>
                <a:ea typeface="ＭＳ Ｐゴシック" pitchFamily="50" charset="-128"/>
              </a:defRPr>
            </a:lvl1pPr>
          </a:lstStyle>
          <a:p>
            <a:pPr eaLnBrk="1" hangingPunct="1">
              <a:spcBef>
                <a:spcPts val="0"/>
              </a:spcBef>
              <a:spcAft>
                <a:spcPts val="0"/>
              </a:spcAft>
              <a:defRPr/>
            </a:pPr>
            <a:fld id="{8312DF0F-AA9F-4A51-BE4C-67E87EE5E3E6}" type="slidenum">
              <a:rPr lang="ja-JP" altLang="en-US" smtClean="0">
                <a:solidFill>
                  <a:prstClr val="black"/>
                </a:solidFill>
              </a:rPr>
              <a:pPr eaLnBrk="1" hangingPunct="1">
                <a:spcBef>
                  <a:spcPts val="0"/>
                </a:spcBef>
                <a:spcAft>
                  <a:spcPts val="0"/>
                </a:spcAft>
                <a:defRPr/>
              </a:pPr>
              <a:t>‹#›</a:t>
            </a:fld>
            <a:endParaRPr lang="ja-JP" altLang="en-US" dirty="0">
              <a:solidFill>
                <a:prstClr val="black"/>
              </a:solidFill>
            </a:endParaRPr>
          </a:p>
        </p:txBody>
      </p:sp>
      <p:pic>
        <p:nvPicPr>
          <p:cNvPr id="10" name="図 9" descr="C:\Users\yuko\Desktop\nadeshiko-Logo - コピー.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325173" y="6445800"/>
            <a:ext cx="3082528" cy="284400"/>
          </a:xfrm>
          <a:prstGeom prst="rect">
            <a:avLst/>
          </a:prstGeom>
          <a:noFill/>
          <a:ln w="9525">
            <a:noFill/>
            <a:miter lim="800000"/>
            <a:headEnd/>
            <a:tailEnd/>
          </a:ln>
        </p:spPr>
      </p:pic>
      <p:cxnSp>
        <p:nvCxnSpPr>
          <p:cNvPr id="8" name="直線コネクタ 7"/>
          <p:cNvCxnSpPr/>
          <p:nvPr userDrawn="1"/>
        </p:nvCxnSpPr>
        <p:spPr>
          <a:xfrm>
            <a:off x="0" y="950400"/>
            <a:ext cx="12192000" cy="0"/>
          </a:xfrm>
          <a:prstGeom prst="line">
            <a:avLst/>
          </a:prstGeom>
          <a:ln w="38100" cap="sq" cmpd="sng">
            <a:solidFill>
              <a:schemeClr val="accent5">
                <a:lumMod val="40000"/>
                <a:lumOff val="60000"/>
              </a:schemeClr>
            </a:solidFill>
            <a:prstDash val="solid"/>
            <a:miter lim="800000"/>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0" y="108000"/>
            <a:ext cx="12192000" cy="0"/>
          </a:xfrm>
          <a:prstGeom prst="line">
            <a:avLst/>
          </a:prstGeom>
          <a:ln w="38100" cap="sq" cmpd="sng">
            <a:solidFill>
              <a:schemeClr val="accent5">
                <a:lumMod val="40000"/>
                <a:lumOff val="60000"/>
              </a:schemeClr>
            </a:solidFill>
            <a:prstDash val="solid"/>
            <a:miter lim="800000"/>
            <a:headEnd type="none"/>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2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02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白紙">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0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7142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79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1028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46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4443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39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3102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9_白紙">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412949425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8956553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54262490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5483470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1556148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14128750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414286430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60820867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60439546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649687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1">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31014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50963798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934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043026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35591501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87680537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77215992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61314340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28062498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9607371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0880402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49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61661231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2160461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88424889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78202324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8628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1312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26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811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7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2199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061167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5413849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1159859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0853952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4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4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4.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jp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microsoft.com/office/2007/relationships/hdphoto" Target="../media/hdphoto5.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9BC8F2-B018-C333-9EB0-2FCF9886033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図 21">
            <a:extLst>
              <a:ext uri="{FF2B5EF4-FFF2-40B4-BE49-F238E27FC236}">
                <a16:creationId xmlns:a16="http://schemas.microsoft.com/office/drawing/2014/main" id="{5A39CA3B-194A-EC56-EBDB-44F0E9DDBE5B}"/>
              </a:ext>
            </a:extLst>
          </p:cNvPr>
          <p:cNvPicPr>
            <a:picLocks noChangeAspect="1"/>
          </p:cNvPicPr>
          <p:nvPr/>
        </p:nvPicPr>
        <p:blipFill rotWithShape="1">
          <a:blip r:embed="rId4">
            <a:extLst>
              <a:ext uri="{28A0092B-C50C-407E-A947-70E740481C1C}">
                <a14:useLocalDpi xmlns:a14="http://schemas.microsoft.com/office/drawing/2010/main" val="0"/>
              </a:ext>
            </a:extLst>
          </a:blip>
          <a:srcRect l="16757" t="32501" r="17441" b="27333"/>
          <a:stretch/>
        </p:blipFill>
        <p:spPr>
          <a:xfrm>
            <a:off x="1" y="0"/>
            <a:ext cx="12192000" cy="5581650"/>
          </a:xfrm>
          <a:prstGeom prst="rect">
            <a:avLst/>
          </a:prstGeom>
        </p:spPr>
      </p:pic>
      <p:sp>
        <p:nvSpPr>
          <p:cNvPr id="10" name="テキスト ボックス 9">
            <a:extLst>
              <a:ext uri="{FF2B5EF4-FFF2-40B4-BE49-F238E27FC236}">
                <a16:creationId xmlns:a16="http://schemas.microsoft.com/office/drawing/2014/main" id="{235CD2FF-1F9F-4E50-54FE-DB2B885AAB7C}"/>
              </a:ext>
            </a:extLst>
          </p:cNvPr>
          <p:cNvSpPr txBox="1"/>
          <p:nvPr/>
        </p:nvSpPr>
        <p:spPr>
          <a:xfrm>
            <a:off x="4605666" y="5891715"/>
            <a:ext cx="3600000" cy="612000"/>
          </a:xfrm>
          <a:prstGeom prst="rect">
            <a:avLst/>
          </a:prstGeom>
          <a:noFill/>
          <a:ln w="6350" cap="sq">
            <a:noFill/>
            <a:miter lim="800000"/>
          </a:ln>
        </p:spPr>
        <p:txBody>
          <a:bodyPr wrap="square" rtlCol="0" anchor="ctr">
            <a:noAutofit/>
          </a:bodyPr>
          <a:lstStyle/>
          <a:p>
            <a:pPr algn="ctr" defTabSz="457200" fontAlgn="ctr">
              <a:buSzPct val="70000"/>
              <a:defRPr/>
            </a:pPr>
            <a:r>
              <a:rPr lang="ja-JP" altLang="en-US"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rPr>
              <a:t>近畿税理士会</a:t>
            </a:r>
            <a:endParaRPr lang="en-US" altLang="ja-JP"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9470319-5148-6599-5D74-03D5029B68E5}"/>
              </a:ext>
            </a:extLst>
          </p:cNvPr>
          <p:cNvSpPr txBox="1"/>
          <p:nvPr/>
        </p:nvSpPr>
        <p:spPr>
          <a:xfrm>
            <a:off x="2276186" y="980728"/>
            <a:ext cx="7639628" cy="2246769"/>
          </a:xfrm>
          <a:prstGeom prst="rect">
            <a:avLst/>
          </a:prstGeom>
          <a:noFill/>
        </p:spPr>
        <p:txBody>
          <a:bodyPr wrap="square">
            <a:spAutoFit/>
          </a:bodyPr>
          <a:lstStyle/>
          <a:p>
            <a:pPr algn="ctr" defTabSz="457200" fontAlgn="ctr">
              <a:buSzPct val="70000"/>
              <a:defRPr/>
            </a:pPr>
            <a:r>
              <a:rPr lang="ja-JP" altLang="en-US" sz="8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税</a:t>
            </a:r>
            <a:r>
              <a:rPr lang="ja-JP" altLang="en-US" sz="48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a:t>
            </a:r>
            <a:r>
              <a:rPr lang="ja-JP" altLang="en-US" sz="8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社会</a:t>
            </a:r>
            <a:r>
              <a:rPr lang="ja-JP" altLang="en-US" sz="48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について</a:t>
            </a:r>
            <a:endParaRPr lang="ja-JP" altLang="en-US" sz="54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defTabSz="457200" fontAlgn="ctr">
              <a:buSzPct val="70000"/>
              <a:defRPr/>
            </a:pPr>
            <a:r>
              <a:rPr lang="ja-JP" altLang="en-US" sz="6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考えてみよう</a:t>
            </a:r>
            <a:endParaRPr lang="en-US" altLang="ja-JP" sz="6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4716D359-07B9-BA25-1774-274B0FEFC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715" y="5768775"/>
            <a:ext cx="864000" cy="864000"/>
          </a:xfrm>
          <a:prstGeom prst="rect">
            <a:avLst/>
          </a:prstGeom>
        </p:spPr>
      </p:pic>
      <p:pic>
        <p:nvPicPr>
          <p:cNvPr id="24" name="図 23">
            <a:extLst>
              <a:ext uri="{FF2B5EF4-FFF2-40B4-BE49-F238E27FC236}">
                <a16:creationId xmlns:a16="http://schemas.microsoft.com/office/drawing/2014/main" id="{9054B81F-B6A8-1F50-352F-3D44921DB03F}"/>
              </a:ext>
            </a:extLst>
          </p:cNvPr>
          <p:cNvPicPr>
            <a:picLocks noChangeAspect="1"/>
          </p:cNvPicPr>
          <p:nvPr/>
        </p:nvPicPr>
        <p:blipFill rotWithShape="1">
          <a:blip r:embed="rId6">
            <a:extLst>
              <a:ext uri="{28A0092B-C50C-407E-A947-70E740481C1C}">
                <a14:useLocalDpi xmlns:a14="http://schemas.microsoft.com/office/drawing/2010/main" val="0"/>
              </a:ext>
            </a:extLst>
          </a:blip>
          <a:srcRect r="57598" b="1277"/>
          <a:stretch/>
        </p:blipFill>
        <p:spPr>
          <a:xfrm>
            <a:off x="9120336" y="1221482"/>
            <a:ext cx="2666281" cy="4655790"/>
          </a:xfrm>
          <a:prstGeom prst="rect">
            <a:avLst/>
          </a:prstGeom>
          <a:effectLst>
            <a:glow rad="114300">
              <a:schemeClr val="bg1"/>
            </a:glow>
          </a:effectLst>
        </p:spPr>
      </p:pic>
      <p:pic>
        <p:nvPicPr>
          <p:cNvPr id="25" name="図 24">
            <a:extLst>
              <a:ext uri="{FF2B5EF4-FFF2-40B4-BE49-F238E27FC236}">
                <a16:creationId xmlns:a16="http://schemas.microsoft.com/office/drawing/2014/main" id="{33A38ECF-28BC-85C7-5AC3-B18FC746800C}"/>
              </a:ext>
            </a:extLst>
          </p:cNvPr>
          <p:cNvPicPr>
            <a:picLocks noChangeAspect="1"/>
          </p:cNvPicPr>
          <p:nvPr/>
        </p:nvPicPr>
        <p:blipFill rotWithShape="1">
          <a:blip r:embed="rId7">
            <a:extLst>
              <a:ext uri="{28A0092B-C50C-407E-A947-70E740481C1C}">
                <a14:useLocalDpi xmlns:a14="http://schemas.microsoft.com/office/drawing/2010/main" val="0"/>
              </a:ext>
            </a:extLst>
          </a:blip>
          <a:srcRect l="59978"/>
          <a:stretch/>
        </p:blipFill>
        <p:spPr>
          <a:xfrm>
            <a:off x="521512" y="1340768"/>
            <a:ext cx="2478144" cy="4571992"/>
          </a:xfrm>
          <a:prstGeom prst="rect">
            <a:avLst/>
          </a:prstGeom>
          <a:effectLst>
            <a:glow rad="127000">
              <a:schemeClr val="bg1"/>
            </a:glow>
          </a:effectLst>
        </p:spPr>
      </p:pic>
    </p:spTree>
    <p:extLst>
      <p:ext uri="{BB962C8B-B14F-4D97-AF65-F5344CB8AC3E}">
        <p14:creationId xmlns:p14="http://schemas.microsoft.com/office/powerpoint/2010/main" val="366368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0" name="四角形: 角を丸くする 39">
            <a:extLst>
              <a:ext uri="{FF2B5EF4-FFF2-40B4-BE49-F238E27FC236}">
                <a16:creationId xmlns:a16="http://schemas.microsoft.com/office/drawing/2014/main" id="{892E7379-B07D-DB37-2D28-478693E104E2}"/>
              </a:ext>
            </a:extLst>
          </p:cNvPr>
          <p:cNvSpPr/>
          <p:nvPr/>
        </p:nvSpPr>
        <p:spPr>
          <a:xfrm>
            <a:off x="1775520" y="1006927"/>
            <a:ext cx="8712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8494C1-5054-D6F8-0CD3-D2E993821C7F}"/>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83B2EBE0-0C40-1BEB-E67C-C533C919FFF2}"/>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5" name="スライド番号プレースホルダー 1">
            <a:extLst>
              <a:ext uri="{FF2B5EF4-FFF2-40B4-BE49-F238E27FC236}">
                <a16:creationId xmlns:a16="http://schemas.microsoft.com/office/drawing/2014/main" id="{AF99B8A6-A8A2-2642-E7D2-85EB9E967803}"/>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9</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プレースホルダー 5">
            <a:extLst>
              <a:ext uri="{FF2B5EF4-FFF2-40B4-BE49-F238E27FC236}">
                <a16:creationId xmlns:a16="http://schemas.microsoft.com/office/drawing/2014/main" id="{9C6E86F1-53AE-23A3-2480-176E9DEC45ED}"/>
              </a:ext>
            </a:extLst>
          </p:cNvPr>
          <p:cNvSpPr txBox="1">
            <a:spLocks/>
          </p:cNvSpPr>
          <p:nvPr/>
        </p:nvSpPr>
        <p:spPr>
          <a:xfrm>
            <a:off x="0" y="26064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税金</a:t>
            </a:r>
            <a:r>
              <a:rPr lang="ja-JP" altLang="en-US" sz="5400" b="1" spc="300" dirty="0">
                <a:latin typeface="メイリオ" panose="020B0604030504040204" pitchFamily="50" charset="-128"/>
                <a:ea typeface="メイリオ" panose="020B0604030504040204" pitchFamily="50" charset="-128"/>
              </a:rPr>
              <a:t>を</a:t>
            </a:r>
            <a:r>
              <a:rPr lang="ja-JP" altLang="en-US" sz="7200" b="1" spc="300" dirty="0">
                <a:latin typeface="メイリオ" panose="020B0604030504040204" pitchFamily="50" charset="-128"/>
                <a:ea typeface="メイリオ" panose="020B0604030504040204" pitchFamily="50" charset="-128"/>
              </a:rPr>
              <a:t>決める仕組み</a:t>
            </a:r>
          </a:p>
        </p:txBody>
      </p:sp>
      <p:sp>
        <p:nvSpPr>
          <p:cNvPr id="28" name="円弧 27">
            <a:extLst>
              <a:ext uri="{FF2B5EF4-FFF2-40B4-BE49-F238E27FC236}">
                <a16:creationId xmlns:a16="http://schemas.microsoft.com/office/drawing/2014/main" id="{ED9CEA79-8284-FB6A-63B1-17B61D47148E}"/>
              </a:ext>
            </a:extLst>
          </p:cNvPr>
          <p:cNvSpPr/>
          <p:nvPr/>
        </p:nvSpPr>
        <p:spPr>
          <a:xfrm rot="18988057" flipH="1" flipV="1">
            <a:off x="3952492" y="1741844"/>
            <a:ext cx="3651725" cy="4032665"/>
          </a:xfrm>
          <a:prstGeom prst="arc">
            <a:avLst>
              <a:gd name="adj1" fmla="val 16039492"/>
              <a:gd name="adj2" fmla="val 21484044"/>
            </a:avLst>
          </a:prstGeom>
          <a:ln w="190500" cap="sq">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E2EE5228-6A40-F7C3-88BF-664D78059585}"/>
              </a:ext>
            </a:extLst>
          </p:cNvPr>
          <p:cNvSpPr/>
          <p:nvPr/>
        </p:nvSpPr>
        <p:spPr>
          <a:xfrm rot="15562973">
            <a:off x="4290700" y="1933757"/>
            <a:ext cx="2821460" cy="3312763"/>
          </a:xfrm>
          <a:prstGeom prst="arc">
            <a:avLst>
              <a:gd name="adj1" fmla="val 16802055"/>
              <a:gd name="adj2" fmla="val 21484044"/>
            </a:avLst>
          </a:prstGeom>
          <a:ln w="190500" cap="sq">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F17A2D77-2ED7-A076-4A56-BA521EA8902F}"/>
              </a:ext>
            </a:extLst>
          </p:cNvPr>
          <p:cNvSpPr/>
          <p:nvPr/>
        </p:nvSpPr>
        <p:spPr>
          <a:xfrm rot="21341943">
            <a:off x="5266271" y="2251926"/>
            <a:ext cx="2821460" cy="3312763"/>
          </a:xfrm>
          <a:prstGeom prst="arc">
            <a:avLst>
              <a:gd name="adj1" fmla="val 16802055"/>
              <a:gd name="adj2" fmla="val 21484044"/>
            </a:avLst>
          </a:prstGeom>
          <a:ln w="190500" cap="sq">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2D3FED0B-3E5E-4956-D87A-E7574A06BA62}"/>
              </a:ext>
            </a:extLst>
          </p:cNvPr>
          <p:cNvSpPr/>
          <p:nvPr/>
        </p:nvSpPr>
        <p:spPr>
          <a:xfrm>
            <a:off x="5014807" y="2240090"/>
            <a:ext cx="216238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D0EE3C37-C931-19D4-588E-8D81128166F1}"/>
              </a:ext>
            </a:extLst>
          </p:cNvPr>
          <p:cNvSpPr/>
          <p:nvPr/>
        </p:nvSpPr>
        <p:spPr>
          <a:xfrm>
            <a:off x="2544541" y="3931930"/>
            <a:ext cx="216238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4FC2C1B5-C7D1-6117-2177-A906A8DE6AAE}"/>
              </a:ext>
            </a:extLst>
          </p:cNvPr>
          <p:cNvSpPr txBox="1"/>
          <p:nvPr/>
        </p:nvSpPr>
        <p:spPr>
          <a:xfrm>
            <a:off x="80752" y="3989987"/>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国民</a:t>
            </a:r>
            <a:endParaRPr kumimoji="1" lang="en-US" altLang="ja-JP" sz="32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rgbClr val="FF0000"/>
                </a:solidFill>
                <a:latin typeface="BIZ UDPゴシック" panose="020B0400000000000000" pitchFamily="50" charset="-128"/>
                <a:ea typeface="BIZ UDPゴシック" panose="020B0400000000000000" pitchFamily="50" charset="-128"/>
              </a:rPr>
              <a:t>わたしたち</a:t>
            </a:r>
            <a:endParaRPr kumimoji="1" lang="ja-JP" altLang="en-US" sz="20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8277E363-8BAC-EE3A-1F4E-D0E9315BB5F1}"/>
              </a:ext>
            </a:extLst>
          </p:cNvPr>
          <p:cNvGrpSpPr/>
          <p:nvPr/>
        </p:nvGrpSpPr>
        <p:grpSpPr>
          <a:xfrm>
            <a:off x="5014807" y="1204685"/>
            <a:ext cx="2162386" cy="2040540"/>
            <a:chOff x="5014807" y="1204685"/>
            <a:chExt cx="2162386" cy="2040540"/>
          </a:xfrm>
        </p:grpSpPr>
        <p:pic>
          <p:nvPicPr>
            <p:cNvPr id="35" name="図 34">
              <a:extLst>
                <a:ext uri="{FF2B5EF4-FFF2-40B4-BE49-F238E27FC236}">
                  <a16:creationId xmlns:a16="http://schemas.microsoft.com/office/drawing/2014/main" id="{365DE023-DFDB-C093-CE36-6059CD65B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00" y="1204685"/>
              <a:ext cx="1800000" cy="1350000"/>
            </a:xfrm>
            <a:prstGeom prst="rect">
              <a:avLst/>
            </a:prstGeom>
          </p:spPr>
        </p:pic>
        <p:sp>
          <p:nvSpPr>
            <p:cNvPr id="36" name="テキスト ボックス 35">
              <a:extLst>
                <a:ext uri="{FF2B5EF4-FFF2-40B4-BE49-F238E27FC236}">
                  <a16:creationId xmlns:a16="http://schemas.microsoft.com/office/drawing/2014/main" id="{D87D783A-0545-2A72-0406-D7A47C43B5B9}"/>
                </a:ext>
              </a:extLst>
            </p:cNvPr>
            <p:cNvSpPr txBox="1"/>
            <p:nvPr/>
          </p:nvSpPr>
          <p:spPr>
            <a:xfrm>
              <a:off x="5014807" y="2385232"/>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国会</a:t>
              </a:r>
              <a:endParaRPr kumimoji="1" lang="en-US" altLang="ja-JP" sz="3200" b="0"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chemeClr val="accent1"/>
                  </a:solidFill>
                  <a:latin typeface="BIZ UDPゴシック" panose="020B0400000000000000" pitchFamily="50" charset="-128"/>
                  <a:ea typeface="BIZ UDPゴシック" panose="020B0400000000000000" pitchFamily="50" charset="-128"/>
                </a:rPr>
                <a:t>国会議員</a:t>
              </a:r>
              <a:endParaRPr kumimoji="1" lang="ja-JP" altLang="en-US" sz="2000" b="1"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427F7B5D-4DB6-57E8-65B2-284A2525D867}"/>
              </a:ext>
            </a:extLst>
          </p:cNvPr>
          <p:cNvGrpSpPr/>
          <p:nvPr/>
        </p:nvGrpSpPr>
        <p:grpSpPr>
          <a:xfrm>
            <a:off x="1030514" y="1172029"/>
            <a:ext cx="3222171" cy="2684762"/>
            <a:chOff x="1030514" y="1172029"/>
            <a:chExt cx="3222171" cy="2684762"/>
          </a:xfrm>
        </p:grpSpPr>
        <p:sp>
          <p:nvSpPr>
            <p:cNvPr id="38" name="テキスト ボックス 37">
              <a:extLst>
                <a:ext uri="{FF2B5EF4-FFF2-40B4-BE49-F238E27FC236}">
                  <a16:creationId xmlns:a16="http://schemas.microsoft.com/office/drawing/2014/main" id="{080F5E9C-7C60-637B-EA8E-3C613EF244F6}"/>
                </a:ext>
              </a:extLst>
            </p:cNvPr>
            <p:cNvSpPr txBox="1"/>
            <p:nvPr/>
          </p:nvSpPr>
          <p:spPr>
            <a:xfrm>
              <a:off x="1434456" y="2956791"/>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sz="2400" b="1" dirty="0">
                  <a:solidFill>
                    <a:srgbClr val="FF0000"/>
                  </a:solidFill>
                  <a:latin typeface="BIZ UDPゴシック" panose="020B0400000000000000" pitchFamily="50" charset="-128"/>
                  <a:ea typeface="BIZ UDPゴシック" panose="020B0400000000000000" pitchFamily="50" charset="-128"/>
                </a:rPr>
                <a:t>選挙</a:t>
              </a:r>
              <a:endPar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39" name="図 38">
              <a:extLst>
                <a:ext uri="{FF2B5EF4-FFF2-40B4-BE49-F238E27FC236}">
                  <a16:creationId xmlns:a16="http://schemas.microsoft.com/office/drawing/2014/main" id="{BF0D3560-DF2B-B1D0-1987-4C22F5372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514" y="1172029"/>
              <a:ext cx="3222171" cy="2416628"/>
            </a:xfrm>
            <a:prstGeom prst="rect">
              <a:avLst/>
            </a:prstGeom>
          </p:spPr>
        </p:pic>
      </p:grpSp>
      <p:grpSp>
        <p:nvGrpSpPr>
          <p:cNvPr id="41" name="グループ化 40">
            <a:extLst>
              <a:ext uri="{FF2B5EF4-FFF2-40B4-BE49-F238E27FC236}">
                <a16:creationId xmlns:a16="http://schemas.microsoft.com/office/drawing/2014/main" id="{412F8FE3-D69C-277F-FC00-93A1B4412607}"/>
              </a:ext>
            </a:extLst>
          </p:cNvPr>
          <p:cNvGrpSpPr/>
          <p:nvPr/>
        </p:nvGrpSpPr>
        <p:grpSpPr>
          <a:xfrm>
            <a:off x="7054013" y="3730170"/>
            <a:ext cx="3249283" cy="1324375"/>
            <a:chOff x="7054013" y="3730170"/>
            <a:chExt cx="3249283" cy="1324375"/>
          </a:xfrm>
        </p:grpSpPr>
        <p:sp>
          <p:nvSpPr>
            <p:cNvPr id="42" name="テキスト ボックス 41">
              <a:extLst>
                <a:ext uri="{FF2B5EF4-FFF2-40B4-BE49-F238E27FC236}">
                  <a16:creationId xmlns:a16="http://schemas.microsoft.com/office/drawing/2014/main" id="{EEB0189A-4EA4-B279-0FAA-597784FA9C0C}"/>
                </a:ext>
              </a:extLst>
            </p:cNvPr>
            <p:cNvSpPr txBox="1"/>
            <p:nvPr/>
          </p:nvSpPr>
          <p:spPr>
            <a:xfrm>
              <a:off x="8140910" y="4060900"/>
              <a:ext cx="2162386" cy="844929"/>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法律</a:t>
              </a:r>
              <a:endParaRPr kumimoji="1" lang="en-US" altLang="ja-JP" sz="40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rgbClr val="00B050"/>
                  </a:solidFill>
                  <a:latin typeface="BIZ UDPゴシック" panose="020B0400000000000000" pitchFamily="50" charset="-128"/>
                  <a:ea typeface="BIZ UDPゴシック" panose="020B0400000000000000" pitchFamily="50" charset="-128"/>
                </a:rPr>
                <a:t>税法</a:t>
              </a:r>
              <a:endParaRPr kumimoji="1" lang="ja-JP" altLang="en-US" sz="20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0F7F2E54-CE83-388F-99AB-C2C1B0CED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013" y="3730170"/>
              <a:ext cx="1765833" cy="1324375"/>
            </a:xfrm>
            <a:prstGeom prst="rect">
              <a:avLst/>
            </a:prstGeom>
          </p:spPr>
        </p:pic>
      </p:grpSp>
      <p:grpSp>
        <p:nvGrpSpPr>
          <p:cNvPr id="44" name="グループ化 43">
            <a:extLst>
              <a:ext uri="{FF2B5EF4-FFF2-40B4-BE49-F238E27FC236}">
                <a16:creationId xmlns:a16="http://schemas.microsoft.com/office/drawing/2014/main" id="{0070DF3C-1EBF-C91C-9EEC-EA902BC249F1}"/>
              </a:ext>
            </a:extLst>
          </p:cNvPr>
          <p:cNvGrpSpPr/>
          <p:nvPr/>
        </p:nvGrpSpPr>
        <p:grpSpPr>
          <a:xfrm>
            <a:off x="8357910" y="1246188"/>
            <a:ext cx="2556834" cy="3027750"/>
            <a:chOff x="8357910" y="1246188"/>
            <a:chExt cx="2556834" cy="3027750"/>
          </a:xfrm>
        </p:grpSpPr>
        <p:sp>
          <p:nvSpPr>
            <p:cNvPr id="45" name="テキスト ボックス 44">
              <a:extLst>
                <a:ext uri="{FF2B5EF4-FFF2-40B4-BE49-F238E27FC236}">
                  <a16:creationId xmlns:a16="http://schemas.microsoft.com/office/drawing/2014/main" id="{1627BCC7-2750-4A44-1276-BB316A4F2FD7}"/>
                </a:ext>
              </a:extLst>
            </p:cNvPr>
            <p:cNvSpPr txBox="1"/>
            <p:nvPr/>
          </p:nvSpPr>
          <p:spPr>
            <a:xfrm>
              <a:off x="8357910" y="2293938"/>
              <a:ext cx="2556834" cy="1980000"/>
            </a:xfrm>
            <a:prstGeom prst="rect">
              <a:avLst/>
            </a:prstGeom>
            <a:noFill/>
            <a:ln w="3175">
              <a:noFill/>
            </a:ln>
          </p:spPr>
          <p:txBody>
            <a:bodyPr wrap="square" tIns="0" bIns="0" rtlCol="0" anchor="ctr">
              <a:noAutofit/>
            </a:bodyPr>
            <a:lstStyle/>
            <a:p>
              <a:pPr lvl="0" algn="ctr" defTabSz="457200" eaLnBrk="1" fontAlgn="ctr" hangingPunct="1">
                <a:lnSpc>
                  <a:spcPts val="5000"/>
                </a:lnSpc>
                <a:spcBef>
                  <a:spcPts val="0"/>
                </a:spcBef>
                <a:spcAft>
                  <a:spcPts val="0"/>
                </a:spcAft>
                <a:defRPr/>
              </a:pPr>
              <a:r>
                <a:rPr kumimoji="1" lang="ja-JP" altLang="en-US" sz="2400" b="1" i="0" u="none" strike="noStrike" kern="1200" cap="none" spc="-10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立法・</a:t>
              </a:r>
              <a:r>
                <a:rPr lang="ja-JP" altLang="en-US" sz="2400" b="1" spc="-100" dirty="0">
                  <a:solidFill>
                    <a:schemeClr val="accent1"/>
                  </a:solidFill>
                  <a:latin typeface="BIZ UDPゴシック" panose="020B0400000000000000" pitchFamily="50" charset="-128"/>
                  <a:ea typeface="BIZ UDPゴシック" panose="020B0400000000000000" pitchFamily="50" charset="-128"/>
                </a:rPr>
                <a:t>改正</a:t>
              </a:r>
              <a:endParaRPr kumimoji="1" lang="ja-JP" altLang="en-US" sz="2400" b="1" i="0" u="none" strike="noStrike" kern="1200" cap="none" spc="-10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pic>
          <p:nvPicPr>
            <p:cNvPr id="46" name="図 45">
              <a:extLst>
                <a:ext uri="{FF2B5EF4-FFF2-40B4-BE49-F238E27FC236}">
                  <a16:creationId xmlns:a16="http://schemas.microsoft.com/office/drawing/2014/main" id="{36E27E58-EAA2-7597-F04E-484E11C35D5F}"/>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flipH="1">
              <a:off x="8552542" y="1246188"/>
              <a:ext cx="1947376" cy="2087562"/>
            </a:xfrm>
            <a:prstGeom prst="rect">
              <a:avLst/>
            </a:prstGeom>
          </p:spPr>
        </p:pic>
      </p:grpSp>
      <p:grpSp>
        <p:nvGrpSpPr>
          <p:cNvPr id="47" name="グループ化 46">
            <a:extLst>
              <a:ext uri="{FF2B5EF4-FFF2-40B4-BE49-F238E27FC236}">
                <a16:creationId xmlns:a16="http://schemas.microsoft.com/office/drawing/2014/main" id="{C88F8995-EF92-60C6-0AB7-99BFF122D3C1}"/>
              </a:ext>
            </a:extLst>
          </p:cNvPr>
          <p:cNvGrpSpPr/>
          <p:nvPr/>
        </p:nvGrpSpPr>
        <p:grpSpPr>
          <a:xfrm>
            <a:off x="4702458" y="5067526"/>
            <a:ext cx="3454571" cy="1513113"/>
            <a:chOff x="4702458" y="5067526"/>
            <a:chExt cx="3454571" cy="1513113"/>
          </a:xfrm>
        </p:grpSpPr>
        <p:sp>
          <p:nvSpPr>
            <p:cNvPr id="48" name="テキスト ボックス 47">
              <a:extLst>
                <a:ext uri="{FF2B5EF4-FFF2-40B4-BE49-F238E27FC236}">
                  <a16:creationId xmlns:a16="http://schemas.microsoft.com/office/drawing/2014/main" id="{C5617947-FB1A-C915-1EB3-148773C53060}"/>
                </a:ext>
              </a:extLst>
            </p:cNvPr>
            <p:cNvSpPr txBox="1"/>
            <p:nvPr/>
          </p:nvSpPr>
          <p:spPr>
            <a:xfrm>
              <a:off x="4702458" y="5600710"/>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3200" b="1" i="0" u="none" strike="noStrike" kern="1200" cap="none" spc="30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課税</a:t>
              </a:r>
            </a:p>
          </p:txBody>
        </p:sp>
        <p:pic>
          <p:nvPicPr>
            <p:cNvPr id="49" name="図 48">
              <a:extLst>
                <a:ext uri="{FF2B5EF4-FFF2-40B4-BE49-F238E27FC236}">
                  <a16:creationId xmlns:a16="http://schemas.microsoft.com/office/drawing/2014/main" id="{4348AD0C-D2E3-06BB-B261-DF6BEBA2B4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9487" y="5067526"/>
              <a:ext cx="1567542" cy="1513113"/>
            </a:xfrm>
            <a:prstGeom prst="rect">
              <a:avLst/>
            </a:prstGeom>
          </p:spPr>
        </p:pic>
      </p:grpSp>
      <p:grpSp>
        <p:nvGrpSpPr>
          <p:cNvPr id="26" name="グループ化 25">
            <a:extLst>
              <a:ext uri="{FF2B5EF4-FFF2-40B4-BE49-F238E27FC236}">
                <a16:creationId xmlns:a16="http://schemas.microsoft.com/office/drawing/2014/main" id="{6C2449F3-0F07-B72F-87A9-4B484072977E}"/>
              </a:ext>
            </a:extLst>
          </p:cNvPr>
          <p:cNvGrpSpPr/>
          <p:nvPr/>
        </p:nvGrpSpPr>
        <p:grpSpPr>
          <a:xfrm>
            <a:off x="1919536" y="3645024"/>
            <a:ext cx="2446612" cy="1772816"/>
            <a:chOff x="1919536" y="3645024"/>
            <a:chExt cx="2446612" cy="1772816"/>
          </a:xfrm>
        </p:grpSpPr>
        <p:pic>
          <p:nvPicPr>
            <p:cNvPr id="51" name="図 50">
              <a:extLst>
                <a:ext uri="{FF2B5EF4-FFF2-40B4-BE49-F238E27FC236}">
                  <a16:creationId xmlns:a16="http://schemas.microsoft.com/office/drawing/2014/main" id="{9709199D-C28E-8A6A-0E0E-A4FA199F46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1584" y="3645024"/>
              <a:ext cx="2014564" cy="1772816"/>
            </a:xfrm>
            <a:prstGeom prst="rect">
              <a:avLst/>
            </a:prstGeom>
          </p:spPr>
        </p:pic>
        <p:pic>
          <p:nvPicPr>
            <p:cNvPr id="54" name="図 53">
              <a:extLst>
                <a:ext uri="{FF2B5EF4-FFF2-40B4-BE49-F238E27FC236}">
                  <a16:creationId xmlns:a16="http://schemas.microsoft.com/office/drawing/2014/main" id="{34EACD57-457F-6B96-BDE1-25714E198148}"/>
                </a:ext>
              </a:extLst>
            </p:cNvPr>
            <p:cNvPicPr>
              <a:picLocks noChangeAspect="1"/>
            </p:cNvPicPr>
            <p:nvPr/>
          </p:nvPicPr>
          <p:blipFill rotWithShape="1">
            <a:blip r:embed="rId9">
              <a:extLst>
                <a:ext uri="{28A0092B-C50C-407E-A947-70E740481C1C}">
                  <a14:useLocalDpi xmlns:a14="http://schemas.microsoft.com/office/drawing/2010/main" val="0"/>
                </a:ext>
              </a:extLst>
            </a:blip>
            <a:srcRect t="1" r="50798" b="642"/>
            <a:stretch/>
          </p:blipFill>
          <p:spPr>
            <a:xfrm>
              <a:off x="1919536" y="3717032"/>
              <a:ext cx="543247" cy="1645543"/>
            </a:xfrm>
            <a:prstGeom prst="rect">
              <a:avLst/>
            </a:prstGeom>
          </p:spPr>
        </p:pic>
      </p:grpSp>
    </p:spTree>
    <p:extLst>
      <p:ext uri="{BB962C8B-B14F-4D97-AF65-F5344CB8AC3E}">
        <p14:creationId xmlns:p14="http://schemas.microsoft.com/office/powerpoint/2010/main" val="378725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0"/>
                            </p:stCondLst>
                            <p:childTnLst>
                              <p:par>
                                <p:cTn id="31" presetID="22" presetClass="entr" presetSubtype="1"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par>
                          <p:cTn id="41" fill="hold">
                            <p:stCondLst>
                              <p:cond delay="0"/>
                            </p:stCondLst>
                            <p:childTnLst>
                              <p:par>
                                <p:cTn id="42" presetID="22" presetClass="entr" presetSubtype="2" fill="hold" grpId="0"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wipe(right)">
                                      <p:cBhvr>
                                        <p:cTn id="44" dur="500"/>
                                        <p:tgtEl>
                                          <p:spTgt spid="28"/>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7" grpId="0" uiExpand="1" build="p"/>
      <p:bldP spid="28" grpId="0" animBg="1"/>
      <p:bldP spid="29" grpId="0" animBg="1"/>
      <p:bldP spid="30"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17056B4A-D9EB-08AE-DB2B-1A131FCD2954}"/>
              </a:ext>
            </a:extLst>
          </p:cNvPr>
          <p:cNvSpPr/>
          <p:nvPr/>
        </p:nvSpPr>
        <p:spPr>
          <a:xfrm>
            <a:off x="1559496" y="1006927"/>
            <a:ext cx="9072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1612651-28E3-C9D9-6279-472E2734E496}"/>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6DF6D3F-C462-515D-B976-FBFFDADC0662}"/>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92274F4A-474F-DF4A-64C9-F2249E07567C}"/>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10</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プレースホルダー 5">
            <a:extLst>
              <a:ext uri="{FF2B5EF4-FFF2-40B4-BE49-F238E27FC236}">
                <a16:creationId xmlns:a16="http://schemas.microsoft.com/office/drawing/2014/main" id="{DC4CEBB3-02E3-25B8-615C-12B93A83643A}"/>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7200" b="1" spc="300" dirty="0">
                <a:latin typeface="メイリオ" panose="020B0604030504040204" pitchFamily="50" charset="-128"/>
                <a:ea typeface="メイリオ" panose="020B0604030504040204" pitchFamily="50" charset="-128"/>
              </a:rPr>
              <a:t>50</a:t>
            </a:r>
            <a:r>
              <a:rPr lang="ja-JP" altLang="en-US" sz="7200" b="1" spc="300" dirty="0">
                <a:latin typeface="メイリオ" panose="020B0604030504040204" pitchFamily="50" charset="-128"/>
                <a:ea typeface="メイリオ" panose="020B0604030504040204" pitchFamily="50" charset="-128"/>
              </a:rPr>
              <a:t>種類</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税</a:t>
            </a:r>
            <a:r>
              <a:rPr lang="ja-JP" altLang="en-US" sz="5400" b="1" spc="300" dirty="0">
                <a:latin typeface="メイリオ" panose="020B0604030504040204" pitchFamily="50" charset="-128"/>
                <a:ea typeface="メイリオ" panose="020B0604030504040204" pitchFamily="50" charset="-128"/>
              </a:rPr>
              <a:t>がある</a:t>
            </a:r>
            <a:r>
              <a:rPr lang="ja-JP" altLang="en-US" sz="7200" b="1" spc="300" dirty="0">
                <a:latin typeface="メイリオ" panose="020B0604030504040204" pitchFamily="50" charset="-128"/>
                <a:ea typeface="メイリオ" panose="020B0604030504040204" pitchFamily="50" charset="-128"/>
              </a:rPr>
              <a:t>理由</a:t>
            </a:r>
            <a:endParaRPr lang="ja-JP" altLang="en-US" sz="5400" b="1" spc="300" dirty="0">
              <a:latin typeface="メイリオ" panose="020B0604030504040204" pitchFamily="50" charset="-128"/>
              <a:ea typeface="メイリオ" panose="020B0604030504040204" pitchFamily="50" charset="-128"/>
            </a:endParaRPr>
          </a:p>
          <a:p>
            <a:pPr marL="0" indent="0" algn="ctr">
              <a:buNone/>
            </a:pPr>
            <a:endParaRPr lang="ja-JP" altLang="en-US" sz="7200" b="1" spc="300"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CC93FF47-B628-4663-FB15-358CA2143540}"/>
              </a:ext>
            </a:extLst>
          </p:cNvPr>
          <p:cNvGrpSpPr/>
          <p:nvPr/>
        </p:nvGrpSpPr>
        <p:grpSpPr>
          <a:xfrm>
            <a:off x="360000" y="1283082"/>
            <a:ext cx="11440114" cy="5068020"/>
            <a:chOff x="360000" y="1283082"/>
            <a:chExt cx="11440114" cy="5068020"/>
          </a:xfrm>
        </p:grpSpPr>
        <p:sp>
          <p:nvSpPr>
            <p:cNvPr id="15" name="コンテンツ プレースホルダー 2">
              <a:extLst>
                <a:ext uri="{FF2B5EF4-FFF2-40B4-BE49-F238E27FC236}">
                  <a16:creationId xmlns:a16="http://schemas.microsoft.com/office/drawing/2014/main" id="{6B1BA1B2-6B63-E285-650C-11ED30DC3C55}"/>
                </a:ext>
              </a:extLst>
            </p:cNvPr>
            <p:cNvSpPr txBox="1">
              <a:spLocks/>
            </p:cNvSpPr>
            <p:nvPr/>
          </p:nvSpPr>
          <p:spPr>
            <a:xfrm>
              <a:off x="360000" y="1283082"/>
              <a:ext cx="5724525" cy="2526554"/>
            </a:xfrm>
            <a:prstGeom prst="rect">
              <a:avLst/>
            </a:prstGeom>
            <a:solidFill>
              <a:schemeClr val="accent2">
                <a:lumMod val="20000"/>
                <a:lumOff val="8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latin typeface="BIZ UDPゴシック" panose="020B0400000000000000" pitchFamily="50" charset="-128"/>
                <a:ea typeface="BIZ UDPゴシック" panose="020B0400000000000000" pitchFamily="50" charset="-128"/>
              </a:endParaRPr>
            </a:p>
          </p:txBody>
        </p:sp>
        <p:sp>
          <p:nvSpPr>
            <p:cNvPr id="16" name="コンテンツ プレースホルダー 2">
              <a:extLst>
                <a:ext uri="{FF2B5EF4-FFF2-40B4-BE49-F238E27FC236}">
                  <a16:creationId xmlns:a16="http://schemas.microsoft.com/office/drawing/2014/main" id="{B62BB617-63FD-6BD8-DAEE-7F006BD6D46E}"/>
                </a:ext>
              </a:extLst>
            </p:cNvPr>
            <p:cNvSpPr txBox="1">
              <a:spLocks/>
            </p:cNvSpPr>
            <p:nvPr/>
          </p:nvSpPr>
          <p:spPr>
            <a:xfrm>
              <a:off x="6111675" y="1283082"/>
              <a:ext cx="5688439" cy="2526554"/>
            </a:xfrm>
            <a:prstGeom prst="rect">
              <a:avLst/>
            </a:prstGeom>
            <a:solidFill>
              <a:schemeClr val="accent6">
                <a:lumMod val="20000"/>
                <a:lumOff val="8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solidFill>
                  <a:schemeClr val="accent6">
                    <a:lumMod val="20000"/>
                    <a:lumOff val="80000"/>
                  </a:schemeClr>
                </a:solidFill>
                <a:latin typeface="BIZ UDPゴシック" panose="020B0400000000000000" pitchFamily="50" charset="-128"/>
                <a:ea typeface="BIZ UDPゴシック" panose="020B0400000000000000" pitchFamily="50" charset="-128"/>
              </a:endParaRPr>
            </a:p>
          </p:txBody>
        </p:sp>
        <p:sp>
          <p:nvSpPr>
            <p:cNvPr id="20" name="コンテンツ プレースホルダー 2">
              <a:extLst>
                <a:ext uri="{FF2B5EF4-FFF2-40B4-BE49-F238E27FC236}">
                  <a16:creationId xmlns:a16="http://schemas.microsoft.com/office/drawing/2014/main" id="{FE285D92-0753-7604-F437-DA6F120EA462}"/>
                </a:ext>
              </a:extLst>
            </p:cNvPr>
            <p:cNvSpPr txBox="1">
              <a:spLocks/>
            </p:cNvSpPr>
            <p:nvPr/>
          </p:nvSpPr>
          <p:spPr>
            <a:xfrm>
              <a:off x="360000" y="3824548"/>
              <a:ext cx="5724525" cy="2526554"/>
            </a:xfrm>
            <a:prstGeom prst="rect">
              <a:avLst/>
            </a:prstGeom>
            <a:solidFill>
              <a:schemeClr val="accent6">
                <a:lumMod val="60000"/>
                <a:lumOff val="4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latin typeface="BIZ UDPゴシック" panose="020B0400000000000000" pitchFamily="50" charset="-128"/>
                <a:ea typeface="BIZ UDPゴシック" panose="020B0400000000000000" pitchFamily="50" charset="-128"/>
              </a:endParaRPr>
            </a:p>
          </p:txBody>
        </p:sp>
        <p:sp>
          <p:nvSpPr>
            <p:cNvPr id="21" name="コンテンツ プレースホルダー 2">
              <a:extLst>
                <a:ext uri="{FF2B5EF4-FFF2-40B4-BE49-F238E27FC236}">
                  <a16:creationId xmlns:a16="http://schemas.microsoft.com/office/drawing/2014/main" id="{13416755-1366-494A-5720-1E437EB44AB9}"/>
                </a:ext>
              </a:extLst>
            </p:cNvPr>
            <p:cNvSpPr txBox="1">
              <a:spLocks/>
            </p:cNvSpPr>
            <p:nvPr/>
          </p:nvSpPr>
          <p:spPr>
            <a:xfrm>
              <a:off x="6111675" y="3824548"/>
              <a:ext cx="5688439" cy="2526554"/>
            </a:xfrm>
            <a:prstGeom prst="rect">
              <a:avLst/>
            </a:prstGeom>
            <a:solidFill>
              <a:schemeClr val="accent4">
                <a:lumMod val="40000"/>
                <a:lumOff val="6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latin typeface="BIZ UDPゴシック" panose="020B0400000000000000" pitchFamily="50" charset="-128"/>
                <a:ea typeface="BIZ UDPゴシック" panose="020B0400000000000000" pitchFamily="50" charset="-128"/>
              </a:endParaRPr>
            </a:p>
          </p:txBody>
        </p:sp>
        <p:sp>
          <p:nvSpPr>
            <p:cNvPr id="27" name="コンテンツ プレースホルダー 2">
              <a:extLst>
                <a:ext uri="{FF2B5EF4-FFF2-40B4-BE49-F238E27FC236}">
                  <a16:creationId xmlns:a16="http://schemas.microsoft.com/office/drawing/2014/main" id="{C5080D3C-C5E2-74E8-C8D2-E452FEDA710A}"/>
                </a:ext>
              </a:extLst>
            </p:cNvPr>
            <p:cNvSpPr txBox="1">
              <a:spLocks/>
            </p:cNvSpPr>
            <p:nvPr/>
          </p:nvSpPr>
          <p:spPr>
            <a:xfrm>
              <a:off x="6095999" y="1297596"/>
              <a:ext cx="4659087" cy="648000"/>
            </a:xfrm>
            <a:prstGeom prst="rect">
              <a:avLst/>
            </a:prstGeom>
            <a:noFill/>
            <a:ln w="6350">
              <a:noFill/>
            </a:ln>
          </p:spPr>
          <p:txBody>
            <a:bodyPr vert="horz" wrap="none" lIns="36000" tIns="72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固定資産税</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28" name="コンテンツ プレースホルダー 2">
              <a:extLst>
                <a:ext uri="{FF2B5EF4-FFF2-40B4-BE49-F238E27FC236}">
                  <a16:creationId xmlns:a16="http://schemas.microsoft.com/office/drawing/2014/main" id="{94C479BF-9403-683B-361D-0C6F69ABFEFA}"/>
                </a:ext>
              </a:extLst>
            </p:cNvPr>
            <p:cNvSpPr txBox="1">
              <a:spLocks/>
            </p:cNvSpPr>
            <p:nvPr/>
          </p:nvSpPr>
          <p:spPr>
            <a:xfrm>
              <a:off x="6096000" y="1945276"/>
              <a:ext cx="4136572" cy="540000"/>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保有などしている人だけが</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支払う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sp>
          <p:nvSpPr>
            <p:cNvPr id="29" name="コンテンツ プレースホルダー 2">
              <a:extLst>
                <a:ext uri="{FF2B5EF4-FFF2-40B4-BE49-F238E27FC236}">
                  <a16:creationId xmlns:a16="http://schemas.microsoft.com/office/drawing/2014/main" id="{28A31347-50C0-7682-8ED1-C4DE494D3F11}"/>
                </a:ext>
              </a:extLst>
            </p:cNvPr>
            <p:cNvSpPr txBox="1">
              <a:spLocks/>
            </p:cNvSpPr>
            <p:nvPr/>
          </p:nvSpPr>
          <p:spPr>
            <a:xfrm>
              <a:off x="1233714" y="5703102"/>
              <a:ext cx="4862286" cy="648000"/>
            </a:xfrm>
            <a:prstGeom prst="rect">
              <a:avLst/>
            </a:prstGeom>
            <a:noFill/>
            <a:ln w="6350">
              <a:noFill/>
            </a:ln>
          </p:spPr>
          <p:txBody>
            <a:bodyPr vert="horz" wrap="none" lIns="36000" tIns="36000" rIns="36000" bIns="72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消費税</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30" name="コンテンツ プレースホルダー 2">
              <a:extLst>
                <a:ext uri="{FF2B5EF4-FFF2-40B4-BE49-F238E27FC236}">
                  <a16:creationId xmlns:a16="http://schemas.microsoft.com/office/drawing/2014/main" id="{CB2B33EC-B0E6-BCE5-9CF0-B3F18DA305F5}"/>
                </a:ext>
              </a:extLst>
            </p:cNvPr>
            <p:cNvSpPr txBox="1">
              <a:spLocks/>
            </p:cNvSpPr>
            <p:nvPr/>
          </p:nvSpPr>
          <p:spPr>
            <a:xfrm>
              <a:off x="6096000" y="5703102"/>
              <a:ext cx="4905830" cy="648000"/>
            </a:xfrm>
            <a:prstGeom prst="rect">
              <a:avLst/>
            </a:prstGeom>
            <a:noFill/>
            <a:ln w="6350">
              <a:noFill/>
            </a:ln>
          </p:spPr>
          <p:txBody>
            <a:bodyPr vert="horz" wrap="none" lIns="36000" tIns="36000" rIns="36000" bIns="72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法人税</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34" name="コンテンツ プレースホルダー 2">
              <a:extLst>
                <a:ext uri="{FF2B5EF4-FFF2-40B4-BE49-F238E27FC236}">
                  <a16:creationId xmlns:a16="http://schemas.microsoft.com/office/drawing/2014/main" id="{2409605C-081F-EE66-39B8-479A106F76A2}"/>
                </a:ext>
              </a:extLst>
            </p:cNvPr>
            <p:cNvSpPr txBox="1">
              <a:spLocks/>
            </p:cNvSpPr>
            <p:nvPr/>
          </p:nvSpPr>
          <p:spPr>
            <a:xfrm>
              <a:off x="1872343" y="1297596"/>
              <a:ext cx="4223657" cy="648000"/>
            </a:xfrm>
            <a:prstGeom prst="rect">
              <a:avLst/>
            </a:prstGeom>
            <a:noFill/>
            <a:ln w="6350">
              <a:noFill/>
            </a:ln>
          </p:spPr>
          <p:txBody>
            <a:bodyPr vert="horz" wrap="none" lIns="36000" tIns="72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所得税</a:t>
              </a:r>
              <a:r>
                <a:rPr lang="ja-JP" altLang="en-US" sz="1800" b="1" dirty="0">
                  <a:latin typeface="BIZ UDPゴシック" panose="020B0400000000000000" pitchFamily="50" charset="-128"/>
                  <a:ea typeface="BIZ UDPゴシック" panose="020B0400000000000000" pitchFamily="50" charset="-128"/>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35" name="コンテンツ プレースホルダー 2">
              <a:extLst>
                <a:ext uri="{FF2B5EF4-FFF2-40B4-BE49-F238E27FC236}">
                  <a16:creationId xmlns:a16="http://schemas.microsoft.com/office/drawing/2014/main" id="{AA3A57CD-6B9C-A29D-7D9E-A9EE37BF7E08}"/>
                </a:ext>
              </a:extLst>
            </p:cNvPr>
            <p:cNvSpPr txBox="1">
              <a:spLocks/>
            </p:cNvSpPr>
            <p:nvPr/>
          </p:nvSpPr>
          <p:spPr>
            <a:xfrm>
              <a:off x="2238159" y="1918787"/>
              <a:ext cx="3556000" cy="540000"/>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多くある人は</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多く支払う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sp>
          <p:nvSpPr>
            <p:cNvPr id="36" name="コンテンツ プレースホルダー 2">
              <a:extLst>
                <a:ext uri="{FF2B5EF4-FFF2-40B4-BE49-F238E27FC236}">
                  <a16:creationId xmlns:a16="http://schemas.microsoft.com/office/drawing/2014/main" id="{79C54F6E-5268-08A3-7B1F-1611490482B0}"/>
                </a:ext>
              </a:extLst>
            </p:cNvPr>
            <p:cNvSpPr txBox="1">
              <a:spLocks noChangeAspect="1"/>
            </p:cNvSpPr>
            <p:nvPr/>
          </p:nvSpPr>
          <p:spPr>
            <a:xfrm>
              <a:off x="4296000" y="2175878"/>
              <a:ext cx="3600000" cy="3630117"/>
            </a:xfrm>
            <a:prstGeom prst="ellipse">
              <a:avLst/>
            </a:prstGeom>
            <a:solidFill>
              <a:srgbClr val="00B050"/>
            </a:solidFill>
            <a:ln w="3175">
              <a:noFill/>
            </a:ln>
          </p:spPr>
          <p:txBody>
            <a:bodyPr vert="horz" wrap="none" lIns="36000" tIns="0" rIns="36000" bIns="45720" rtlCol="0" anchor="t" anchorCtr="0">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b">
                <a:lnSpc>
                  <a:spcPts val="4320"/>
                </a:lnSpc>
                <a:spcBef>
                  <a:spcPts val="0"/>
                </a:spcBef>
                <a:spcAft>
                  <a:spcPts val="0"/>
                </a:spcAft>
              </a:pPr>
              <a:endParaRPr lang="ja-JP" altLang="en-US" sz="2600" b="1" spc="-100" dirty="0">
                <a:solidFill>
                  <a:schemeClr val="bg1"/>
                </a:solidFill>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4E5DB95F-DA48-329D-393C-02913A172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38" y="3927091"/>
              <a:ext cx="1673500" cy="1334337"/>
            </a:xfrm>
            <a:prstGeom prst="rect">
              <a:avLst/>
            </a:prstGeom>
          </p:spPr>
        </p:pic>
        <p:pic>
          <p:nvPicPr>
            <p:cNvPr id="38" name="図 37">
              <a:extLst>
                <a:ext uri="{FF2B5EF4-FFF2-40B4-BE49-F238E27FC236}">
                  <a16:creationId xmlns:a16="http://schemas.microsoft.com/office/drawing/2014/main" id="{7E4A1D1A-E164-98CB-7D67-8A24E6423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259" y="3932012"/>
              <a:ext cx="1930173" cy="1931443"/>
            </a:xfrm>
            <a:prstGeom prst="rect">
              <a:avLst/>
            </a:prstGeom>
          </p:spPr>
        </p:pic>
        <p:pic>
          <p:nvPicPr>
            <p:cNvPr id="39" name="図 38">
              <a:extLst>
                <a:ext uri="{FF2B5EF4-FFF2-40B4-BE49-F238E27FC236}">
                  <a16:creationId xmlns:a16="http://schemas.microsoft.com/office/drawing/2014/main" id="{E310E5A0-3AE7-059E-6C7A-6ED40CDDA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913" y="2115213"/>
              <a:ext cx="1765486" cy="1540555"/>
            </a:xfrm>
            <a:prstGeom prst="rect">
              <a:avLst/>
            </a:prstGeom>
          </p:spPr>
        </p:pic>
        <p:pic>
          <p:nvPicPr>
            <p:cNvPr id="40" name="図 39">
              <a:extLst>
                <a:ext uri="{FF2B5EF4-FFF2-40B4-BE49-F238E27FC236}">
                  <a16:creationId xmlns:a16="http://schemas.microsoft.com/office/drawing/2014/main" id="{17D31741-3573-83F9-3EA4-1565583E56D3}"/>
                </a:ext>
              </a:extLst>
            </p:cNvPr>
            <p:cNvPicPr>
              <a:picLocks noChangeAspect="1"/>
            </p:cNvPicPr>
            <p:nvPr/>
          </p:nvPicPr>
          <p:blipFill rotWithShape="1">
            <a:blip r:embed="rId6">
              <a:extLst>
                <a:ext uri="{28A0092B-C50C-407E-A947-70E740481C1C}">
                  <a14:useLocalDpi xmlns:a14="http://schemas.microsoft.com/office/drawing/2010/main" val="0"/>
                </a:ext>
              </a:extLst>
            </a:blip>
            <a:srcRect l="3540" t="25185" r="74615" b="50476"/>
            <a:stretch/>
          </p:blipFill>
          <p:spPr>
            <a:xfrm>
              <a:off x="691071" y="2095670"/>
              <a:ext cx="1455511" cy="1669143"/>
            </a:xfrm>
            <a:prstGeom prst="rect">
              <a:avLst/>
            </a:prstGeom>
          </p:spPr>
        </p:pic>
        <p:pic>
          <p:nvPicPr>
            <p:cNvPr id="41" name="図 40">
              <a:extLst>
                <a:ext uri="{FF2B5EF4-FFF2-40B4-BE49-F238E27FC236}">
                  <a16:creationId xmlns:a16="http://schemas.microsoft.com/office/drawing/2014/main" id="{B337A11D-5B15-394D-DAD6-4513FC636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2867" y="2197271"/>
              <a:ext cx="859971" cy="859971"/>
            </a:xfrm>
            <a:prstGeom prst="rect">
              <a:avLst/>
            </a:prstGeom>
          </p:spPr>
        </p:pic>
        <p:sp>
          <p:nvSpPr>
            <p:cNvPr id="42" name="コンテンツ プレースホルダー 2">
              <a:extLst>
                <a:ext uri="{FF2B5EF4-FFF2-40B4-BE49-F238E27FC236}">
                  <a16:creationId xmlns:a16="http://schemas.microsoft.com/office/drawing/2014/main" id="{51C94908-A63E-4653-EC7A-ED28D3DF39B2}"/>
                </a:ext>
              </a:extLst>
            </p:cNvPr>
            <p:cNvSpPr txBox="1">
              <a:spLocks/>
            </p:cNvSpPr>
            <p:nvPr/>
          </p:nvSpPr>
          <p:spPr>
            <a:xfrm>
              <a:off x="1465943" y="5004409"/>
              <a:ext cx="4630057" cy="765509"/>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同じ金額のモノやサービスに</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対して同じ率で払う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sp>
          <p:nvSpPr>
            <p:cNvPr id="43" name="コンテンツ プレースホルダー 2">
              <a:extLst>
                <a:ext uri="{FF2B5EF4-FFF2-40B4-BE49-F238E27FC236}">
                  <a16:creationId xmlns:a16="http://schemas.microsoft.com/office/drawing/2014/main" id="{99440A73-EF73-2CB5-08D2-2F0171478C92}"/>
                </a:ext>
              </a:extLst>
            </p:cNvPr>
            <p:cNvSpPr txBox="1">
              <a:spLocks/>
            </p:cNvSpPr>
            <p:nvPr/>
          </p:nvSpPr>
          <p:spPr>
            <a:xfrm>
              <a:off x="6096000" y="5011171"/>
              <a:ext cx="4702630" cy="758746"/>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会社の利益に対して</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同じ率で支払う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FB0F870C-7FEF-9553-B6CA-1BB59D2B71C8}"/>
                </a:ext>
              </a:extLst>
            </p:cNvPr>
            <p:cNvPicPr>
              <a:picLocks noChangeAspect="1"/>
            </p:cNvPicPr>
            <p:nvPr/>
          </p:nvPicPr>
          <p:blipFill rotWithShape="1">
            <a:blip r:embed="rId8">
              <a:extLst>
                <a:ext uri="{28A0092B-C50C-407E-A947-70E740481C1C}">
                  <a14:useLocalDpi xmlns:a14="http://schemas.microsoft.com/office/drawing/2010/main" val="0"/>
                </a:ext>
              </a:extLst>
            </a:blip>
            <a:srcRect l="85084" t="39741" r="-729" b="24402"/>
            <a:stretch/>
          </p:blipFill>
          <p:spPr>
            <a:xfrm rot="5400000" flipH="1">
              <a:off x="2327475" y="1856922"/>
              <a:ext cx="216000" cy="463215"/>
            </a:xfrm>
            <a:prstGeom prst="rect">
              <a:avLst/>
            </a:prstGeom>
          </p:spPr>
        </p:pic>
        <p:pic>
          <p:nvPicPr>
            <p:cNvPr id="45" name="図 44">
              <a:extLst>
                <a:ext uri="{FF2B5EF4-FFF2-40B4-BE49-F238E27FC236}">
                  <a16:creationId xmlns:a16="http://schemas.microsoft.com/office/drawing/2014/main" id="{387F6C89-0549-A27C-3989-F47200964BC3}"/>
                </a:ext>
              </a:extLst>
            </p:cNvPr>
            <p:cNvPicPr>
              <a:picLocks noChangeAspect="1"/>
            </p:cNvPicPr>
            <p:nvPr/>
          </p:nvPicPr>
          <p:blipFill rotWithShape="1">
            <a:blip r:embed="rId9">
              <a:extLst>
                <a:ext uri="{28A0092B-C50C-407E-A947-70E740481C1C}">
                  <a14:useLocalDpi xmlns:a14="http://schemas.microsoft.com/office/drawing/2010/main" val="0"/>
                </a:ext>
              </a:extLst>
            </a:blip>
            <a:srcRect l="73034" r="21869" b="88331"/>
            <a:stretch/>
          </p:blipFill>
          <p:spPr>
            <a:xfrm>
              <a:off x="435006" y="2212353"/>
              <a:ext cx="396000" cy="394847"/>
            </a:xfrm>
            <a:prstGeom prst="rect">
              <a:avLst/>
            </a:prstGeom>
          </p:spPr>
        </p:pic>
        <p:pic>
          <p:nvPicPr>
            <p:cNvPr id="46" name="図 45">
              <a:extLst>
                <a:ext uri="{FF2B5EF4-FFF2-40B4-BE49-F238E27FC236}">
                  <a16:creationId xmlns:a16="http://schemas.microsoft.com/office/drawing/2014/main" id="{97B056C5-0973-603B-71A3-0C194D2A8AE1}"/>
                </a:ext>
              </a:extLst>
            </p:cNvPr>
            <p:cNvPicPr>
              <a:picLocks noChangeAspect="1"/>
            </p:cNvPicPr>
            <p:nvPr/>
          </p:nvPicPr>
          <p:blipFill rotWithShape="1">
            <a:blip r:embed="rId9">
              <a:extLst>
                <a:ext uri="{28A0092B-C50C-407E-A947-70E740481C1C}">
                  <a14:useLocalDpi xmlns:a14="http://schemas.microsoft.com/office/drawing/2010/main" val="0"/>
                </a:ext>
              </a:extLst>
            </a:blip>
            <a:srcRect l="73034" r="21869" b="88331"/>
            <a:stretch/>
          </p:blipFill>
          <p:spPr>
            <a:xfrm>
              <a:off x="605161" y="2551186"/>
              <a:ext cx="252000" cy="251267"/>
            </a:xfrm>
            <a:prstGeom prst="rect">
              <a:avLst/>
            </a:prstGeom>
          </p:spPr>
        </p:pic>
        <p:sp>
          <p:nvSpPr>
            <p:cNvPr id="47" name="テキスト ボックス 46">
              <a:extLst>
                <a:ext uri="{FF2B5EF4-FFF2-40B4-BE49-F238E27FC236}">
                  <a16:creationId xmlns:a16="http://schemas.microsoft.com/office/drawing/2014/main" id="{42CCD637-F4C6-B4DB-66F4-51F0A2D46645}"/>
                </a:ext>
              </a:extLst>
            </p:cNvPr>
            <p:cNvSpPr txBox="1"/>
            <p:nvPr/>
          </p:nvSpPr>
          <p:spPr>
            <a:xfrm>
              <a:off x="4548188" y="2714171"/>
              <a:ext cx="3135086" cy="2548775"/>
            </a:xfrm>
            <a:prstGeom prst="rect">
              <a:avLst/>
            </a:prstGeom>
            <a:noFill/>
          </p:spPr>
          <p:txBody>
            <a:bodyPr wrap="square" rtlCol="0">
              <a:spAutoFit/>
            </a:bodyPr>
            <a:lstStyle/>
            <a:p>
              <a:pPr marL="0" indent="0" algn="ctr" fontAlgn="b">
                <a:lnSpc>
                  <a:spcPct val="120000"/>
                </a:lnSpc>
                <a:spcBef>
                  <a:spcPts val="0"/>
                </a:spcBef>
                <a:spcAft>
                  <a:spcPts val="0"/>
                </a:spcAft>
              </a:pPr>
              <a:r>
                <a:rPr lang="ja-JP" altLang="en-US" sz="2000" b="1" spc="300" dirty="0">
                  <a:solidFill>
                    <a:schemeClr val="bg1"/>
                  </a:solidFill>
                  <a:latin typeface="BIZ UDPゴシック" panose="020B0400000000000000" pitchFamily="50" charset="-128"/>
                  <a:ea typeface="BIZ UDPゴシック" panose="020B0400000000000000" pitchFamily="50" charset="-128"/>
                </a:rPr>
                <a:t>いろいろな考え方で</a:t>
              </a:r>
              <a:br>
                <a:rPr lang="en-US" altLang="ja-JP" sz="2000" b="1" spc="300" dirty="0">
                  <a:solidFill>
                    <a:schemeClr val="bg1"/>
                  </a:solidFill>
                  <a:latin typeface="BIZ UDPゴシック" panose="020B0400000000000000" pitchFamily="50" charset="-128"/>
                  <a:ea typeface="BIZ UDPゴシック" panose="020B0400000000000000" pitchFamily="50" charset="-128"/>
                </a:rPr>
              </a:br>
              <a:r>
                <a:rPr lang="ja-JP" altLang="en-US" sz="2000" b="1" spc="300" dirty="0">
                  <a:solidFill>
                    <a:schemeClr val="bg1"/>
                  </a:solidFill>
                  <a:latin typeface="BIZ UDPゴシック" panose="020B0400000000000000" pitchFamily="50" charset="-128"/>
                  <a:ea typeface="BIZ UDPゴシック" panose="020B0400000000000000" pitchFamily="50" charset="-128"/>
                </a:rPr>
                <a:t>税を集めて</a:t>
              </a:r>
              <a:endParaRPr lang="en-US" altLang="ja-JP" sz="2000" b="1" spc="300" dirty="0">
                <a:solidFill>
                  <a:schemeClr val="bg1"/>
                </a:solidFill>
                <a:latin typeface="BIZ UDPゴシック" panose="020B0400000000000000" pitchFamily="50" charset="-128"/>
                <a:ea typeface="BIZ UDPゴシック" panose="020B0400000000000000" pitchFamily="50" charset="-128"/>
              </a:endParaRPr>
            </a:p>
            <a:p>
              <a:pPr marL="0" indent="0" algn="ctr" fontAlgn="b">
                <a:lnSpc>
                  <a:spcPct val="120000"/>
                </a:lnSpc>
                <a:spcBef>
                  <a:spcPts val="0"/>
                </a:spcBef>
                <a:spcAft>
                  <a:spcPts val="0"/>
                </a:spcAft>
              </a:pPr>
              <a:r>
                <a:rPr lang="ja-JP" altLang="en-US" sz="2000" b="1" spc="300" dirty="0">
                  <a:solidFill>
                    <a:schemeClr val="bg1"/>
                  </a:solidFill>
                  <a:latin typeface="BIZ UDPゴシック" panose="020B0400000000000000" pitchFamily="50" charset="-128"/>
                  <a:ea typeface="BIZ UDPゴシック" panose="020B0400000000000000" pitchFamily="50" charset="-128"/>
                </a:rPr>
                <a:t>平等だけでなく</a:t>
              </a:r>
              <a:br>
                <a:rPr lang="en-US" altLang="ja-JP" sz="2000" b="1" spc="300" dirty="0">
                  <a:solidFill>
                    <a:schemeClr val="bg1"/>
                  </a:solidFill>
                  <a:latin typeface="BIZ UDPゴシック" panose="020B0400000000000000" pitchFamily="50" charset="-128"/>
                  <a:ea typeface="BIZ UDPゴシック" panose="020B0400000000000000" pitchFamily="50" charset="-128"/>
                </a:rPr>
              </a:br>
              <a:r>
                <a:rPr lang="ja-JP" altLang="en-US" sz="3600" b="1" spc="300" dirty="0">
                  <a:solidFill>
                    <a:schemeClr val="bg1"/>
                  </a:solidFill>
                  <a:latin typeface="BIZ UDPゴシック" panose="020B0400000000000000" pitchFamily="50" charset="-128"/>
                  <a:ea typeface="BIZ UDPゴシック" panose="020B0400000000000000" pitchFamily="50" charset="-128"/>
                </a:rPr>
                <a:t>公平</a:t>
              </a:r>
              <a:r>
                <a:rPr lang="ja-JP" altLang="en-US" sz="2000" b="1" spc="300" dirty="0">
                  <a:solidFill>
                    <a:schemeClr val="bg1"/>
                  </a:solidFill>
                  <a:latin typeface="BIZ UDPゴシック" panose="020B0400000000000000" pitchFamily="50" charset="-128"/>
                  <a:ea typeface="BIZ UDPゴシック" panose="020B0400000000000000" pitchFamily="50" charset="-128"/>
                </a:rPr>
                <a:t>な社会を</a:t>
              </a:r>
              <a:br>
                <a:rPr lang="en-US" altLang="ja-JP" sz="2000" b="1" spc="300" dirty="0">
                  <a:solidFill>
                    <a:schemeClr val="bg1"/>
                  </a:solidFill>
                  <a:latin typeface="BIZ UDPゴシック" panose="020B0400000000000000" pitchFamily="50" charset="-128"/>
                  <a:ea typeface="BIZ UDPゴシック" panose="020B0400000000000000" pitchFamily="50" charset="-128"/>
                </a:rPr>
              </a:br>
              <a:r>
                <a:rPr lang="ja-JP" altLang="en-US" sz="2000" b="1" spc="300" dirty="0">
                  <a:solidFill>
                    <a:schemeClr val="bg1"/>
                  </a:solidFill>
                  <a:latin typeface="BIZ UDPゴシック" panose="020B0400000000000000" pitchFamily="50" charset="-128"/>
                  <a:ea typeface="BIZ UDPゴシック" panose="020B0400000000000000" pitchFamily="50" charset="-128"/>
                </a:rPr>
                <a:t>実現しようとしている</a:t>
              </a:r>
            </a:p>
            <a:p>
              <a:pPr>
                <a:lnSpc>
                  <a:spcPct val="120000"/>
                </a:lnSpc>
              </a:pPr>
              <a:endParaRPr kumimoji="1" lang="ja-JP" altLang="en-US" dirty="0"/>
            </a:p>
          </p:txBody>
        </p:sp>
      </p:grpSp>
    </p:spTree>
    <p:extLst>
      <p:ext uri="{BB962C8B-B14F-4D97-AF65-F5344CB8AC3E}">
        <p14:creationId xmlns:p14="http://schemas.microsoft.com/office/powerpoint/2010/main" val="15214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E4CBCC2-5021-1D99-CC29-742301B580FE}"/>
              </a:ext>
            </a:extLst>
          </p:cNvPr>
          <p:cNvSpPr/>
          <p:nvPr/>
        </p:nvSpPr>
        <p:spPr>
          <a:xfrm>
            <a:off x="1452528" y="1006927"/>
            <a:ext cx="9396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2F15E5AA-5E3F-E80B-98BB-5F365D21239E}"/>
              </a:ext>
            </a:extLst>
          </p:cNvPr>
          <p:cNvPicPr>
            <a:picLocks noChangeAspect="1"/>
          </p:cNvPicPr>
          <p:nvPr/>
        </p:nvPicPr>
        <p:blipFill rotWithShape="1">
          <a:blip r:embed="rId3">
            <a:duotone>
              <a:prstClr val="black"/>
              <a:schemeClr val="accent2">
                <a:tint val="45000"/>
                <a:satMod val="400000"/>
              </a:schemeClr>
            </a:duotone>
            <a:alphaModFix amt="70000"/>
            <a:extLst>
              <a:ext uri="{28A0092B-C50C-407E-A947-70E740481C1C}">
                <a14:useLocalDpi xmlns:a14="http://schemas.microsoft.com/office/drawing/2010/main" val="0"/>
              </a:ext>
            </a:extLst>
          </a:blip>
          <a:srcRect l="8724" r="7003" b="-867"/>
          <a:stretch/>
        </p:blipFill>
        <p:spPr>
          <a:xfrm rot="21301060" flipH="1">
            <a:off x="274194" y="983726"/>
            <a:ext cx="9083303" cy="5626672"/>
          </a:xfrm>
          <a:prstGeom prst="rect">
            <a:avLst/>
          </a:prstGeom>
        </p:spPr>
      </p:pic>
      <p:sp>
        <p:nvSpPr>
          <p:cNvPr id="4" name="正方形/長方形 3">
            <a:extLst>
              <a:ext uri="{FF2B5EF4-FFF2-40B4-BE49-F238E27FC236}">
                <a16:creationId xmlns:a16="http://schemas.microsoft.com/office/drawing/2014/main" id="{29DDB462-D5A3-1B03-1010-2736D1D928D7}"/>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A72EAE-66D1-30A2-6FF5-29BAD5563D1A}"/>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FD91A690-7BB4-9C33-4721-B3DFA8AA321D}"/>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15" name="Picture 2">
            <a:extLst>
              <a:ext uri="{FF2B5EF4-FFF2-40B4-BE49-F238E27FC236}">
                <a16:creationId xmlns:a16="http://schemas.microsoft.com/office/drawing/2014/main" id="{9CB99BF3-D8ED-4916-9E57-3E5490BAD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883" y="3356992"/>
            <a:ext cx="2805567" cy="2805567"/>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AE5F809E-AFFA-8DC7-BD33-C165BE611C32}"/>
              </a:ext>
            </a:extLst>
          </p:cNvPr>
          <p:cNvPicPr>
            <a:picLocks noChangeAspect="1"/>
          </p:cNvPicPr>
          <p:nvPr/>
        </p:nvPicPr>
        <p:blipFill rotWithShape="1">
          <a:blip r:embed="rId5">
            <a:extLst>
              <a:ext uri="{28A0092B-C50C-407E-A947-70E740481C1C}">
                <a14:useLocalDpi xmlns:a14="http://schemas.microsoft.com/office/drawing/2010/main" val="0"/>
              </a:ext>
            </a:extLst>
          </a:blip>
          <a:srcRect l="85084" t="39741" r="-729" b="24402"/>
          <a:stretch/>
        </p:blipFill>
        <p:spPr>
          <a:xfrm rot="5400000" flipH="1">
            <a:off x="10698273" y="2700221"/>
            <a:ext cx="378050" cy="810735"/>
          </a:xfrm>
          <a:prstGeom prst="rect">
            <a:avLst/>
          </a:prstGeom>
        </p:spPr>
      </p:pic>
      <p:sp>
        <p:nvSpPr>
          <p:cNvPr id="7" name="テキスト ボックス 6">
            <a:extLst>
              <a:ext uri="{FF2B5EF4-FFF2-40B4-BE49-F238E27FC236}">
                <a16:creationId xmlns:a16="http://schemas.microsoft.com/office/drawing/2014/main" id="{E8D547E0-2838-40C5-B8DF-0A871B1276B0}"/>
              </a:ext>
            </a:extLst>
          </p:cNvPr>
          <p:cNvSpPr txBox="1"/>
          <p:nvPr/>
        </p:nvSpPr>
        <p:spPr>
          <a:xfrm>
            <a:off x="1487488" y="2132976"/>
            <a:ext cx="7416824"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　　</a:t>
            </a:r>
            <a:r>
              <a:rPr lang="ja-JP" altLang="en-US" sz="3600" b="1" dirty="0">
                <a:solidFill>
                  <a:prstClr val="black"/>
                </a:solidFill>
                <a:latin typeface="メイリオ" panose="020B0604030504040204" pitchFamily="50" charset="-128"/>
                <a:ea typeface="メイリオ" panose="020B0604030504040204" pitchFamily="50" charset="-128"/>
              </a:rPr>
              <a:t>「取られる税</a:t>
            </a:r>
            <a:r>
              <a:rPr lang="ja-JP" altLang="en-US" sz="3600" b="1" spc="-300" dirty="0">
                <a:solidFill>
                  <a:prstClr val="black"/>
                </a:solidFill>
                <a:latin typeface="メイリオ" panose="020B0604030504040204" pitchFamily="50" charset="-128"/>
                <a:ea typeface="メイリオ" panose="020B0604030504040204" pitchFamily="50" charset="-128"/>
              </a:rPr>
              <a:t>」か</a:t>
            </a:r>
            <a:r>
              <a:rPr lang="ja-JP" altLang="en-US" sz="3600" b="1" spc="-150" dirty="0">
                <a:solidFill>
                  <a:prstClr val="black"/>
                </a:solidFill>
                <a:latin typeface="メイリオ" panose="020B0604030504040204" pitchFamily="50" charset="-128"/>
                <a:ea typeface="メイリオ" panose="020B0604030504040204" pitchFamily="50" charset="-128"/>
              </a:rPr>
              <a:t>ら</a:t>
            </a:r>
          </a:p>
          <a:p>
            <a:pPr defTabSz="457200" eaLnBrk="1" fontAlgn="auto" hangingPunct="1">
              <a:spcBef>
                <a:spcPts val="0"/>
              </a:spcBef>
              <a:spcAft>
                <a:spcPts val="0"/>
              </a:spcAft>
              <a:defRPr/>
            </a:pPr>
            <a:r>
              <a:rPr lang="ja-JP" altLang="en-US" sz="3600" b="1" spc="-150" dirty="0">
                <a:solidFill>
                  <a:prstClr val="black"/>
                </a:solidFill>
                <a:latin typeface="メイリオ" panose="020B0604030504040204" pitchFamily="50" charset="-128"/>
                <a:ea typeface="メイリオ" panose="020B0604030504040204" pitchFamily="50" charset="-128"/>
              </a:rPr>
              <a:t>　</a:t>
            </a:r>
            <a:r>
              <a:rPr lang="ja-JP" altLang="en-US" sz="5400" b="1" spc="-150" dirty="0">
                <a:solidFill>
                  <a:prstClr val="black"/>
                </a:solidFill>
                <a:latin typeface="メイリオ" panose="020B0604030504040204" pitchFamily="50" charset="-128"/>
                <a:ea typeface="メイリオ" panose="020B0604030504040204" pitchFamily="50" charset="-128"/>
              </a:rPr>
              <a:t>「</a:t>
            </a:r>
            <a:r>
              <a:rPr lang="ja-JP" altLang="en-US" sz="5400" b="1" dirty="0">
                <a:solidFill>
                  <a:prstClr val="black"/>
                </a:solidFill>
                <a:latin typeface="メイリオ" panose="020B0604030504040204" pitchFamily="50" charset="-128"/>
                <a:ea typeface="メイリオ" panose="020B0604030504040204" pitchFamily="50" charset="-128"/>
              </a:rPr>
              <a:t>私たち</a:t>
            </a:r>
            <a:r>
              <a:rPr lang="ja-JP" altLang="en-US" sz="3600" b="1" dirty="0">
                <a:solidFill>
                  <a:prstClr val="black"/>
                </a:solidFill>
                <a:latin typeface="メイリオ" panose="020B0604030504040204" pitchFamily="50" charset="-128"/>
                <a:ea typeface="メイリオ" panose="020B0604030504040204" pitchFamily="50" charset="-128"/>
              </a:rPr>
              <a:t>が</a:t>
            </a:r>
            <a:r>
              <a:rPr lang="ja-JP" altLang="en-US" sz="5400" b="1" dirty="0">
                <a:solidFill>
                  <a:prstClr val="black"/>
                </a:solidFill>
                <a:latin typeface="メイリオ" panose="020B0604030504040204" pitchFamily="50" charset="-128"/>
                <a:ea typeface="メイリオ" panose="020B0604030504040204" pitchFamily="50" charset="-128"/>
              </a:rPr>
              <a:t>決める税」</a:t>
            </a:r>
            <a:endParaRPr lang="en-US" altLang="ja-JP" sz="36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en-US" altLang="ja-JP" sz="18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3600" b="1" dirty="0">
                <a:solidFill>
                  <a:prstClr val="black"/>
                </a:solidFill>
                <a:latin typeface="メイリオ" panose="020B0604030504040204" pitchFamily="50" charset="-128"/>
                <a:ea typeface="メイリオ" panose="020B0604030504040204" pitchFamily="50" charset="-128"/>
              </a:rPr>
              <a:t>　</a:t>
            </a:r>
            <a:r>
              <a:rPr lang="ja-JP" altLang="en-US" sz="1000" b="1" dirty="0">
                <a:solidFill>
                  <a:prstClr val="black"/>
                </a:solidFill>
                <a:latin typeface="メイリオ" panose="020B0604030504040204" pitchFamily="50" charset="-128"/>
                <a:ea typeface="メイリオ" panose="020B0604030504040204" pitchFamily="50" charset="-128"/>
              </a:rPr>
              <a:t>　</a:t>
            </a:r>
            <a:r>
              <a:rPr lang="ja-JP" altLang="en-US" sz="3600" b="1" dirty="0">
                <a:solidFill>
                  <a:prstClr val="black"/>
                </a:solidFill>
                <a:latin typeface="メイリオ" panose="020B0604030504040204" pitchFamily="50" charset="-128"/>
                <a:ea typeface="メイリオ" panose="020B0604030504040204" pitchFamily="50" charset="-128"/>
              </a:rPr>
              <a:t>一人一人が民主主義国家の</a:t>
            </a:r>
            <a:endParaRPr lang="en-US" altLang="ja-JP" sz="36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4800" b="1" dirty="0">
                <a:solidFill>
                  <a:prstClr val="black"/>
                </a:solidFill>
                <a:latin typeface="メイリオ" panose="020B0604030504040204" pitchFamily="50" charset="-128"/>
                <a:ea typeface="メイリオ" panose="020B0604030504040204" pitchFamily="50" charset="-128"/>
              </a:rPr>
              <a:t>　主権者</a:t>
            </a:r>
            <a:r>
              <a:rPr lang="ja-JP" altLang="en-US" sz="3600" b="1" dirty="0">
                <a:solidFill>
                  <a:prstClr val="black"/>
                </a:solidFill>
                <a:latin typeface="メイリオ" panose="020B0604030504040204" pitchFamily="50" charset="-128"/>
                <a:ea typeface="メイリオ" panose="020B0604030504040204" pitchFamily="50" charset="-128"/>
              </a:rPr>
              <a:t>としての自覚を！</a:t>
            </a:r>
          </a:p>
          <a:p>
            <a:pPr defTabSz="457200" eaLnBrk="1" fontAlgn="auto" hangingPunct="1">
              <a:spcBef>
                <a:spcPts val="0"/>
              </a:spcBef>
              <a:spcAft>
                <a:spcPts val="0"/>
              </a:spcAft>
              <a:defRPr/>
            </a:pPr>
            <a:endParaRPr lang="ja-JP" altLang="en-US" sz="3600" b="1" dirty="0">
              <a:solidFill>
                <a:prstClr val="black"/>
              </a:solidFill>
              <a:latin typeface="メイリオ" panose="020B0604030504040204" pitchFamily="50" charset="-128"/>
              <a:ea typeface="メイリオ" panose="020B0604030504040204" pitchFamily="50" charset="-128"/>
            </a:endParaRPr>
          </a:p>
        </p:txBody>
      </p:sp>
      <p:sp>
        <p:nvSpPr>
          <p:cNvPr id="14" name="テキスト プレースホルダー 5">
            <a:extLst>
              <a:ext uri="{FF2B5EF4-FFF2-40B4-BE49-F238E27FC236}">
                <a16:creationId xmlns:a16="http://schemas.microsoft.com/office/drawing/2014/main" id="{23D6946D-1188-0F32-81A4-09A90F443403}"/>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a:t>
            </a: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歴史</a:t>
            </a:r>
            <a:r>
              <a:rPr lang="ja-JP" altLang="en-US" sz="7200" b="1" spc="300" dirty="0">
                <a:latin typeface="メイリオ" panose="020B0604030504040204" pitchFamily="50" charset="-128"/>
                <a:ea typeface="メイリオ" panose="020B0604030504040204" pitchFamily="50" charset="-128"/>
              </a:rPr>
              <a:t>」</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まとめ</a:t>
            </a:r>
          </a:p>
        </p:txBody>
      </p:sp>
    </p:spTree>
    <p:extLst>
      <p:ext uri="{BB962C8B-B14F-4D97-AF65-F5344CB8AC3E}">
        <p14:creationId xmlns:p14="http://schemas.microsoft.com/office/powerpoint/2010/main" val="30789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F5C5070-0ECD-A125-51DA-36BAA5A09129}"/>
              </a:ext>
            </a:extLst>
          </p:cNvPr>
          <p:cNvSpPr/>
          <p:nvPr/>
        </p:nvSpPr>
        <p:spPr>
          <a:xfrm>
            <a:off x="2051048" y="1006927"/>
            <a:ext cx="8113486"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12" descr="税理士への道のり｜税理士という仕事。｜税理士会">
            <a:extLst>
              <a:ext uri="{FF2B5EF4-FFF2-40B4-BE49-F238E27FC236}">
                <a16:creationId xmlns:a16="http://schemas.microsoft.com/office/drawing/2014/main" id="{6298E564-A375-A4C6-004B-9938DD6A4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2492896"/>
            <a:ext cx="2124000" cy="248811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F219D03C-713F-9D72-AE34-FD9118689DAF}"/>
              </a:ext>
            </a:extLst>
          </p:cNvPr>
          <p:cNvGrpSpPr/>
          <p:nvPr/>
        </p:nvGrpSpPr>
        <p:grpSpPr>
          <a:xfrm>
            <a:off x="0" y="260350"/>
            <a:ext cx="11064552" cy="1080418"/>
            <a:chOff x="0" y="260350"/>
            <a:chExt cx="11064552" cy="1080418"/>
          </a:xfrm>
        </p:grpSpPr>
        <p:sp>
          <p:nvSpPr>
            <p:cNvPr id="7" name="楕円 6">
              <a:extLst>
                <a:ext uri="{FF2B5EF4-FFF2-40B4-BE49-F238E27FC236}">
                  <a16:creationId xmlns:a16="http://schemas.microsoft.com/office/drawing/2014/main" id="{D84248A4-DA7E-2504-F3D5-05439C9DB92E}"/>
                </a:ext>
              </a:extLst>
            </p:cNvPr>
            <p:cNvSpPr/>
            <p:nvPr/>
          </p:nvSpPr>
          <p:spPr>
            <a:xfrm>
              <a:off x="2639616" y="260350"/>
              <a:ext cx="792000" cy="792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911F855A-E63A-A112-494D-4B0A4F193525}"/>
                </a:ext>
              </a:extLst>
            </p:cNvPr>
            <p:cNvSpPr txBox="1">
              <a:spLocks/>
            </p:cNvSpPr>
            <p:nvPr/>
          </p:nvSpPr>
          <p:spPr>
            <a:xfrm>
              <a:off x="0" y="260768"/>
              <a:ext cx="11064552"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chemeClr val="accent6">
                      <a:lumMod val="75000"/>
                    </a:schemeClr>
                  </a:solidFill>
                  <a:latin typeface="BIZ UDPゴシック" panose="020B0400000000000000" pitchFamily="50" charset="-128"/>
                  <a:ea typeface="BIZ UDPゴシック" panose="020B0400000000000000" pitchFamily="50" charset="-128"/>
                </a:rPr>
                <a:t>❷</a:t>
              </a:r>
              <a:r>
                <a:rPr lang="ja-JP" altLang="en-US" sz="3200" b="1" spc="300" dirty="0">
                  <a:solidFill>
                    <a:srgbClr val="342E54"/>
                  </a:solidFill>
                  <a:latin typeface="BIZ UDPゴシック" panose="020B0400000000000000" pitchFamily="50" charset="-128"/>
                  <a:ea typeface="BIZ UDPゴシック" panose="020B0400000000000000" pitchFamily="50" charset="-128"/>
                </a:rPr>
                <a:t>　</a:t>
              </a:r>
              <a:r>
                <a:rPr lang="ja-JP" altLang="en-US" sz="7200" b="1" spc="600" dirty="0">
                  <a:latin typeface="メイリオ" panose="020B0604030504040204" pitchFamily="50" charset="-128"/>
                  <a:ea typeface="メイリオ" panose="020B0604030504040204" pitchFamily="50" charset="-128"/>
                </a:rPr>
                <a:t>日本</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現状</a:t>
              </a:r>
            </a:p>
          </p:txBody>
        </p:sp>
      </p:grpSp>
      <p:pic>
        <p:nvPicPr>
          <p:cNvPr id="9" name="図 8">
            <a:extLst>
              <a:ext uri="{FF2B5EF4-FFF2-40B4-BE49-F238E27FC236}">
                <a16:creationId xmlns:a16="http://schemas.microsoft.com/office/drawing/2014/main" id="{E3D9C77B-8620-AA54-4AB3-DCF3B1E2ACB0}"/>
              </a:ext>
            </a:extLst>
          </p:cNvPr>
          <p:cNvPicPr>
            <a:picLocks noChangeAspect="1"/>
          </p:cNvPicPr>
          <p:nvPr/>
        </p:nvPicPr>
        <p:blipFill rotWithShape="1">
          <a:blip r:embed="rId4">
            <a:extLst>
              <a:ext uri="{28A0092B-C50C-407E-A947-70E740481C1C}">
                <a14:useLocalDpi xmlns:a14="http://schemas.microsoft.com/office/drawing/2010/main" val="0"/>
              </a:ext>
            </a:extLst>
          </a:blip>
          <a:srcRect l="3441" t="51003" r="83807" b="23884"/>
          <a:stretch/>
        </p:blipFill>
        <p:spPr>
          <a:xfrm>
            <a:off x="4367809" y="1628800"/>
            <a:ext cx="835052" cy="1080000"/>
          </a:xfrm>
          <a:prstGeom prst="rect">
            <a:avLst/>
          </a:prstGeom>
        </p:spPr>
      </p:pic>
      <p:pic>
        <p:nvPicPr>
          <p:cNvPr id="11" name="図 10">
            <a:extLst>
              <a:ext uri="{FF2B5EF4-FFF2-40B4-BE49-F238E27FC236}">
                <a16:creationId xmlns:a16="http://schemas.microsoft.com/office/drawing/2014/main" id="{A95E5731-2B66-BB9C-2B14-BD612D15C4EA}"/>
              </a:ext>
            </a:extLst>
          </p:cNvPr>
          <p:cNvPicPr>
            <a:picLocks noChangeAspect="1"/>
          </p:cNvPicPr>
          <p:nvPr/>
        </p:nvPicPr>
        <p:blipFill rotWithShape="1">
          <a:blip r:embed="rId4">
            <a:extLst>
              <a:ext uri="{28A0092B-C50C-407E-A947-70E740481C1C}">
                <a14:useLocalDpi xmlns:a14="http://schemas.microsoft.com/office/drawing/2010/main" val="0"/>
              </a:ext>
            </a:extLst>
          </a:blip>
          <a:srcRect l="85054" t="55534" r="3214" b="23495"/>
          <a:stretch/>
        </p:blipFill>
        <p:spPr>
          <a:xfrm>
            <a:off x="6888088" y="1700808"/>
            <a:ext cx="797330" cy="936000"/>
          </a:xfrm>
          <a:prstGeom prst="rect">
            <a:avLst/>
          </a:prstGeom>
        </p:spPr>
      </p:pic>
      <p:sp>
        <p:nvSpPr>
          <p:cNvPr id="13" name="正方形/長方形 12">
            <a:extLst>
              <a:ext uri="{FF2B5EF4-FFF2-40B4-BE49-F238E27FC236}">
                <a16:creationId xmlns:a16="http://schemas.microsoft.com/office/drawing/2014/main" id="{769E4C71-660C-380E-D0D1-ADD7C9696205}"/>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D3DB106-0182-4CFA-C80E-600F53509404}"/>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5" name="スライド番号プレースホルダー 1">
            <a:extLst>
              <a:ext uri="{FF2B5EF4-FFF2-40B4-BE49-F238E27FC236}">
                <a16:creationId xmlns:a16="http://schemas.microsoft.com/office/drawing/2014/main" id="{CD53E1D3-545B-C0AD-A7BC-0AD8FCC23026}"/>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73506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72F41C5A-A953-49C7-8C1C-3A3EA22E6694}"/>
              </a:ext>
            </a:extLst>
          </p:cNvPr>
          <p:cNvGraphicFramePr/>
          <p:nvPr>
            <p:extLst>
              <p:ext uri="{D42A27DB-BD31-4B8C-83A1-F6EECF244321}">
                <p14:modId xmlns:p14="http://schemas.microsoft.com/office/powerpoint/2010/main" val="1044743231"/>
              </p:ext>
            </p:extLst>
          </p:nvPr>
        </p:nvGraphicFramePr>
        <p:xfrm>
          <a:off x="2639616" y="1343024"/>
          <a:ext cx="6840760" cy="5398344"/>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9511C498-2A4F-4BC7-93B6-C4C7ABED7A58}"/>
              </a:ext>
            </a:extLst>
          </p:cNvPr>
          <p:cNvSpPr txBox="1"/>
          <p:nvPr/>
        </p:nvSpPr>
        <p:spPr>
          <a:xfrm>
            <a:off x="839416" y="1310292"/>
            <a:ext cx="1980000" cy="1332000"/>
          </a:xfrm>
          <a:prstGeom prst="rect">
            <a:avLst/>
          </a:prstGeom>
          <a:solidFill>
            <a:schemeClr val="accent5">
              <a:lumMod val="20000"/>
              <a:lumOff val="80000"/>
            </a:schemeClr>
          </a:solidFill>
          <a:ln w="3175">
            <a:noFill/>
          </a:ln>
        </p:spPr>
        <p:txBody>
          <a:bodyPr wrap="square" lIns="0" tIns="0" rIns="0" bIns="0" rtlCol="0" anchor="ctr">
            <a:noAutofit/>
          </a:bodyPr>
          <a:lstStyle/>
          <a:p>
            <a:pPr algn="ctr" defTabSz="457200" eaLnBrk="1" fontAlgn="auto" hangingPunct="1">
              <a:spcBef>
                <a:spcPts val="0"/>
              </a:spcBef>
              <a:spcAft>
                <a:spcPts val="0"/>
              </a:spcAft>
              <a:defRPr/>
            </a:pPr>
            <a:r>
              <a:rPr lang="ja-JP" altLang="en-US" sz="2400" dirty="0">
                <a:latin typeface="メイリオ" panose="020B0604030504040204" pitchFamily="50" charset="-128"/>
                <a:ea typeface="メイリオ" panose="020B0604030504040204" pitchFamily="50" charset="-128"/>
              </a:rPr>
              <a:t>国の収入の</a:t>
            </a:r>
            <a:endParaRPr lang="en-US" altLang="ja-JP" sz="2400"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dirty="0">
                <a:latin typeface="メイリオ" panose="020B0604030504040204" pitchFamily="50" charset="-128"/>
                <a:ea typeface="メイリオ" panose="020B0604030504040204" pitchFamily="50" charset="-128"/>
              </a:rPr>
              <a:t>約</a:t>
            </a:r>
            <a:r>
              <a:rPr lang="en-US" altLang="ja-JP" sz="3200" dirty="0">
                <a:latin typeface="メイリオ" panose="020B0604030504040204" pitchFamily="50" charset="-128"/>
                <a:ea typeface="メイリオ" panose="020B0604030504040204" pitchFamily="50" charset="-128"/>
              </a:rPr>
              <a:t>67.6%</a:t>
            </a:r>
            <a:r>
              <a:rPr lang="ja-JP" altLang="en-US" sz="2400" dirty="0">
                <a:latin typeface="メイリオ" panose="020B0604030504040204" pitchFamily="50" charset="-128"/>
                <a:ea typeface="メイリオ" panose="020B0604030504040204" pitchFamily="50" charset="-128"/>
              </a:rPr>
              <a:t>が</a:t>
            </a:r>
            <a:endParaRPr lang="en-US" altLang="ja-JP" sz="2400"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dirty="0">
                <a:latin typeface="メイリオ" panose="020B0604030504040204" pitchFamily="50" charset="-128"/>
                <a:ea typeface="メイリオ" panose="020B0604030504040204" pitchFamily="50" charset="-128"/>
              </a:rPr>
              <a:t>税金です。</a:t>
            </a:r>
          </a:p>
        </p:txBody>
      </p:sp>
      <p:grpSp>
        <p:nvGrpSpPr>
          <p:cNvPr id="6" name="グループ化 5">
            <a:extLst>
              <a:ext uri="{FF2B5EF4-FFF2-40B4-BE49-F238E27FC236}">
                <a16:creationId xmlns:a16="http://schemas.microsoft.com/office/drawing/2014/main" id="{70BFABD6-A278-3C38-7A5A-31F7A234F52E}"/>
              </a:ext>
            </a:extLst>
          </p:cNvPr>
          <p:cNvGrpSpPr/>
          <p:nvPr/>
        </p:nvGrpSpPr>
        <p:grpSpPr>
          <a:xfrm>
            <a:off x="0" y="362853"/>
            <a:ext cx="12192000" cy="1080000"/>
            <a:chOff x="0" y="362853"/>
            <a:chExt cx="12192000" cy="1080000"/>
          </a:xfrm>
        </p:grpSpPr>
        <p:sp>
          <p:nvSpPr>
            <p:cNvPr id="4" name="四角形: 角を丸くする 3">
              <a:extLst>
                <a:ext uri="{FF2B5EF4-FFF2-40B4-BE49-F238E27FC236}">
                  <a16:creationId xmlns:a16="http://schemas.microsoft.com/office/drawing/2014/main" id="{08C5C3D1-4936-6436-D77C-97FF1ADF98B5}"/>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45B1B22E-BDAB-7F27-B691-E18FF7A4C3E5}"/>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今の日本は？</a:t>
              </a:r>
              <a:r>
                <a:rPr lang="ja-JP" altLang="en-US" sz="2400" b="1" dirty="0">
                  <a:latin typeface="メイリオ" panose="020B0604030504040204" pitchFamily="50" charset="-128"/>
                  <a:ea typeface="メイリオ" panose="020B0604030504040204" pitchFamily="50" charset="-128"/>
                </a:rPr>
                <a:t>　</a:t>
              </a:r>
              <a:r>
                <a:rPr lang="zh-CN" altLang="en-US" sz="5400" b="1" dirty="0">
                  <a:latin typeface="メイリオ" panose="020B0604030504040204" pitchFamily="50" charset="-128"/>
                  <a:ea typeface="メイリオ" panose="020B0604030504040204" pitchFamily="50" charset="-128"/>
                </a:rPr>
                <a:t>令和</a:t>
              </a:r>
              <a:r>
                <a:rPr lang="ja-JP" altLang="en-US" sz="5400" b="1" dirty="0">
                  <a:latin typeface="メイリオ" panose="020B0604030504040204" pitchFamily="50" charset="-128"/>
                  <a:ea typeface="メイリオ" panose="020B0604030504040204" pitchFamily="50" charset="-128"/>
                </a:rPr>
                <a:t>７</a:t>
              </a:r>
              <a:r>
                <a:rPr lang="zh-CN" altLang="en-US" sz="5400" b="1" dirty="0">
                  <a:latin typeface="メイリオ" panose="020B0604030504040204" pitchFamily="50" charset="-128"/>
                  <a:ea typeface="メイリオ" panose="020B0604030504040204" pitchFamily="50" charset="-128"/>
                </a:rPr>
                <a:t>年度当初予算</a:t>
              </a:r>
              <a:endParaRPr lang="ja-JP" altLang="en-US" sz="4000" b="1" dirty="0">
                <a:latin typeface="メイリオ" panose="020B0604030504040204" pitchFamily="50" charset="-128"/>
                <a:ea typeface="メイリオ" panose="020B0604030504040204" pitchFamily="50" charset="-128"/>
              </a:endParaRPr>
            </a:p>
          </p:txBody>
        </p:sp>
      </p:grpSp>
      <p:sp>
        <p:nvSpPr>
          <p:cNvPr id="9" name="正方形/長方形 8">
            <a:extLst>
              <a:ext uri="{FF2B5EF4-FFF2-40B4-BE49-F238E27FC236}">
                <a16:creationId xmlns:a16="http://schemas.microsoft.com/office/drawing/2014/main" id="{00EEE198-EE23-1D8A-3D3B-DE582F180D87}"/>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794D3EE-FF12-6F4D-30D8-2310E505E8AD}"/>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E286E435-EACD-153B-8EC1-7CECC27854F1}"/>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97F57352-9778-C5E6-978A-1E0AD26833C9}"/>
              </a:ext>
            </a:extLst>
          </p:cNvPr>
          <p:cNvGrpSpPr/>
          <p:nvPr/>
        </p:nvGrpSpPr>
        <p:grpSpPr>
          <a:xfrm>
            <a:off x="3503712" y="1196752"/>
            <a:ext cx="6048672" cy="542644"/>
            <a:chOff x="3503712" y="1196752"/>
            <a:chExt cx="6048672" cy="542644"/>
          </a:xfrm>
        </p:grpSpPr>
        <p:sp>
          <p:nvSpPr>
            <p:cNvPr id="13" name="テキスト ボックス 12">
              <a:extLst>
                <a:ext uri="{FF2B5EF4-FFF2-40B4-BE49-F238E27FC236}">
                  <a16:creationId xmlns:a16="http://schemas.microsoft.com/office/drawing/2014/main" id="{792B06E9-3BF5-36B1-2F06-DF9A90AF6AA2}"/>
                </a:ext>
              </a:extLst>
            </p:cNvPr>
            <p:cNvSpPr txBox="1"/>
            <p:nvPr/>
          </p:nvSpPr>
          <p:spPr>
            <a:xfrm>
              <a:off x="8328456" y="1271396"/>
              <a:ext cx="1223928" cy="468000"/>
            </a:xfrm>
            <a:prstGeom prst="rect">
              <a:avLst/>
            </a:prstGeom>
            <a:noFill/>
            <a:ln w="3175">
              <a:noFill/>
            </a:ln>
          </p:spPr>
          <p:txBody>
            <a:bodyPr wrap="square" lIns="0" tIns="0" rIns="0" bIns="0" rtlCol="0" anchor="ctr">
              <a:noAutofit/>
            </a:bodyPr>
            <a:lstStyle/>
            <a:p>
              <a:pPr defTabSz="457200" eaLnBrk="1" fontAlgn="auto" hangingPunct="1">
                <a:spcBef>
                  <a:spcPts val="0"/>
                </a:spcBef>
                <a:spcAft>
                  <a:spcPts val="0"/>
                </a:spcAft>
                <a:defRPr/>
              </a:pPr>
              <a:r>
                <a:rPr lang="en-US" altLang="ja-JP" sz="1400" b="1"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単位：億円</a:t>
              </a:r>
              <a:r>
                <a:rPr lang="en-US" altLang="ja-JP" sz="1400" b="1" spc="-100" dirty="0">
                  <a:latin typeface="メイリオ" panose="020B0604030504040204" pitchFamily="50" charset="-128"/>
                  <a:ea typeface="メイリオ" panose="020B0604030504040204" pitchFamily="50" charset="-128"/>
                </a:rPr>
                <a:t>)</a:t>
              </a:r>
            </a:p>
          </p:txBody>
        </p:sp>
        <p:sp>
          <p:nvSpPr>
            <p:cNvPr id="30" name="テキスト ボックス 29">
              <a:extLst>
                <a:ext uri="{FF2B5EF4-FFF2-40B4-BE49-F238E27FC236}">
                  <a16:creationId xmlns:a16="http://schemas.microsoft.com/office/drawing/2014/main" id="{2DE66AEB-061A-08AE-536B-FBABA4EC30B8}"/>
                </a:ext>
              </a:extLst>
            </p:cNvPr>
            <p:cNvSpPr txBox="1"/>
            <p:nvPr/>
          </p:nvSpPr>
          <p:spPr>
            <a:xfrm>
              <a:off x="3503712" y="1196752"/>
              <a:ext cx="4680000" cy="540000"/>
            </a:xfrm>
            <a:prstGeom prst="rect">
              <a:avLst/>
            </a:prstGeom>
            <a:noFill/>
            <a:ln w="3175">
              <a:noFill/>
            </a:ln>
          </p:spPr>
          <p:txBody>
            <a:bodyPr wrap="square" lIns="0" tIns="0" rIns="0" bIns="0" rtlCol="0" anchor="ctr">
              <a:noAutofit/>
            </a:bodyPr>
            <a:lstStyle/>
            <a:p>
              <a:pPr algn="ctr" defTabSz="457200" eaLnBrk="1" fontAlgn="auto" hangingPunct="1">
                <a:lnSpc>
                  <a:spcPts val="3800"/>
                </a:lnSpc>
                <a:spcBef>
                  <a:spcPts val="0"/>
                </a:spcBef>
                <a:spcAft>
                  <a:spcPts val="0"/>
                </a:spcAft>
                <a:defRPr/>
              </a:pPr>
              <a:r>
                <a:rPr lang="ja-JP" altLang="en-US" b="1" dirty="0">
                  <a:solidFill>
                    <a:srgbClr val="0070C0"/>
                  </a:solidFill>
                  <a:latin typeface="メイリオ" panose="020B0604030504040204" pitchFamily="50" charset="-128"/>
                  <a:ea typeface="メイリオ" panose="020B0604030504040204" pitchFamily="50" charset="-128"/>
                </a:rPr>
                <a:t>歳入総額 </a:t>
              </a:r>
              <a:r>
                <a:rPr lang="en-US" altLang="ja-JP" b="1" dirty="0">
                  <a:solidFill>
                    <a:srgbClr val="0070C0"/>
                  </a:solidFill>
                  <a:latin typeface="メイリオ" panose="020B0604030504040204" pitchFamily="50" charset="-128"/>
                  <a:ea typeface="メイリオ" panose="020B0604030504040204" pitchFamily="50" charset="-128"/>
                </a:rPr>
                <a:t>115</a:t>
              </a:r>
              <a:r>
                <a:rPr lang="ja-JP" altLang="en-US" b="1" dirty="0">
                  <a:solidFill>
                    <a:srgbClr val="0070C0"/>
                  </a:solidFill>
                  <a:latin typeface="メイリオ" panose="020B0604030504040204" pitchFamily="50" charset="-128"/>
                  <a:ea typeface="メイリオ" panose="020B0604030504040204" pitchFamily="50" charset="-128"/>
                </a:rPr>
                <a:t>兆</a:t>
              </a:r>
              <a:r>
                <a:rPr lang="en-US" altLang="ja-JP" b="1" dirty="0">
                  <a:solidFill>
                    <a:srgbClr val="0070C0"/>
                  </a:solidFill>
                  <a:latin typeface="メイリオ" panose="020B0604030504040204" pitchFamily="50" charset="-128"/>
                  <a:ea typeface="メイリオ" panose="020B0604030504040204" pitchFamily="50" charset="-128"/>
                </a:rPr>
                <a:t>1,978</a:t>
              </a:r>
              <a:r>
                <a:rPr lang="ja-JP" altLang="en-US" b="1" dirty="0">
                  <a:solidFill>
                    <a:srgbClr val="0070C0"/>
                  </a:solidFill>
                  <a:latin typeface="メイリオ" panose="020B0604030504040204" pitchFamily="50" charset="-128"/>
                  <a:ea typeface="メイリオ" panose="020B0604030504040204" pitchFamily="50" charset="-128"/>
                </a:rPr>
                <a:t>億円</a:t>
              </a:r>
            </a:p>
          </p:txBody>
        </p:sp>
      </p:grpSp>
      <p:graphicFrame>
        <p:nvGraphicFramePr>
          <p:cNvPr id="5" name="グラフ 4">
            <a:extLst>
              <a:ext uri="{FF2B5EF4-FFF2-40B4-BE49-F238E27FC236}">
                <a16:creationId xmlns:a16="http://schemas.microsoft.com/office/drawing/2014/main" id="{317234B4-34C0-4047-85A6-12AAF39194C3}"/>
              </a:ext>
            </a:extLst>
          </p:cNvPr>
          <p:cNvGraphicFramePr/>
          <p:nvPr>
            <p:extLst>
              <p:ext uri="{D42A27DB-BD31-4B8C-83A1-F6EECF244321}">
                <p14:modId xmlns:p14="http://schemas.microsoft.com/office/powerpoint/2010/main" val="522109305"/>
              </p:ext>
            </p:extLst>
          </p:nvPr>
        </p:nvGraphicFramePr>
        <p:xfrm>
          <a:off x="3146400" y="2448000"/>
          <a:ext cx="5832648"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EAEB30BB-90D0-4DFC-BA07-E388B430F20D}"/>
              </a:ext>
            </a:extLst>
          </p:cNvPr>
          <p:cNvSpPr txBox="1"/>
          <p:nvPr/>
        </p:nvSpPr>
        <p:spPr>
          <a:xfrm>
            <a:off x="4220776" y="3069008"/>
            <a:ext cx="1008272" cy="900000"/>
          </a:xfrm>
          <a:prstGeom prst="rect">
            <a:avLst/>
          </a:prstGeom>
          <a:noFill/>
          <a:ln w="3175">
            <a:noFill/>
          </a:ln>
        </p:spPr>
        <p:txBody>
          <a:bodyPr wrap="square" lIns="0" tIns="0" rIns="0" bIns="0" rtlCol="0" anchor="ctr">
            <a:noAutofit/>
          </a:bodyPr>
          <a:lstStyle/>
          <a:p>
            <a:pPr algn="ctr" defTabSz="457200" eaLnBrk="1" fontAlgn="auto" hangingPunct="1">
              <a:spcBef>
                <a:spcPts val="0"/>
              </a:spcBef>
              <a:spcAft>
                <a:spcPts val="0"/>
              </a:spcAft>
              <a:defRPr/>
            </a:pPr>
            <a:r>
              <a:rPr lang="ja-JP" altLang="en-US" sz="2000" b="1" dirty="0">
                <a:latin typeface="メイリオ" panose="020B0604030504040204" pitchFamily="50" charset="-128"/>
                <a:ea typeface="メイリオ" panose="020B0604030504040204" pitchFamily="50" charset="-128"/>
              </a:rPr>
              <a:t>公債金</a:t>
            </a:r>
            <a:endParaRPr lang="en-US" altLang="ja-JP" sz="20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国の借金</a:t>
            </a:r>
            <a:r>
              <a:rPr lang="en-US" altLang="ja-JP" sz="1200" dirty="0">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AFC8C034-25FC-4864-81C2-3FF1DD91F642}"/>
              </a:ext>
            </a:extLst>
          </p:cNvPr>
          <p:cNvSpPr txBox="1"/>
          <p:nvPr/>
        </p:nvSpPr>
        <p:spPr>
          <a:xfrm>
            <a:off x="6240016" y="3501008"/>
            <a:ext cx="1223928" cy="468000"/>
          </a:xfrm>
          <a:prstGeom prst="rect">
            <a:avLst/>
          </a:prstGeom>
          <a:noFill/>
          <a:ln w="3175">
            <a:noFill/>
          </a:ln>
        </p:spPr>
        <p:txBody>
          <a:bodyPr wrap="square" lIns="0" tIns="0" rIns="0" bIns="0" rtlCol="0" anchor="ctr">
            <a:noAutofit/>
          </a:bodyPr>
          <a:lstStyle/>
          <a:p>
            <a:pPr defTabSz="457200" eaLnBrk="1" fontAlgn="auto" hangingPunct="1">
              <a:spcBef>
                <a:spcPts val="0"/>
              </a:spcBef>
              <a:spcAft>
                <a:spcPts val="0"/>
              </a:spcAft>
              <a:defRPr/>
            </a:pPr>
            <a:r>
              <a:rPr lang="ja-JP" altLang="en-US" sz="2000" b="1" spc="-100" dirty="0">
                <a:latin typeface="メイリオ" panose="020B0604030504040204" pitchFamily="50" charset="-128"/>
                <a:ea typeface="メイリオ" panose="020B0604030504040204" pitchFamily="50" charset="-128"/>
              </a:rPr>
              <a:t>租税及び</a:t>
            </a:r>
            <a:endParaRPr lang="en-US" altLang="ja-JP" sz="2000" b="1" spc="-100"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2000" b="1" spc="-100" dirty="0">
                <a:latin typeface="メイリオ" panose="020B0604030504040204" pitchFamily="50" charset="-128"/>
                <a:ea typeface="メイリオ" panose="020B0604030504040204" pitchFamily="50" charset="-128"/>
              </a:rPr>
              <a:t>印紙収入</a:t>
            </a:r>
            <a:endParaRPr lang="en-US" altLang="ja-JP" sz="2000" b="1" spc="-1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6169A98-C5EA-3D6F-71A7-4B81C8180480}"/>
              </a:ext>
            </a:extLst>
          </p:cNvPr>
          <p:cNvSpPr txBox="1"/>
          <p:nvPr/>
        </p:nvSpPr>
        <p:spPr>
          <a:xfrm flipH="1">
            <a:off x="8112224" y="1840880"/>
            <a:ext cx="3611984" cy="540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所得税</a:t>
            </a:r>
            <a:endParaRPr lang="ja-JP" altLang="en-US" sz="1200" b="1"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個人の所得に対してかかる税</a:t>
            </a:r>
            <a:r>
              <a:rPr lang="en-US" altLang="ja-JP" sz="1200" dirty="0">
                <a:latin typeface="メイリオ" panose="020B0604030504040204" pitchFamily="50" charset="-128"/>
                <a:ea typeface="メイリオ" panose="020B0604030504040204" pitchFamily="50" charset="-128"/>
              </a:rPr>
              <a:t>)</a:t>
            </a:r>
          </a:p>
        </p:txBody>
      </p:sp>
      <p:sp>
        <p:nvSpPr>
          <p:cNvPr id="42" name="テキスト ボックス 41">
            <a:extLst>
              <a:ext uri="{FF2B5EF4-FFF2-40B4-BE49-F238E27FC236}">
                <a16:creationId xmlns:a16="http://schemas.microsoft.com/office/drawing/2014/main" id="{2B03F10C-05C5-D131-683E-4DDAAA00018C}"/>
              </a:ext>
            </a:extLst>
          </p:cNvPr>
          <p:cNvSpPr txBox="1"/>
          <p:nvPr/>
        </p:nvSpPr>
        <p:spPr>
          <a:xfrm flipH="1">
            <a:off x="8256240" y="5373688"/>
            <a:ext cx="2664296" cy="540000"/>
          </a:xfrm>
          <a:prstGeom prst="callout1">
            <a:avLst>
              <a:gd name="adj1" fmla="val 50235"/>
              <a:gd name="adj2" fmla="val 101339"/>
              <a:gd name="adj3" fmla="val 38878"/>
              <a:gd name="adj4" fmla="val 129614"/>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消費税</a:t>
            </a:r>
          </a:p>
          <a:p>
            <a:pPr defTabSz="457200" eaLnBrk="1" fontAlgn="auto" hangingPunct="1">
              <a:spcBef>
                <a:spcPts val="0"/>
              </a:spcBef>
              <a:spcAft>
                <a:spcPts val="0"/>
              </a:spcAft>
              <a:defRPr/>
            </a:pPr>
            <a:endParaRPr lang="en-US" altLang="ja-JP" sz="12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CB60DDB6-D941-02EA-FEC5-E44B984E6DB0}"/>
              </a:ext>
            </a:extLst>
          </p:cNvPr>
          <p:cNvSpPr txBox="1"/>
          <p:nvPr/>
        </p:nvSpPr>
        <p:spPr>
          <a:xfrm flipH="1">
            <a:off x="8685352" y="3337284"/>
            <a:ext cx="3611984" cy="540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法人税</a:t>
            </a:r>
            <a:endParaRPr lang="en-US" altLang="ja-JP" sz="1800" b="1"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会社などの所得に対してかかる税</a:t>
            </a:r>
            <a:r>
              <a:rPr lang="en-US" altLang="ja-JP" sz="1200" dirty="0">
                <a:latin typeface="メイリオ" panose="020B0604030504040204" pitchFamily="50" charset="-128"/>
                <a:ea typeface="メイリオ" panose="020B0604030504040204" pitchFamily="50" charset="-128"/>
              </a:rPr>
              <a:t>)</a:t>
            </a:r>
            <a:endParaRPr lang="ja-JP" altLang="en-US" sz="1800"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en-US" altLang="ja-JP" sz="12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A452A940-A436-2A8E-B894-F24CB2202684}"/>
              </a:ext>
            </a:extLst>
          </p:cNvPr>
          <p:cNvSpPr txBox="1"/>
          <p:nvPr/>
        </p:nvSpPr>
        <p:spPr>
          <a:xfrm>
            <a:off x="1775520" y="5769643"/>
            <a:ext cx="2340000" cy="467992"/>
          </a:xfrm>
          <a:prstGeom prst="callout1">
            <a:avLst>
              <a:gd name="adj1" fmla="val 51819"/>
              <a:gd name="adj2" fmla="val 101366"/>
              <a:gd name="adj3" fmla="val 4558"/>
              <a:gd name="adj4" fmla="val 131712"/>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その他</a:t>
            </a:r>
            <a:endParaRPr lang="en-US" altLang="ja-JP" sz="12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AF6ACE55-4BE6-CBCA-3482-A85FEA9C63EB}"/>
              </a:ext>
            </a:extLst>
          </p:cNvPr>
          <p:cNvSpPr txBox="1"/>
          <p:nvPr/>
        </p:nvSpPr>
        <p:spPr>
          <a:xfrm>
            <a:off x="2207568" y="1700808"/>
            <a:ext cx="2051968" cy="540000"/>
          </a:xfrm>
          <a:prstGeom prst="callout1">
            <a:avLst>
              <a:gd name="adj1" fmla="val 51578"/>
              <a:gd name="adj2" fmla="val 100587"/>
              <a:gd name="adj3" fmla="val 72693"/>
              <a:gd name="adj4" fmla="val 151988"/>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その他の</a:t>
            </a:r>
            <a:br>
              <a:rPr lang="en-US" altLang="ja-JP" sz="1800" b="1" dirty="0">
                <a:latin typeface="メイリオ" panose="020B0604030504040204" pitchFamily="50" charset="-128"/>
                <a:ea typeface="メイリオ" panose="020B0604030504040204" pitchFamily="50" charset="-128"/>
              </a:rPr>
            </a:br>
            <a:r>
              <a:rPr lang="ja-JP" altLang="en-US" sz="1800" b="1" dirty="0">
                <a:latin typeface="メイリオ" panose="020B0604030504040204" pitchFamily="50" charset="-128"/>
                <a:ea typeface="メイリオ" panose="020B0604030504040204" pitchFamily="50" charset="-128"/>
              </a:rPr>
              <a:t>収入</a:t>
            </a:r>
          </a:p>
        </p:txBody>
      </p:sp>
      <p:sp>
        <p:nvSpPr>
          <p:cNvPr id="47" name="テキスト ボックス 46">
            <a:extLst>
              <a:ext uri="{FF2B5EF4-FFF2-40B4-BE49-F238E27FC236}">
                <a16:creationId xmlns:a16="http://schemas.microsoft.com/office/drawing/2014/main" id="{370FC03A-61B5-C5D9-A3E1-0FC477CCD872}"/>
              </a:ext>
            </a:extLst>
          </p:cNvPr>
          <p:cNvSpPr txBox="1"/>
          <p:nvPr/>
        </p:nvSpPr>
        <p:spPr>
          <a:xfrm>
            <a:off x="5027615" y="2085844"/>
            <a:ext cx="1152128" cy="461665"/>
          </a:xfrm>
          <a:prstGeom prst="rect">
            <a:avLst/>
          </a:prstGeom>
          <a:noFill/>
        </p:spPr>
        <p:txBody>
          <a:bodyPr wrap="square" rtlCol="0">
            <a:spAutoFit/>
          </a:bodyPr>
          <a:lstStyle/>
          <a:p>
            <a:pPr algn="ctr"/>
            <a:r>
              <a:rPr lang="en-US" altLang="ja-JP" sz="1200" dirty="0">
                <a:latin typeface="メイリオ" panose="020B0604030504040204" pitchFamily="50" charset="-128"/>
                <a:ea typeface="メイリオ" panose="020B0604030504040204" pitchFamily="50" charset="-128"/>
              </a:rPr>
              <a:t>8</a:t>
            </a:r>
            <a:r>
              <a:rPr kumimoji="1" lang="ja-JP" altLang="en-US" sz="1200" dirty="0">
                <a:latin typeface="メイリオ" panose="020B0604030504040204" pitchFamily="50" charset="-128"/>
                <a:ea typeface="メイリオ" panose="020B0604030504040204" pitchFamily="50" charset="-128"/>
              </a:rPr>
              <a:t>兆</a:t>
            </a:r>
            <a:r>
              <a:rPr lang="en-US" altLang="ja-JP" sz="1200" dirty="0">
                <a:latin typeface="メイリオ" panose="020B0604030504040204" pitchFamily="50" charset="-128"/>
                <a:ea typeface="メイリオ" panose="020B0604030504040204" pitchFamily="50" charset="-128"/>
              </a:rPr>
              <a:t>7</a:t>
            </a:r>
            <a:r>
              <a:rPr kumimoji="1" lang="en-US" altLang="ja-JP" sz="1200" dirty="0">
                <a:latin typeface="メイリオ" panose="020B0604030504040204" pitchFamily="50" charset="-128"/>
                <a:ea typeface="メイリオ" panose="020B0604030504040204" pitchFamily="50" charset="-128"/>
              </a:rPr>
              <a:t>,318</a:t>
            </a:r>
            <a:endParaRPr kumimoji="1" lang="ja-JP" altLang="en-US"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7.6%</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09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heel(1)">
                                      <p:cBhvr>
                                        <p:cTn id="21" dur="2000"/>
                                        <p:tgtEl>
                                          <p:spTgt spid="4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9" grpId="0" animBg="1"/>
      <p:bldGraphic spid="5" grpId="0">
        <p:bldAsOne/>
      </p:bldGraphic>
      <p:bldP spid="16" grpId="0"/>
      <p:bldP spid="22" grpId="0"/>
      <p:bldP spid="41" grpId="0" animBg="1"/>
      <p:bldP spid="42" grpId="0" animBg="1"/>
      <p:bldP spid="43" grpId="0" animBg="1"/>
      <p:bldP spid="44" grpId="0" animBg="1"/>
      <p:bldP spid="46"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52A4364D-2A79-7444-1DDF-5C123620B490}"/>
              </a:ext>
            </a:extLst>
          </p:cNvPr>
          <p:cNvGraphicFramePr/>
          <p:nvPr>
            <p:extLst>
              <p:ext uri="{D42A27DB-BD31-4B8C-83A1-F6EECF244321}">
                <p14:modId xmlns:p14="http://schemas.microsoft.com/office/powerpoint/2010/main" val="3315832515"/>
              </p:ext>
            </p:extLst>
          </p:nvPr>
        </p:nvGraphicFramePr>
        <p:xfrm>
          <a:off x="1919536" y="1340769"/>
          <a:ext cx="8280268" cy="489654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グループ化 1">
            <a:extLst>
              <a:ext uri="{FF2B5EF4-FFF2-40B4-BE49-F238E27FC236}">
                <a16:creationId xmlns:a16="http://schemas.microsoft.com/office/drawing/2014/main" id="{B7C119C6-FDCF-B2CF-FED9-5F5DE6AB409B}"/>
              </a:ext>
            </a:extLst>
          </p:cNvPr>
          <p:cNvGrpSpPr/>
          <p:nvPr/>
        </p:nvGrpSpPr>
        <p:grpSpPr>
          <a:xfrm>
            <a:off x="0" y="362853"/>
            <a:ext cx="12192000" cy="1080000"/>
            <a:chOff x="0" y="362853"/>
            <a:chExt cx="12192000" cy="1080000"/>
          </a:xfrm>
        </p:grpSpPr>
        <p:sp>
          <p:nvSpPr>
            <p:cNvPr id="4" name="四角形: 角を丸くする 3">
              <a:extLst>
                <a:ext uri="{FF2B5EF4-FFF2-40B4-BE49-F238E27FC236}">
                  <a16:creationId xmlns:a16="http://schemas.microsoft.com/office/drawing/2014/main" id="{1ED9FFEE-D627-9307-B295-DB354EAC3FE6}"/>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A177255-8A86-BBA2-C3F5-B34AB44B07DB}"/>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今の日本は？</a:t>
              </a:r>
              <a:r>
                <a:rPr lang="ja-JP" altLang="en-US" sz="2400" b="1" dirty="0">
                  <a:latin typeface="メイリオ" panose="020B0604030504040204" pitchFamily="50" charset="-128"/>
                  <a:ea typeface="メイリオ" panose="020B0604030504040204" pitchFamily="50" charset="-128"/>
                </a:rPr>
                <a:t>　</a:t>
              </a:r>
              <a:r>
                <a:rPr lang="zh-CN" altLang="en-US" sz="5400" b="1" dirty="0">
                  <a:latin typeface="メイリオ" panose="020B0604030504040204" pitchFamily="50" charset="-128"/>
                  <a:ea typeface="メイリオ" panose="020B0604030504040204" pitchFamily="50" charset="-128"/>
                </a:rPr>
                <a:t>令和</a:t>
              </a:r>
              <a:r>
                <a:rPr lang="ja-JP" altLang="en-US" sz="5400" b="1" dirty="0">
                  <a:latin typeface="メイリオ" panose="020B0604030504040204" pitchFamily="50" charset="-128"/>
                  <a:ea typeface="メイリオ" panose="020B0604030504040204" pitchFamily="50" charset="-128"/>
                </a:rPr>
                <a:t>７</a:t>
              </a:r>
              <a:r>
                <a:rPr lang="zh-CN" altLang="en-US" sz="5400" b="1" dirty="0">
                  <a:latin typeface="メイリオ" panose="020B0604030504040204" pitchFamily="50" charset="-128"/>
                  <a:ea typeface="メイリオ" panose="020B0604030504040204" pitchFamily="50" charset="-128"/>
                </a:rPr>
                <a:t>年度当初予算</a:t>
              </a:r>
              <a:endParaRPr lang="ja-JP" altLang="en-US" sz="4000" b="1" dirty="0">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409ECB79-9F85-A239-A13A-DAECCF1250AC}"/>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188B06A-520C-F8F3-8EDD-9BA70963C21C}"/>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9" name="スライド番号プレースホルダー 1">
            <a:extLst>
              <a:ext uri="{FF2B5EF4-FFF2-40B4-BE49-F238E27FC236}">
                <a16:creationId xmlns:a16="http://schemas.microsoft.com/office/drawing/2014/main" id="{D35D6919-FE0D-E306-B09B-B375451C05AB}"/>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14</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0C0C706E-7DC7-7E86-10D7-B3926CB63E63}"/>
              </a:ext>
            </a:extLst>
          </p:cNvPr>
          <p:cNvGrpSpPr/>
          <p:nvPr/>
        </p:nvGrpSpPr>
        <p:grpSpPr>
          <a:xfrm>
            <a:off x="3503712" y="1196752"/>
            <a:ext cx="6048672" cy="542644"/>
            <a:chOff x="3503712" y="1196752"/>
            <a:chExt cx="6048672" cy="542644"/>
          </a:xfrm>
        </p:grpSpPr>
        <p:sp>
          <p:nvSpPr>
            <p:cNvPr id="24" name="テキスト ボックス 23">
              <a:extLst>
                <a:ext uri="{FF2B5EF4-FFF2-40B4-BE49-F238E27FC236}">
                  <a16:creationId xmlns:a16="http://schemas.microsoft.com/office/drawing/2014/main" id="{D94CC852-81E7-42E6-82DB-EDA2BFF9DAA7}"/>
                </a:ext>
              </a:extLst>
            </p:cNvPr>
            <p:cNvSpPr txBox="1"/>
            <p:nvPr/>
          </p:nvSpPr>
          <p:spPr>
            <a:xfrm>
              <a:off x="8328456" y="1271396"/>
              <a:ext cx="1223928" cy="468000"/>
            </a:xfrm>
            <a:prstGeom prst="rect">
              <a:avLst/>
            </a:prstGeom>
            <a:noFill/>
            <a:ln w="3175">
              <a:noFill/>
            </a:ln>
          </p:spPr>
          <p:txBody>
            <a:bodyPr wrap="square" lIns="0" tIns="0" rIns="0" bIns="0" rtlCol="0" anchor="ctr">
              <a:noAutofit/>
            </a:bodyPr>
            <a:lstStyle/>
            <a:p>
              <a:pPr defTabSz="457200" eaLnBrk="1" fontAlgn="auto" hangingPunct="1">
                <a:spcBef>
                  <a:spcPts val="0"/>
                </a:spcBef>
                <a:spcAft>
                  <a:spcPts val="0"/>
                </a:spcAft>
                <a:defRPr/>
              </a:pPr>
              <a:r>
                <a:rPr lang="en-US" altLang="ja-JP" sz="1400" b="1"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単位：億円</a:t>
              </a:r>
              <a:r>
                <a:rPr lang="en-US" altLang="ja-JP" sz="1400" b="1" spc="-100"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4A868AA7-22DD-47C3-846A-A2578DDF54DE}"/>
                </a:ext>
              </a:extLst>
            </p:cNvPr>
            <p:cNvSpPr txBox="1"/>
            <p:nvPr/>
          </p:nvSpPr>
          <p:spPr>
            <a:xfrm>
              <a:off x="3503712" y="1196752"/>
              <a:ext cx="4680000" cy="540000"/>
            </a:xfrm>
            <a:prstGeom prst="rect">
              <a:avLst/>
            </a:prstGeom>
            <a:noFill/>
            <a:ln w="3175">
              <a:noFill/>
            </a:ln>
          </p:spPr>
          <p:txBody>
            <a:bodyPr wrap="square" lIns="0" tIns="0" rIns="0" bIns="0" rtlCol="0" anchor="ctr">
              <a:noAutofit/>
            </a:bodyPr>
            <a:lstStyle/>
            <a:p>
              <a:pPr algn="ctr" defTabSz="457200" eaLnBrk="1" fontAlgn="auto" hangingPunct="1">
                <a:lnSpc>
                  <a:spcPts val="3800"/>
                </a:lnSpc>
                <a:spcBef>
                  <a:spcPts val="0"/>
                </a:spcBef>
                <a:spcAft>
                  <a:spcPts val="0"/>
                </a:spcAft>
                <a:defRPr/>
              </a:pPr>
              <a:r>
                <a:rPr lang="ja-JP" altLang="en-US" b="1" dirty="0">
                  <a:solidFill>
                    <a:srgbClr val="FF0000"/>
                  </a:solidFill>
                  <a:latin typeface="メイリオ" panose="020B0604030504040204" pitchFamily="50" charset="-128"/>
                  <a:ea typeface="メイリオ" panose="020B0604030504040204" pitchFamily="50" charset="-128"/>
                </a:rPr>
                <a:t>歳出総額 </a:t>
              </a:r>
              <a:r>
                <a:rPr lang="en-US" altLang="ja-JP" b="1" dirty="0">
                  <a:solidFill>
                    <a:srgbClr val="FF0000"/>
                  </a:solidFill>
                  <a:latin typeface="メイリオ" panose="020B0604030504040204" pitchFamily="50" charset="-128"/>
                  <a:ea typeface="メイリオ" panose="020B0604030504040204" pitchFamily="50" charset="-128"/>
                </a:rPr>
                <a:t>115</a:t>
              </a:r>
              <a:r>
                <a:rPr lang="ja-JP" altLang="en-US" b="1" dirty="0">
                  <a:solidFill>
                    <a:srgbClr val="FF0000"/>
                  </a:solidFill>
                  <a:latin typeface="メイリオ" panose="020B0604030504040204" pitchFamily="50" charset="-128"/>
                  <a:ea typeface="メイリオ" panose="020B0604030504040204" pitchFamily="50" charset="-128"/>
                </a:rPr>
                <a:t>兆</a:t>
              </a:r>
              <a:r>
                <a:rPr lang="en-US" altLang="ja-JP" b="1" dirty="0">
                  <a:solidFill>
                    <a:srgbClr val="FF0000"/>
                  </a:solidFill>
                  <a:latin typeface="メイリオ" panose="020B0604030504040204" pitchFamily="50" charset="-128"/>
                  <a:ea typeface="メイリオ" panose="020B0604030504040204" pitchFamily="50" charset="-128"/>
                </a:rPr>
                <a:t>1,978</a:t>
              </a:r>
              <a:r>
                <a:rPr lang="ja-JP" altLang="en-US" b="1" dirty="0">
                  <a:solidFill>
                    <a:srgbClr val="FF0000"/>
                  </a:solidFill>
                  <a:latin typeface="メイリオ" panose="020B0604030504040204" pitchFamily="50" charset="-128"/>
                  <a:ea typeface="メイリオ" panose="020B0604030504040204" pitchFamily="50" charset="-128"/>
                </a:rPr>
                <a:t>億円</a:t>
              </a:r>
            </a:p>
          </p:txBody>
        </p:sp>
      </p:grpSp>
      <p:graphicFrame>
        <p:nvGraphicFramePr>
          <p:cNvPr id="8" name="グラフ 7">
            <a:extLst>
              <a:ext uri="{FF2B5EF4-FFF2-40B4-BE49-F238E27FC236}">
                <a16:creationId xmlns:a16="http://schemas.microsoft.com/office/drawing/2014/main" id="{727EF7DA-3198-471A-89DD-1FD3A5B22554}"/>
              </a:ext>
            </a:extLst>
          </p:cNvPr>
          <p:cNvGraphicFramePr>
            <a:graphicFrameLocks noChangeAspect="1"/>
          </p:cNvGraphicFramePr>
          <p:nvPr>
            <p:extLst>
              <p:ext uri="{D42A27DB-BD31-4B8C-83A1-F6EECF244321}">
                <p14:modId xmlns:p14="http://schemas.microsoft.com/office/powerpoint/2010/main" val="3345627771"/>
              </p:ext>
            </p:extLst>
          </p:nvPr>
        </p:nvGraphicFramePr>
        <p:xfrm>
          <a:off x="3790800" y="2530800"/>
          <a:ext cx="4536505"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FFCB1328-A4F5-4D04-975A-5C56A2DBFF61}"/>
              </a:ext>
            </a:extLst>
          </p:cNvPr>
          <p:cNvSpPr txBox="1"/>
          <p:nvPr/>
        </p:nvSpPr>
        <p:spPr>
          <a:xfrm>
            <a:off x="4705529" y="4437112"/>
            <a:ext cx="2780942" cy="468000"/>
          </a:xfrm>
          <a:prstGeom prst="rect">
            <a:avLst/>
          </a:prstGeom>
          <a:noFill/>
          <a:ln w="3175">
            <a:noFill/>
          </a:ln>
        </p:spPr>
        <p:txBody>
          <a:bodyPr wrap="square" lIns="0" tIns="0" rIns="0" bIns="0" rtlCol="0" anchor="ctr">
            <a:noAutofit/>
          </a:bodyPr>
          <a:lstStyle/>
          <a:p>
            <a:pPr algn="ctr" defTabSz="457200" eaLnBrk="1" fontAlgn="auto" hangingPunct="1">
              <a:spcBef>
                <a:spcPts val="0"/>
              </a:spcBef>
              <a:spcAft>
                <a:spcPts val="0"/>
              </a:spcAft>
              <a:defRPr/>
            </a:pPr>
            <a:r>
              <a:rPr lang="ja-JP" altLang="en-US" sz="1800" b="1" spc="-100" dirty="0">
                <a:latin typeface="メイリオ" panose="020B0604030504040204" pitchFamily="50" charset="-128"/>
                <a:ea typeface="メイリオ" panose="020B0604030504040204" pitchFamily="50" charset="-128"/>
              </a:rPr>
              <a:t>基礎的財政収支</a:t>
            </a:r>
            <a:endParaRPr lang="en-US" altLang="ja-JP" sz="1800" b="1" spc="-100"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1800" b="1" spc="-100" dirty="0">
                <a:latin typeface="メイリオ" panose="020B0604030504040204" pitchFamily="50" charset="-128"/>
                <a:ea typeface="メイリオ" panose="020B0604030504040204" pitchFamily="50" charset="-128"/>
              </a:rPr>
              <a:t>対象経費</a:t>
            </a:r>
            <a:endParaRPr lang="en-US" altLang="ja-JP" sz="1800" b="1" spc="-1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FF7A3D56-A722-423E-9BB3-D0C5D07666C4}"/>
              </a:ext>
            </a:extLst>
          </p:cNvPr>
          <p:cNvSpPr txBox="1"/>
          <p:nvPr/>
        </p:nvSpPr>
        <p:spPr>
          <a:xfrm>
            <a:off x="767408" y="5103688"/>
            <a:ext cx="2340000" cy="540000"/>
          </a:xfrm>
          <a:prstGeom prst="callout1">
            <a:avLst>
              <a:gd name="adj1" fmla="val 50235"/>
              <a:gd name="adj2" fmla="val 101339"/>
              <a:gd name="adj3" fmla="val 96024"/>
              <a:gd name="adj4" fmla="val 166683"/>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公共事業関係費</a:t>
            </a:r>
            <a:endParaRPr lang="en-US" altLang="ja-JP" sz="1800" b="1" dirty="0">
              <a:latin typeface="メイリオ" panose="020B0604030504040204" pitchFamily="50" charset="-128"/>
              <a:ea typeface="メイリオ" panose="020B0604030504040204" pitchFamily="50" charset="-128"/>
            </a:endParaRPr>
          </a:p>
          <a:p>
            <a:pPr algn="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道路や住宅などの整備のために</a:t>
            </a:r>
            <a:r>
              <a:rPr lang="en-US" altLang="ja-JP" sz="1200" dirty="0">
                <a:latin typeface="メイリオ" panose="020B0604030504040204" pitchFamily="50" charset="-128"/>
                <a:ea typeface="メイリオ" panose="020B0604030504040204" pitchFamily="50" charset="-128"/>
              </a:rPr>
              <a:t>)</a:t>
            </a:r>
          </a:p>
        </p:txBody>
      </p:sp>
      <p:sp>
        <p:nvSpPr>
          <p:cNvPr id="35" name="テキスト ボックス 34">
            <a:extLst>
              <a:ext uri="{FF2B5EF4-FFF2-40B4-BE49-F238E27FC236}">
                <a16:creationId xmlns:a16="http://schemas.microsoft.com/office/drawing/2014/main" id="{758B4B41-AE65-40AD-AF6B-F41771000C0F}"/>
              </a:ext>
            </a:extLst>
          </p:cNvPr>
          <p:cNvSpPr txBox="1"/>
          <p:nvPr/>
        </p:nvSpPr>
        <p:spPr>
          <a:xfrm>
            <a:off x="767408" y="4293096"/>
            <a:ext cx="2340000" cy="540000"/>
          </a:xfrm>
          <a:prstGeom prst="callout1">
            <a:avLst>
              <a:gd name="adj1" fmla="val 51578"/>
              <a:gd name="adj2" fmla="val 100587"/>
              <a:gd name="adj3" fmla="val 134933"/>
              <a:gd name="adj4" fmla="val 148186"/>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文教及び科学振興費</a:t>
            </a:r>
            <a:endParaRPr lang="en-US" altLang="ja-JP" sz="1800" b="1" dirty="0">
              <a:latin typeface="メイリオ" panose="020B0604030504040204" pitchFamily="50" charset="-128"/>
              <a:ea typeface="メイリオ" panose="020B0604030504040204" pitchFamily="50" charset="-128"/>
            </a:endParaRPr>
          </a:p>
          <a:p>
            <a:pPr algn="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教育や科学技術の発展のために</a:t>
            </a:r>
            <a:r>
              <a:rPr lang="en-US" altLang="ja-JP" sz="1200" dirty="0">
                <a:latin typeface="メイリオ" panose="020B0604030504040204" pitchFamily="50" charset="-128"/>
                <a:ea typeface="メイリオ" panose="020B0604030504040204" pitchFamily="50" charset="-128"/>
              </a:rPr>
              <a:t>)</a:t>
            </a:r>
          </a:p>
        </p:txBody>
      </p:sp>
      <p:sp>
        <p:nvSpPr>
          <p:cNvPr id="36" name="テキスト ボックス 35">
            <a:extLst>
              <a:ext uri="{FF2B5EF4-FFF2-40B4-BE49-F238E27FC236}">
                <a16:creationId xmlns:a16="http://schemas.microsoft.com/office/drawing/2014/main" id="{7EB5293C-14CD-4D1C-AE57-2E7C335E1CFC}"/>
              </a:ext>
            </a:extLst>
          </p:cNvPr>
          <p:cNvSpPr txBox="1"/>
          <p:nvPr/>
        </p:nvSpPr>
        <p:spPr>
          <a:xfrm>
            <a:off x="2423592" y="5841328"/>
            <a:ext cx="2340000" cy="467992"/>
          </a:xfrm>
          <a:prstGeom prst="callout1">
            <a:avLst>
              <a:gd name="adj1" fmla="val 51819"/>
              <a:gd name="adj2" fmla="val 101366"/>
              <a:gd name="adj3" fmla="val 31017"/>
              <a:gd name="adj4" fmla="val 124792"/>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防衛関係費</a:t>
            </a:r>
            <a:endParaRPr lang="en-US" altLang="ja-JP" sz="1800" b="1" dirty="0">
              <a:latin typeface="メイリオ" panose="020B0604030504040204" pitchFamily="50" charset="-128"/>
              <a:ea typeface="メイリオ" panose="020B0604030504040204" pitchFamily="50" charset="-128"/>
            </a:endParaRPr>
          </a:p>
          <a:p>
            <a:pPr algn="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国の防衛のために</a:t>
            </a:r>
            <a:r>
              <a:rPr lang="en-US" altLang="ja-JP" sz="1200" dirty="0">
                <a:latin typeface="メイリオ" panose="020B0604030504040204" pitchFamily="50" charset="-128"/>
                <a:ea typeface="メイリオ" panose="020B0604030504040204" pitchFamily="50" charset="-128"/>
              </a:rPr>
              <a:t>)</a:t>
            </a:r>
          </a:p>
        </p:txBody>
      </p:sp>
      <p:sp>
        <p:nvSpPr>
          <p:cNvPr id="37" name="テキスト ボックス 36">
            <a:extLst>
              <a:ext uri="{FF2B5EF4-FFF2-40B4-BE49-F238E27FC236}">
                <a16:creationId xmlns:a16="http://schemas.microsoft.com/office/drawing/2014/main" id="{773508FB-B8BA-4927-B1E9-05A1F9AB84CC}"/>
              </a:ext>
            </a:extLst>
          </p:cNvPr>
          <p:cNvSpPr txBox="1"/>
          <p:nvPr/>
        </p:nvSpPr>
        <p:spPr>
          <a:xfrm>
            <a:off x="3719736" y="3789040"/>
            <a:ext cx="803114" cy="613471"/>
          </a:xfrm>
          <a:prstGeom prst="rect">
            <a:avLst/>
          </a:prstGeom>
          <a:noFill/>
          <a:ln w="9525">
            <a:noFill/>
          </a:ln>
        </p:spPr>
        <p:txBody>
          <a:bodyPr wrap="square" lIns="0" tIns="0" rIns="0" bIns="0" rtlCol="0" anchor="ctr">
            <a:noAutofit/>
          </a:bodyPr>
          <a:lstStyle/>
          <a:p>
            <a:pPr algn="r" defTabSz="457200" eaLnBrk="1" fontAlgn="auto" hangingPunct="1">
              <a:spcBef>
                <a:spcPts val="0"/>
              </a:spcBef>
              <a:spcAft>
                <a:spcPts val="0"/>
              </a:spcAft>
              <a:defRPr/>
            </a:pPr>
            <a:endParaRPr lang="ja-JP" altLang="en-US" sz="18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CF2EC636-E178-B09B-A4E6-321339BC21F8}"/>
              </a:ext>
            </a:extLst>
          </p:cNvPr>
          <p:cNvSpPr txBox="1"/>
          <p:nvPr/>
        </p:nvSpPr>
        <p:spPr>
          <a:xfrm flipH="1">
            <a:off x="8328248" y="2366838"/>
            <a:ext cx="3611984" cy="540000"/>
          </a:xfrm>
          <a:prstGeom prst="callout1">
            <a:avLst>
              <a:gd name="adj1" fmla="val 50235"/>
              <a:gd name="adj2" fmla="val 101339"/>
              <a:gd name="adj3" fmla="val 165908"/>
              <a:gd name="adj4" fmla="val 116453"/>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社会保障関係費</a:t>
            </a:r>
            <a:endParaRPr lang="en-US" altLang="ja-JP" sz="1800" b="1"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私たちの健康や生活を守るために</a:t>
            </a:r>
            <a:r>
              <a:rPr lang="en-US" altLang="ja-JP" sz="1200" dirty="0">
                <a:latin typeface="メイリオ" panose="020B0604030504040204" pitchFamily="50" charset="-128"/>
                <a:ea typeface="メイリオ" panose="020B0604030504040204" pitchFamily="50" charset="-128"/>
              </a:rPr>
              <a:t>)</a:t>
            </a:r>
          </a:p>
        </p:txBody>
      </p:sp>
      <p:sp>
        <p:nvSpPr>
          <p:cNvPr id="54" name="テキスト ボックス 53">
            <a:extLst>
              <a:ext uri="{FF2B5EF4-FFF2-40B4-BE49-F238E27FC236}">
                <a16:creationId xmlns:a16="http://schemas.microsoft.com/office/drawing/2014/main" id="{7446ABEB-FF05-F022-9BF7-3E29C0812174}"/>
              </a:ext>
            </a:extLst>
          </p:cNvPr>
          <p:cNvSpPr txBox="1"/>
          <p:nvPr/>
        </p:nvSpPr>
        <p:spPr>
          <a:xfrm flipH="1">
            <a:off x="8256240" y="5373688"/>
            <a:ext cx="2664296" cy="540000"/>
          </a:xfrm>
          <a:prstGeom prst="callout1">
            <a:avLst>
              <a:gd name="adj1" fmla="val 50235"/>
              <a:gd name="adj2" fmla="val 101339"/>
              <a:gd name="adj3" fmla="val 10014"/>
              <a:gd name="adj4" fmla="val 125714"/>
            </a:avLst>
          </a:prstGeom>
          <a:noFill/>
          <a:ln w="9525">
            <a:solidFill>
              <a:schemeClr val="bg1">
                <a:lumMod val="50000"/>
              </a:schemeClr>
            </a:solidFill>
          </a:ln>
        </p:spPr>
        <p:txBody>
          <a:bodyPr wrap="square" lIns="0" tIns="0" r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地方交付税交付金等</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地方公共団体の財政を調整するため</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defTabSz="457200" eaLnBrk="1" fontAlgn="auto" hangingPunct="1">
              <a:spcBef>
                <a:spcPts val="0"/>
              </a:spcBef>
              <a:spcAft>
                <a:spcPts val="0"/>
              </a:spcAft>
              <a:defRPr/>
            </a:pPr>
            <a:endParaRPr lang="en-US" altLang="ja-JP" sz="12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B9CD7611-FF85-D9D7-F949-6E58C3612E75}"/>
              </a:ext>
            </a:extLst>
          </p:cNvPr>
          <p:cNvSpPr txBox="1"/>
          <p:nvPr/>
        </p:nvSpPr>
        <p:spPr>
          <a:xfrm>
            <a:off x="839416" y="3573016"/>
            <a:ext cx="2340000" cy="540000"/>
          </a:xfrm>
          <a:prstGeom prst="callout1">
            <a:avLst>
              <a:gd name="adj1" fmla="val 51578"/>
              <a:gd name="adj2" fmla="val 100587"/>
              <a:gd name="adj3" fmla="val 140309"/>
              <a:gd name="adj4" fmla="val 132059"/>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 その他</a:t>
            </a:r>
            <a:endParaRPr lang="en-US" altLang="ja-JP" sz="12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66BF8C18-9552-EF52-10E0-E62D9AE35D46}"/>
              </a:ext>
            </a:extLst>
          </p:cNvPr>
          <p:cNvSpPr txBox="1"/>
          <p:nvPr/>
        </p:nvSpPr>
        <p:spPr>
          <a:xfrm>
            <a:off x="2063552" y="2276872"/>
            <a:ext cx="2051968" cy="540000"/>
          </a:xfrm>
          <a:prstGeom prst="callout1">
            <a:avLst>
              <a:gd name="adj1" fmla="val 51578"/>
              <a:gd name="adj2" fmla="val 100587"/>
              <a:gd name="adj3" fmla="val 102679"/>
              <a:gd name="adj4" fmla="val 124137"/>
            </a:avLst>
          </a:prstGeom>
          <a:noFill/>
          <a:ln w="9525">
            <a:solidFill>
              <a:schemeClr val="bg1">
                <a:lumMod val="50000"/>
              </a:schemeClr>
            </a:solidFill>
          </a:ln>
        </p:spPr>
        <p:txBody>
          <a:bodyPr wrap="square" lIns="0" tIns="0" r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国債費</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国債を返したり</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利子を支払ったりするために</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55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1" presetClass="entr" presetSubtype="1" fill="hold" grpId="0" nodeType="withEffect" nodePh="1">
                                  <p:stCondLst>
                                    <p:cond delay="0"/>
                                  </p:stCondLst>
                                  <p:endCondLst>
                                    <p:cond evt="begin" delay="0">
                                      <p:tn val="16"/>
                                    </p:cond>
                                  </p:end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2000"/>
                                        <p:tgtEl>
                                          <p:spTgt spid="3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8" grpId="0">
        <p:bldAsOne/>
      </p:bldGraphic>
      <p:bldP spid="23" grpId="0"/>
      <p:bldP spid="34" grpId="0" animBg="1"/>
      <p:bldP spid="35" grpId="0" animBg="1"/>
      <p:bldP spid="36" grpId="0" animBg="1"/>
      <p:bldP spid="37" grpId="0"/>
      <p:bldP spid="51"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E86E73C-A871-4DBB-BBF3-C7622CC37600}"/>
              </a:ext>
            </a:extLst>
          </p:cNvPr>
          <p:cNvSpPr txBox="1"/>
          <p:nvPr/>
        </p:nvSpPr>
        <p:spPr>
          <a:xfrm>
            <a:off x="3287688" y="1526015"/>
            <a:ext cx="6696744" cy="584775"/>
          </a:xfrm>
          <a:prstGeom prst="rect">
            <a:avLst/>
          </a:prstGeom>
          <a:noFill/>
          <a:ln>
            <a:noFill/>
          </a:ln>
        </p:spPr>
        <p:txBody>
          <a:bodyPr wrap="square" rtlCol="0" anchor="ctr">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国債残高は各年度の３月末現在の額。</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ただし、令和５年度末の見込額は</a:t>
            </a:r>
            <a:r>
              <a:rPr lang="en-US" altLang="ja-JP" sz="1600" b="1" dirty="0">
                <a:latin typeface="メイリオ" panose="020B0604030504040204" pitchFamily="50" charset="-128"/>
                <a:ea typeface="メイリオ" panose="020B0604030504040204" pitchFamily="50" charset="-128"/>
              </a:rPr>
              <a:t>1,043</a:t>
            </a:r>
            <a:r>
              <a:rPr lang="ja-JP" altLang="en-US" sz="1600" b="1" dirty="0">
                <a:latin typeface="メイリオ" panose="020B0604030504040204" pitchFamily="50" charset="-128"/>
                <a:ea typeface="メイリオ" panose="020B0604030504040204" pitchFamily="50" charset="-128"/>
              </a:rPr>
              <a:t>兆円程度</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前倒債限度額除く</a:t>
            </a:r>
            <a:r>
              <a:rPr lang="en-US" altLang="ja-JP" sz="10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0381D5BC-4ACE-8829-FBAB-7441DA9D1EB3}"/>
              </a:ext>
            </a:extLst>
          </p:cNvPr>
          <p:cNvGrpSpPr/>
          <p:nvPr/>
        </p:nvGrpSpPr>
        <p:grpSpPr>
          <a:xfrm>
            <a:off x="551384" y="1124744"/>
            <a:ext cx="11017223" cy="5112568"/>
            <a:chOff x="551384" y="1124744"/>
            <a:chExt cx="11017223" cy="4483936"/>
          </a:xfrm>
        </p:grpSpPr>
        <p:graphicFrame>
          <p:nvGraphicFramePr>
            <p:cNvPr id="8" name="グラフ 7">
              <a:extLst>
                <a:ext uri="{FF2B5EF4-FFF2-40B4-BE49-F238E27FC236}">
                  <a16:creationId xmlns:a16="http://schemas.microsoft.com/office/drawing/2014/main" id="{B2D63091-0039-4729-AFB5-50C120F6BE02}"/>
                </a:ext>
              </a:extLst>
            </p:cNvPr>
            <p:cNvGraphicFramePr/>
            <p:nvPr>
              <p:extLst>
                <p:ext uri="{D42A27DB-BD31-4B8C-83A1-F6EECF244321}">
                  <p14:modId xmlns:p14="http://schemas.microsoft.com/office/powerpoint/2010/main" val="2613773958"/>
                </p:ext>
              </p:extLst>
            </p:nvPr>
          </p:nvGraphicFramePr>
          <p:xfrm>
            <a:off x="695400" y="1360208"/>
            <a:ext cx="10873207"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9B05C496-1CF4-498A-8BCF-0712AE7DC925}"/>
                </a:ext>
              </a:extLst>
            </p:cNvPr>
            <p:cNvSpPr txBox="1"/>
            <p:nvPr/>
          </p:nvSpPr>
          <p:spPr>
            <a:xfrm>
              <a:off x="551384" y="1124744"/>
              <a:ext cx="867933" cy="288000"/>
            </a:xfrm>
            <a:prstGeom prst="rect">
              <a:avLst/>
            </a:prstGeom>
            <a:noFill/>
            <a:ln>
              <a:noFill/>
            </a:ln>
          </p:spPr>
          <p:txBody>
            <a:bodyPr wrap="square" rtlCol="0" anchor="ctr">
              <a:spAutoFit/>
            </a:bodyPr>
            <a:lstStyle/>
            <a:p>
              <a:pPr algn="ct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兆円</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sp>
        <p:nvSpPr>
          <p:cNvPr id="6" name="テキスト ボックス 5">
            <a:extLst>
              <a:ext uri="{FF2B5EF4-FFF2-40B4-BE49-F238E27FC236}">
                <a16:creationId xmlns:a16="http://schemas.microsoft.com/office/drawing/2014/main" id="{FDD1B337-9AD8-41C5-9C1D-9EAD9F6E6D5C}"/>
              </a:ext>
            </a:extLst>
          </p:cNvPr>
          <p:cNvSpPr txBox="1"/>
          <p:nvPr/>
        </p:nvSpPr>
        <p:spPr>
          <a:xfrm>
            <a:off x="11398044" y="5517313"/>
            <a:ext cx="369332" cy="719999"/>
          </a:xfrm>
          <a:prstGeom prst="rect">
            <a:avLst/>
          </a:prstGeom>
          <a:noFill/>
          <a:ln>
            <a:noFill/>
          </a:ln>
        </p:spPr>
        <p:txBody>
          <a:bodyPr vert="eaVert" wrap="square" rtlCol="0" anchor="ctr">
            <a:spAutoFit/>
          </a:bodyPr>
          <a:lstStyle/>
          <a:p>
            <a:pPr algn="ct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年度末</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0B2B021E-0C48-F70D-651B-946A9C3E2697}"/>
              </a:ext>
            </a:extLst>
          </p:cNvPr>
          <p:cNvGrpSpPr/>
          <p:nvPr/>
        </p:nvGrpSpPr>
        <p:grpSpPr>
          <a:xfrm>
            <a:off x="0" y="362853"/>
            <a:ext cx="12192000" cy="1080000"/>
            <a:chOff x="0" y="362853"/>
            <a:chExt cx="12192000" cy="1080000"/>
          </a:xfrm>
        </p:grpSpPr>
        <p:sp>
          <p:nvSpPr>
            <p:cNvPr id="16" name="四角形: 角を丸くする 15">
              <a:extLst>
                <a:ext uri="{FF2B5EF4-FFF2-40B4-BE49-F238E27FC236}">
                  <a16:creationId xmlns:a16="http://schemas.microsoft.com/office/drawing/2014/main" id="{F3BEAE40-22CF-720F-2A54-102C7DAD50A2}"/>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5">
              <a:extLst>
                <a:ext uri="{FF2B5EF4-FFF2-40B4-BE49-F238E27FC236}">
                  <a16:creationId xmlns:a16="http://schemas.microsoft.com/office/drawing/2014/main" id="{43FFF390-666B-96D2-A3D0-D53ED0C692E7}"/>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今の日本は？</a:t>
              </a:r>
              <a:r>
                <a:rPr lang="ja-JP" altLang="en-US" sz="2400" b="1" dirty="0">
                  <a:latin typeface="メイリオ" panose="020B0604030504040204" pitchFamily="50" charset="-128"/>
                  <a:ea typeface="メイリオ" panose="020B0604030504040204" pitchFamily="50" charset="-128"/>
                </a:rPr>
                <a:t>　</a:t>
              </a:r>
              <a:r>
                <a:rPr lang="ja-JP" altLang="en-US" sz="5400" b="1" dirty="0">
                  <a:latin typeface="メイリオ" panose="020B0604030504040204" pitchFamily="50" charset="-128"/>
                  <a:ea typeface="メイリオ" panose="020B0604030504040204" pitchFamily="50" charset="-128"/>
                </a:rPr>
                <a:t>国債残高の推移</a:t>
              </a:r>
              <a:endParaRPr lang="ja-JP" altLang="en-US" sz="4000" b="1" dirty="0">
                <a:latin typeface="メイリオ" panose="020B0604030504040204" pitchFamily="50" charset="-128"/>
                <a:ea typeface="メイリオ" panose="020B0604030504040204" pitchFamily="50" charset="-128"/>
              </a:endParaRPr>
            </a:p>
          </p:txBody>
        </p:sp>
      </p:grpSp>
      <p:sp>
        <p:nvSpPr>
          <p:cNvPr id="18" name="正方形/長方形 17">
            <a:extLst>
              <a:ext uri="{FF2B5EF4-FFF2-40B4-BE49-F238E27FC236}">
                <a16:creationId xmlns:a16="http://schemas.microsoft.com/office/drawing/2014/main" id="{2AD4CDDE-3CE2-D064-7CCF-971124140121}"/>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53A4D98-7CFB-D2FF-9D71-7BE676DF37F3}"/>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0" name="スライド番号プレースホルダー 1">
            <a:extLst>
              <a:ext uri="{FF2B5EF4-FFF2-40B4-BE49-F238E27FC236}">
                <a16:creationId xmlns:a16="http://schemas.microsoft.com/office/drawing/2014/main" id="{156E3171-6272-144D-0A04-9B876FCD2334}"/>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15</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529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70EDE2A-8390-AD4B-1BB0-E73CAEE65157}"/>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AF5F4D89-F61E-84D9-569B-9C598FD9ED5F}"/>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大きな政府？</a:t>
            </a:r>
            <a:r>
              <a:rPr lang="ja-JP" altLang="en-US" sz="2400" b="1" dirty="0">
                <a:latin typeface="メイリオ" panose="020B0604030504040204" pitchFamily="50" charset="-128"/>
                <a:ea typeface="メイリオ" panose="020B0604030504040204" pitchFamily="50" charset="-128"/>
              </a:rPr>
              <a:t>　</a:t>
            </a:r>
            <a:r>
              <a:rPr lang="ja-JP" altLang="en-US" sz="5400" b="1" dirty="0">
                <a:latin typeface="メイリオ" panose="020B0604030504040204" pitchFamily="50" charset="-128"/>
                <a:ea typeface="メイリオ" panose="020B0604030504040204" pitchFamily="50" charset="-128"/>
              </a:rPr>
              <a:t>小さな政府？</a:t>
            </a:r>
            <a:endParaRPr lang="ja-JP" altLang="en-US" sz="4000" b="1"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0BD90D4B-3FA1-7B06-123C-D7BB71CD70AF}"/>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A18F812-B366-87D7-4C5A-EFD4D9579FA1}"/>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1" name="スライド番号プレースホルダー 1">
            <a:extLst>
              <a:ext uri="{FF2B5EF4-FFF2-40B4-BE49-F238E27FC236}">
                <a16:creationId xmlns:a16="http://schemas.microsoft.com/office/drawing/2014/main" id="{1B5714DA-E21A-B486-60BC-C7CECF18CC36}"/>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16</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2" name="表 7">
            <a:extLst>
              <a:ext uri="{FF2B5EF4-FFF2-40B4-BE49-F238E27FC236}">
                <a16:creationId xmlns:a16="http://schemas.microsoft.com/office/drawing/2014/main" id="{0C95DDC0-DCDE-16F1-E400-867AF4954787}"/>
              </a:ext>
            </a:extLst>
          </p:cNvPr>
          <p:cNvGraphicFramePr>
            <a:graphicFrameLocks noGrp="1"/>
          </p:cNvGraphicFramePr>
          <p:nvPr>
            <p:extLst>
              <p:ext uri="{D42A27DB-BD31-4B8C-83A1-F6EECF244321}">
                <p14:modId xmlns:p14="http://schemas.microsoft.com/office/powerpoint/2010/main" val="3629642908"/>
              </p:ext>
            </p:extLst>
          </p:nvPr>
        </p:nvGraphicFramePr>
        <p:xfrm>
          <a:off x="695400" y="1268761"/>
          <a:ext cx="10801200" cy="4896541"/>
        </p:xfrm>
        <a:graphic>
          <a:graphicData uri="http://schemas.openxmlformats.org/drawingml/2006/table">
            <a:tbl>
              <a:tblPr firstRow="1" bandRow="1">
                <a:tableStyleId>{16D9F66E-5EB9-4882-86FB-DCBF35E3C3E4}</a:tableStyleId>
              </a:tblPr>
              <a:tblGrid>
                <a:gridCol w="3000066">
                  <a:extLst>
                    <a:ext uri="{9D8B030D-6E8A-4147-A177-3AD203B41FA5}">
                      <a16:colId xmlns:a16="http://schemas.microsoft.com/office/drawing/2014/main" val="2607566189"/>
                    </a:ext>
                  </a:extLst>
                </a:gridCol>
                <a:gridCol w="3900567">
                  <a:extLst>
                    <a:ext uri="{9D8B030D-6E8A-4147-A177-3AD203B41FA5}">
                      <a16:colId xmlns:a16="http://schemas.microsoft.com/office/drawing/2014/main" val="226524015"/>
                    </a:ext>
                  </a:extLst>
                </a:gridCol>
                <a:gridCol w="3900567">
                  <a:extLst>
                    <a:ext uri="{9D8B030D-6E8A-4147-A177-3AD203B41FA5}">
                      <a16:colId xmlns:a16="http://schemas.microsoft.com/office/drawing/2014/main" val="16416225"/>
                    </a:ext>
                  </a:extLst>
                </a:gridCol>
              </a:tblGrid>
              <a:tr h="670760">
                <a:tc>
                  <a:txBody>
                    <a:bodyPr/>
                    <a:lstStyle/>
                    <a:p>
                      <a:pPr algn="ctr"/>
                      <a:endParaRPr kumimoji="1" lang="ja-JP" altLang="en-US" sz="2600" b="1" dirty="0">
                        <a:latin typeface="メイリオ" panose="020B0604030504040204" pitchFamily="50" charset="-128"/>
                        <a:ea typeface="メイリオ" panose="020B0604030504040204" pitchFamily="50" charset="-128"/>
                      </a:endParaRPr>
                    </a:p>
                  </a:txBody>
                  <a:tcPr anchor="ctr">
                    <a:lnL w="63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300"/>
                        </a:spcAft>
                      </a:pPr>
                      <a:r>
                        <a:rPr kumimoji="1" lang="ja-JP" altLang="en-US" sz="2600" b="1" spc="300" dirty="0">
                          <a:solidFill>
                            <a:schemeClr val="bg1"/>
                          </a:solidFill>
                          <a:latin typeface="メイリオ" panose="020B0604030504040204" pitchFamily="50" charset="-128"/>
                          <a:ea typeface="メイリオ" panose="020B0604030504040204" pitchFamily="50" charset="-128"/>
                        </a:rPr>
                        <a:t>小さな政府</a:t>
                      </a:r>
                      <a:endParaRPr kumimoji="1" lang="en-US" altLang="ja-JP" sz="2600" b="1" spc="300" dirty="0">
                        <a:solidFill>
                          <a:schemeClr val="bg1"/>
                        </a:solidFill>
                        <a:latin typeface="メイリオ" panose="020B0604030504040204" pitchFamily="50" charset="-128"/>
                        <a:ea typeface="メイリオ"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50000"/>
                      </a:schemeClr>
                    </a:solidFill>
                  </a:tcPr>
                </a:tc>
                <a:tc>
                  <a:txBody>
                    <a:bodyPr/>
                    <a:lstStyle/>
                    <a:p>
                      <a:pPr algn="ctr">
                        <a:spcAft>
                          <a:spcPts val="300"/>
                        </a:spcAft>
                      </a:pPr>
                      <a:r>
                        <a:rPr kumimoji="1" lang="ja-JP" altLang="en-US" sz="2600" b="1" spc="300" dirty="0">
                          <a:solidFill>
                            <a:schemeClr val="bg1"/>
                          </a:solidFill>
                          <a:latin typeface="メイリオ" panose="020B0604030504040204" pitchFamily="50" charset="-128"/>
                          <a:ea typeface="メイリオ" panose="020B0604030504040204" pitchFamily="50" charset="-128"/>
                        </a:rPr>
                        <a:t>大きな政府</a:t>
                      </a:r>
                      <a:endParaRPr kumimoji="1" lang="en-US" altLang="ja-JP" sz="2600" b="1" spc="300" dirty="0">
                        <a:solidFill>
                          <a:schemeClr val="bg1"/>
                        </a:solidFill>
                        <a:latin typeface="メイリオ" panose="020B0604030504040204" pitchFamily="50" charset="-128"/>
                        <a:ea typeface="メイリオ" panose="020B0604030504040204" pitchFamily="50"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69766699"/>
                  </a:ext>
                </a:extLst>
              </a:tr>
              <a:tr h="570145">
                <a:tc>
                  <a:txBody>
                    <a:bodyPr/>
                    <a:lstStyle/>
                    <a:p>
                      <a:pPr algn="ct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特徴</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低福祉・低負担</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高福祉・高負担</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6340144"/>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公共サービス</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少なく民間委託</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多く豊富</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736923"/>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国民負担</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税金</a:t>
                      </a:r>
                      <a:r>
                        <a:rPr kumimoji="1" lang="en-US" altLang="ja-JP" sz="2000" b="1" dirty="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少ない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多い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29103875"/>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生活費の支出</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多い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少ない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5210420"/>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社会の格差</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大きくなる</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小さくなる</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31599851"/>
                  </a:ext>
                </a:extLst>
              </a:tr>
              <a:tr h="804911">
                <a:tc>
                  <a:txBody>
                    <a:bodyPr/>
                    <a:lstStyle/>
                    <a:p>
                      <a:pPr algn="ctr"/>
                      <a:r>
                        <a:rPr kumimoji="1" lang="ja-JP" altLang="en-US" sz="2000" b="1" dirty="0">
                          <a:latin typeface="メイリオ" panose="020B0604030504040204" pitchFamily="50" charset="-128"/>
                          <a:ea typeface="メイリオ" panose="020B0604030504040204" pitchFamily="50" charset="-128"/>
                        </a:rPr>
                        <a:t>その他の特徴</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競争社会になる</a:t>
                      </a:r>
                      <a:endParaRPr kumimoji="1" lang="en-US" altLang="ja-JP" sz="2000" b="1"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経済が発展する</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公共事業が多い</a:t>
                      </a:r>
                      <a:endParaRPr kumimoji="1" lang="en-US" altLang="ja-JP" sz="2000" b="1"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政府が多く介入</a:t>
                      </a:r>
                      <a:endParaRPr kumimoji="1" lang="en-US" altLang="ja-JP"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2226700"/>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代表的な国</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アメリカ</a:t>
                      </a:r>
                      <a:endParaRPr kumimoji="1" lang="en-US" altLang="ja-JP"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   スウェーデン</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33986215"/>
                  </a:ext>
                </a:extLst>
              </a:tr>
            </a:tbl>
          </a:graphicData>
        </a:graphic>
      </p:graphicFrame>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84232" y="5688000"/>
            <a:ext cx="553362" cy="360000"/>
          </a:xfrm>
          <a:prstGeom prst="rect">
            <a:avLst/>
          </a:prstGeom>
        </p:spPr>
      </p:pic>
      <p:pic>
        <p:nvPicPr>
          <p:cNvPr id="1026" name="Picture 2">
            <a:extLst>
              <a:ext uri="{FF2B5EF4-FFF2-40B4-BE49-F238E27FC236}">
                <a16:creationId xmlns:a16="http://schemas.microsoft.com/office/drawing/2014/main" id="{45890524-741D-4478-B6FE-E8049329397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39816" y="5688000"/>
            <a:ext cx="629411" cy="37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63EBAA3D-2201-A92A-0A58-A23901AE3486}"/>
              </a:ext>
            </a:extLst>
          </p:cNvPr>
          <p:cNvSpPr/>
          <p:nvPr/>
        </p:nvSpPr>
        <p:spPr>
          <a:xfrm>
            <a:off x="338363" y="1006927"/>
            <a:ext cx="11484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5F41A07E-6CD6-0386-32B7-42DC2339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883" y="3356992"/>
            <a:ext cx="2805567" cy="2805567"/>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030AEC49-28C7-EC9A-1136-4120E801D93B}"/>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rot="5400000" flipH="1">
            <a:off x="10698273" y="2700221"/>
            <a:ext cx="378050" cy="810735"/>
          </a:xfrm>
          <a:prstGeom prst="rect">
            <a:avLst/>
          </a:prstGeom>
        </p:spPr>
      </p:pic>
      <p:sp>
        <p:nvSpPr>
          <p:cNvPr id="17" name="テキスト プレースホルダー 5">
            <a:extLst>
              <a:ext uri="{FF2B5EF4-FFF2-40B4-BE49-F238E27FC236}">
                <a16:creationId xmlns:a16="http://schemas.microsoft.com/office/drawing/2014/main" id="{96807811-DB49-D11C-83B2-61F0984D021D}"/>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a:t>
            </a:r>
            <a:r>
              <a:rPr lang="ja-JP" altLang="en-US" sz="7200" b="1" spc="600" dirty="0">
                <a:latin typeface="メイリオ" panose="020B0604030504040204" pitchFamily="50" charset="-128"/>
                <a:ea typeface="メイリオ" panose="020B0604030504040204" pitchFamily="50" charset="-128"/>
              </a:rPr>
              <a:t>日本</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現状</a:t>
            </a:r>
            <a:r>
              <a:rPr lang="ja-JP" altLang="en-US" sz="7200" b="1" spc="300" dirty="0">
                <a:latin typeface="メイリオ" panose="020B0604030504040204" pitchFamily="50" charset="-128"/>
                <a:ea typeface="メイリオ" panose="020B0604030504040204" pitchFamily="50" charset="-128"/>
              </a:rPr>
              <a:t>」</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まとめ</a:t>
            </a:r>
          </a:p>
        </p:txBody>
      </p:sp>
      <p:grpSp>
        <p:nvGrpSpPr>
          <p:cNvPr id="7" name="グループ化 6">
            <a:extLst>
              <a:ext uri="{FF2B5EF4-FFF2-40B4-BE49-F238E27FC236}">
                <a16:creationId xmlns:a16="http://schemas.microsoft.com/office/drawing/2014/main" id="{1CAA83B8-6830-661B-1577-E88EB790F2FB}"/>
              </a:ext>
            </a:extLst>
          </p:cNvPr>
          <p:cNvGrpSpPr/>
          <p:nvPr/>
        </p:nvGrpSpPr>
        <p:grpSpPr>
          <a:xfrm>
            <a:off x="274194" y="983726"/>
            <a:ext cx="9083303" cy="5626672"/>
            <a:chOff x="274194" y="983726"/>
            <a:chExt cx="9083303" cy="5626672"/>
          </a:xfrm>
        </p:grpSpPr>
        <p:pic>
          <p:nvPicPr>
            <p:cNvPr id="3" name="図 2">
              <a:extLst>
                <a:ext uri="{FF2B5EF4-FFF2-40B4-BE49-F238E27FC236}">
                  <a16:creationId xmlns:a16="http://schemas.microsoft.com/office/drawing/2014/main" id="{5C2BB605-0122-BB5C-50BC-F93CF46A9B00}"/>
                </a:ext>
              </a:extLst>
            </p:cNvPr>
            <p:cNvPicPr>
              <a:picLocks noChangeAspect="1"/>
            </p:cNvPicPr>
            <p:nvPr/>
          </p:nvPicPr>
          <p:blipFill rotWithShape="1">
            <a:blip r:embed="rId5">
              <a:duotone>
                <a:prstClr val="black"/>
                <a:schemeClr val="accent2">
                  <a:tint val="45000"/>
                  <a:satMod val="400000"/>
                </a:schemeClr>
              </a:duotone>
              <a:alphaModFix amt="70000"/>
              <a:extLst>
                <a:ext uri="{28A0092B-C50C-407E-A947-70E740481C1C}">
                  <a14:useLocalDpi xmlns:a14="http://schemas.microsoft.com/office/drawing/2010/main" val="0"/>
                </a:ext>
              </a:extLst>
            </a:blip>
            <a:srcRect l="8724" r="7003" b="-867"/>
            <a:stretch/>
          </p:blipFill>
          <p:spPr>
            <a:xfrm rot="21301060" flipH="1">
              <a:off x="274194" y="983726"/>
              <a:ext cx="9083303" cy="5626672"/>
            </a:xfrm>
            <a:prstGeom prst="rect">
              <a:avLst/>
            </a:prstGeom>
          </p:spPr>
        </p:pic>
        <p:grpSp>
          <p:nvGrpSpPr>
            <p:cNvPr id="4" name="グループ化 3">
              <a:extLst>
                <a:ext uri="{FF2B5EF4-FFF2-40B4-BE49-F238E27FC236}">
                  <a16:creationId xmlns:a16="http://schemas.microsoft.com/office/drawing/2014/main" id="{00128E1C-170E-ED76-5490-6743CE00EA73}"/>
                </a:ext>
              </a:extLst>
            </p:cNvPr>
            <p:cNvGrpSpPr/>
            <p:nvPr/>
          </p:nvGrpSpPr>
          <p:grpSpPr>
            <a:xfrm>
              <a:off x="1487488" y="2060848"/>
              <a:ext cx="7416824" cy="2664176"/>
              <a:chOff x="1487488" y="2060848"/>
              <a:chExt cx="7416824" cy="2664176"/>
            </a:xfrm>
          </p:grpSpPr>
          <p:sp>
            <p:nvSpPr>
              <p:cNvPr id="14" name="テキスト ボックス 13">
                <a:extLst>
                  <a:ext uri="{FF2B5EF4-FFF2-40B4-BE49-F238E27FC236}">
                    <a16:creationId xmlns:a16="http://schemas.microsoft.com/office/drawing/2014/main" id="{C5DEA746-C1A6-C703-697B-DB488B0D5743}"/>
                  </a:ext>
                </a:extLst>
              </p:cNvPr>
              <p:cNvSpPr txBox="1"/>
              <p:nvPr/>
            </p:nvSpPr>
            <p:spPr>
              <a:xfrm>
                <a:off x="2423592" y="2060848"/>
                <a:ext cx="5652628"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歳入を増やすのか、</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歳出を減らすのか、</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どちらの検討も必要です。</a:t>
                </a:r>
                <a:endParaRPr lang="en-US" altLang="ja-JP"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0396AC1-D2A8-D147-ABB0-E87E69314CC4}"/>
                  </a:ext>
                </a:extLst>
              </p:cNvPr>
              <p:cNvSpPr txBox="1"/>
              <p:nvPr/>
            </p:nvSpPr>
            <p:spPr>
              <a:xfrm>
                <a:off x="1487488" y="3645024"/>
                <a:ext cx="7416824"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みんなはどんな考えを持っていますか？国の問題を他人事にせずに関心を</a:t>
                </a:r>
                <a:endParaRPr lang="en-US" altLang="ja-JP"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持って考えよう！</a:t>
                </a:r>
              </a:p>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　</a:t>
                </a: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grpSp>
      </p:grpSp>
      <p:sp>
        <p:nvSpPr>
          <p:cNvPr id="23" name="正方形/長方形 22">
            <a:extLst>
              <a:ext uri="{FF2B5EF4-FFF2-40B4-BE49-F238E27FC236}">
                <a16:creationId xmlns:a16="http://schemas.microsoft.com/office/drawing/2014/main" id="{8CE1378F-7A42-FC22-FC7E-F72C3BA54FBA}"/>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1C09BB8-BE39-4324-42EB-22C0CC5C4921}"/>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5" name="スライド番号プレースホルダー 1">
            <a:extLst>
              <a:ext uri="{FF2B5EF4-FFF2-40B4-BE49-F238E27FC236}">
                <a16:creationId xmlns:a16="http://schemas.microsoft.com/office/drawing/2014/main" id="{50BACF2B-31E4-8B16-CE19-E926C105A0C2}"/>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17</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860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pic>
        <p:nvPicPr>
          <p:cNvPr id="5" name="Picture 12" descr="税理士への道のり｜税理士という仕事。｜税理士会">
            <a:extLst>
              <a:ext uri="{FF2B5EF4-FFF2-40B4-BE49-F238E27FC236}">
                <a16:creationId xmlns:a16="http://schemas.microsoft.com/office/drawing/2014/main" id="{5D59C1BC-F0E8-8B97-8384-6D820A59B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2564904"/>
            <a:ext cx="2124000" cy="24881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51A410EC-4740-4A49-48A3-30A8AF59B004}"/>
              </a:ext>
            </a:extLst>
          </p:cNvPr>
          <p:cNvGrpSpPr/>
          <p:nvPr/>
        </p:nvGrpSpPr>
        <p:grpSpPr>
          <a:xfrm>
            <a:off x="479376" y="260350"/>
            <a:ext cx="11712624" cy="1080418"/>
            <a:chOff x="479376" y="260350"/>
            <a:chExt cx="11712624" cy="1080418"/>
          </a:xfrm>
        </p:grpSpPr>
        <p:sp>
          <p:nvSpPr>
            <p:cNvPr id="4" name="四角形: 角を丸くする 3">
              <a:extLst>
                <a:ext uri="{FF2B5EF4-FFF2-40B4-BE49-F238E27FC236}">
                  <a16:creationId xmlns:a16="http://schemas.microsoft.com/office/drawing/2014/main" id="{CC938AF9-F17F-9B5F-720B-FD59545776F6}"/>
                </a:ext>
              </a:extLst>
            </p:cNvPr>
            <p:cNvSpPr/>
            <p:nvPr/>
          </p:nvSpPr>
          <p:spPr>
            <a:xfrm>
              <a:off x="1199456" y="1006927"/>
              <a:ext cx="10080000"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F1A1C4D-0157-271A-80BC-71E94F47B927}"/>
                </a:ext>
              </a:extLst>
            </p:cNvPr>
            <p:cNvSpPr/>
            <p:nvPr/>
          </p:nvSpPr>
          <p:spPr>
            <a:xfrm>
              <a:off x="1487488" y="260350"/>
              <a:ext cx="792000" cy="792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5">
              <a:extLst>
                <a:ext uri="{FF2B5EF4-FFF2-40B4-BE49-F238E27FC236}">
                  <a16:creationId xmlns:a16="http://schemas.microsoft.com/office/drawing/2014/main" id="{8EEB4087-7FA5-2BAA-1CA8-3D38C07EF4B7}"/>
                </a:ext>
              </a:extLst>
            </p:cNvPr>
            <p:cNvSpPr txBox="1">
              <a:spLocks/>
            </p:cNvSpPr>
            <p:nvPr/>
          </p:nvSpPr>
          <p:spPr>
            <a:xfrm>
              <a:off x="479376" y="260768"/>
              <a:ext cx="11712624"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rgbClr val="FF6600"/>
                  </a:solidFill>
                  <a:latin typeface="BIZ UDPゴシック" panose="020B0400000000000000" pitchFamily="50" charset="-128"/>
                  <a:ea typeface="BIZ UDPゴシック" panose="020B0400000000000000" pitchFamily="50" charset="-128"/>
                </a:rPr>
                <a:t>❸</a:t>
              </a:r>
              <a:r>
                <a:rPr lang="ja-JP" altLang="en-US" sz="3200" b="1" spc="300" dirty="0">
                  <a:solidFill>
                    <a:srgbClr val="342E54"/>
                  </a:solidFill>
                  <a:latin typeface="BIZ UDPゴシック" panose="020B0400000000000000" pitchFamily="50" charset="-128"/>
                  <a:ea typeface="BIZ UDPゴシック" panose="020B0400000000000000" pitchFamily="50" charset="-128"/>
                </a:rPr>
                <a:t>　</a:t>
              </a:r>
              <a:r>
                <a:rPr lang="ja-JP" altLang="en-US" sz="7200" b="1" spc="600" dirty="0">
                  <a:latin typeface="メイリオ" panose="020B0604030504040204" pitchFamily="50" charset="-128"/>
                  <a:ea typeface="メイリオ" panose="020B0604030504040204" pitchFamily="50" charset="-128"/>
                </a:rPr>
                <a:t>選挙</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体験</a:t>
              </a:r>
              <a:r>
                <a:rPr lang="ja-JP" altLang="en-US" sz="5400" b="1" spc="600" dirty="0">
                  <a:latin typeface="メイリオ" panose="020B0604030504040204" pitchFamily="50" charset="-128"/>
                  <a:ea typeface="メイリオ" panose="020B0604030504040204" pitchFamily="50" charset="-128"/>
                </a:rPr>
                <a:t>してみよう</a:t>
              </a:r>
              <a:endParaRPr lang="ja-JP" altLang="en-US" sz="7200" b="1" spc="600"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C2E81341-E3F8-E2F9-0CFE-CA45DCDD7FA8}"/>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05D8B37-52ED-489C-BB9B-5967F1B6CB47}"/>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4" name="スライド番号プレースホルダー 1">
            <a:extLst>
              <a:ext uri="{FF2B5EF4-FFF2-40B4-BE49-F238E27FC236}">
                <a16:creationId xmlns:a16="http://schemas.microsoft.com/office/drawing/2014/main" id="{B54EDEE5-5C49-3A2C-A984-5061002DFA34}"/>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18</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F5EB5195-B469-2138-6E9D-7716C375454D}"/>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a:off x="7320136" y="2492896"/>
            <a:ext cx="739099" cy="1692000"/>
          </a:xfrm>
          <a:prstGeom prst="rect">
            <a:avLst/>
          </a:prstGeom>
        </p:spPr>
      </p:pic>
      <p:pic>
        <p:nvPicPr>
          <p:cNvPr id="18" name="図 17">
            <a:extLst>
              <a:ext uri="{FF2B5EF4-FFF2-40B4-BE49-F238E27FC236}">
                <a16:creationId xmlns:a16="http://schemas.microsoft.com/office/drawing/2014/main" id="{CCD860B9-68A3-8D5B-F56C-FAB2B5CEB0B9}"/>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flipH="1">
            <a:off x="3863752" y="2420888"/>
            <a:ext cx="788989" cy="1692000"/>
          </a:xfrm>
          <a:prstGeom prst="rect">
            <a:avLst/>
          </a:prstGeom>
        </p:spPr>
      </p:pic>
    </p:spTree>
    <p:extLst>
      <p:ext uri="{BB962C8B-B14F-4D97-AF65-F5344CB8AC3E}">
        <p14:creationId xmlns:p14="http://schemas.microsoft.com/office/powerpoint/2010/main" val="65759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7EA7E05-0446-25FB-568F-5644D69A51AE}"/>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プレースホルダー 5">
            <a:extLst>
              <a:ext uri="{FF2B5EF4-FFF2-40B4-BE49-F238E27FC236}">
                <a16:creationId xmlns:a16="http://schemas.microsoft.com/office/drawing/2014/main" id="{D2E423DD-8479-CF66-193B-72E75AB76846}"/>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税理士</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仕</a:t>
            </a:r>
            <a:r>
              <a:rPr lang="ja-JP" altLang="en-US" sz="7200" b="1" spc="300" dirty="0">
                <a:latin typeface="メイリオ" panose="020B0604030504040204" pitchFamily="50" charset="-128"/>
                <a:ea typeface="メイリオ" panose="020B0604030504040204" pitchFamily="50" charset="-128"/>
              </a:rPr>
              <a:t>事</a:t>
            </a:r>
          </a:p>
        </p:txBody>
      </p:sp>
      <p:pic>
        <p:nvPicPr>
          <p:cNvPr id="29" name="図 28">
            <a:extLst>
              <a:ext uri="{FF2B5EF4-FFF2-40B4-BE49-F238E27FC236}">
                <a16:creationId xmlns:a16="http://schemas.microsoft.com/office/drawing/2014/main" id="{E007366C-236F-6911-8336-8C46E94D45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正方形/長方形 29">
            <a:extLst>
              <a:ext uri="{FF2B5EF4-FFF2-40B4-BE49-F238E27FC236}">
                <a16:creationId xmlns:a16="http://schemas.microsoft.com/office/drawing/2014/main" id="{E4F075B9-2A01-80FD-048E-CD8C3A1B1F50}"/>
              </a:ext>
            </a:extLst>
          </p:cNvPr>
          <p:cNvSpPr/>
          <p:nvPr/>
        </p:nvSpPr>
        <p:spPr>
          <a:xfrm>
            <a:off x="0" y="6419850"/>
            <a:ext cx="12192000" cy="438150"/>
          </a:xfrm>
          <a:prstGeom prst="rect">
            <a:avLst/>
          </a:prstGeom>
          <a:solidFill>
            <a:srgbClr val="B491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610E40B-4727-F1F6-9894-5885C81E0BC8}"/>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32" name="スライド番号プレースホルダー 1">
            <a:extLst>
              <a:ext uri="{FF2B5EF4-FFF2-40B4-BE49-F238E27FC236}">
                <a16:creationId xmlns:a16="http://schemas.microsoft.com/office/drawing/2014/main" id="{CC7F5F6A-C1A8-A5E9-C20E-36B723EC9FF1}"/>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33" name="グループ化 32">
            <a:extLst>
              <a:ext uri="{FF2B5EF4-FFF2-40B4-BE49-F238E27FC236}">
                <a16:creationId xmlns:a16="http://schemas.microsoft.com/office/drawing/2014/main" id="{63A901C9-E543-93DE-920C-E20304D7BD76}"/>
              </a:ext>
            </a:extLst>
          </p:cNvPr>
          <p:cNvGrpSpPr/>
          <p:nvPr/>
        </p:nvGrpSpPr>
        <p:grpSpPr>
          <a:xfrm>
            <a:off x="3733573" y="1375227"/>
            <a:ext cx="5196757" cy="4971143"/>
            <a:chOff x="3733573" y="1375227"/>
            <a:chExt cx="5196757" cy="4971143"/>
          </a:xfrm>
        </p:grpSpPr>
        <p:pic>
          <p:nvPicPr>
            <p:cNvPr id="34" name="図 33">
              <a:extLst>
                <a:ext uri="{FF2B5EF4-FFF2-40B4-BE49-F238E27FC236}">
                  <a16:creationId xmlns:a16="http://schemas.microsoft.com/office/drawing/2014/main" id="{CD24638D-DBFF-07B6-E48C-BA46B312C9A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30" b="93494" l="7322" r="93781">
                          <a14:foregroundMark x1="18154" y1="7660" x2="18355" y2="20042"/>
                          <a14:foregroundMark x1="8325" y1="51836" x2="15446" y2="51522"/>
                          <a14:foregroundMark x1="12337" y1="93809" x2="12337" y2="90241"/>
                          <a14:foregroundMark x1="33701" y1="62644" x2="35306" y2="55404"/>
                          <a14:foregroundMark x1="7322" y1="16999" x2="11535" y2="16999"/>
                          <a14:foregroundMark x1="18355" y1="7135" x2="18355" y2="15425"/>
                          <a14:foregroundMark x1="13340" y1="91291" x2="13340" y2="79748"/>
                          <a14:foregroundMark x1="21063" y1="90766" x2="20461" y2="62329"/>
                          <a14:foregroundMark x1="21264" y1="44911" x2="19157" y2="44596"/>
                          <a14:foregroundMark x1="50853" y1="35257" x2="58776" y2="37985"/>
                          <a14:foregroundMark x1="65697" y1="71144" x2="67302" y2="49108"/>
                          <a14:foregroundMark x1="65697" y1="92655" x2="65898" y2="78594"/>
                          <a14:foregroundMark x1="65898" y1="78594" x2="65898" y2="78594"/>
                          <a14:foregroundMark x1="79639" y1="92445" x2="77533" y2="79119"/>
                          <a14:foregroundMark x1="77533" y1="79119" x2="77533" y2="79119"/>
                          <a14:foregroundMark x1="83049" y1="75026" x2="71715" y2="73033"/>
                          <a14:foregroundMark x1="71715" y1="73033" x2="71715" y2="73033"/>
                          <a14:foregroundMark x1="79438" y1="25918" x2="75426" y2="47114"/>
                          <a14:foregroundMark x1="78837" y1="60965" x2="78837" y2="42392"/>
                          <a14:foregroundMark x1="87864" y1="70829" x2="72818" y2="70304"/>
                          <a14:foregroundMark x1="72818" y1="70304" x2="72818" y2="70304"/>
                          <a14:foregroundMark x1="38215" y1="63379" x2="38215" y2="60126"/>
                          <a14:foregroundMark x1="44032" y1="63379" x2="53561" y2="61490"/>
                          <a14:foregroundMark x1="53260" y1="31165" x2="64393" y2="37461"/>
                          <a14:foregroundMark x1="60080" y1="24239" x2="68305" y2="40504"/>
                          <a14:foregroundMark x1="68806" y1="29171" x2="68806" y2="52676"/>
                          <a14:foregroundMark x1="27683" y1="10388" x2="23170" y2="14271"/>
                          <a14:foregroundMark x1="12538" y1="91605" x2="11836" y2="73872"/>
                          <a14:foregroundMark x1="88666" y1="36097" x2="76530" y2="37461"/>
                          <a14:foregroundMark x1="76530" y1="37461" x2="76530" y2="37461"/>
                          <a14:foregroundMark x1="88867" y1="71459" x2="77031" y2="63694"/>
                          <a14:foregroundMark x1="89970" y1="41868" x2="83049" y2="41028"/>
                          <a14:foregroundMark x1="93781" y1="70409" x2="92477" y2="70409"/>
                          <a14:foregroundMark x1="88465" y1="22455" x2="88666" y2="24869"/>
                          <a14:foregroundMark x1="58676" y1="20567" x2="59779" y2="25708"/>
                          <a14:foregroundMark x1="47442" y1="37461" x2="49549" y2="37775"/>
                          <a14:foregroundMark x1="49047" y1="42288" x2="52758" y2="39140"/>
                          <a14:foregroundMark x1="52859" y1="45960" x2="55366" y2="41028"/>
                          <a14:foregroundMark x1="55366" y1="49003" x2="54664" y2="44071"/>
                          <a14:foregroundMark x1="91474" y1="82162" x2="89168" y2="82162"/>
                          <a14:foregroundMark x1="87964" y1="85414" x2="92979" y2="75866"/>
                          <a14:foregroundMark x1="92979" y1="75866" x2="93180" y2="71668"/>
                          <a14:foregroundMark x1="93180" y1="40189" x2="91575" y2="40084"/>
                          <a14:foregroundMark x1="76530" y1="22875" x2="74423" y2="30010"/>
                          <a14:foregroundMark x1="71414" y1="22350" x2="71615" y2="29171"/>
                          <a14:foregroundMark x1="89468" y1="22141" x2="88867" y2="28122"/>
                          <a14:foregroundMark x1="59077" y1="20462" x2="60682" y2="26967"/>
                          <a14:foregroundMark x1="47643" y1="34418" x2="52156" y2="34732"/>
                          <a14:foregroundMark x1="51956" y1="45750" x2="52457" y2="40504"/>
                          <a14:foregroundMark x1="54564" y1="48164" x2="54062" y2="44911"/>
                          <a14:foregroundMark x1="54363" y1="48164" x2="54263" y2="46065"/>
                          <a14:foregroundMark x1="54062" y1="47114" x2="54062" y2="46485"/>
                          <a14:foregroundMark x1="54162" y1="47534" x2="54062" y2="45960"/>
                          <a14:foregroundMark x1="54062" y1="47429" x2="54062" y2="45435"/>
                          <a14:foregroundMark x1="54363" y1="47429" x2="54463" y2="45540"/>
                          <a14:foregroundMark x1="54463" y1="47324" x2="54564" y2="46170"/>
                          <a14:foregroundMark x1="55767" y1="47429" x2="55968" y2="45855"/>
                          <a14:foregroundMark x1="52859" y1="45750" x2="54664" y2="43757"/>
                          <a14:foregroundMark x1="63390" y1="45435" x2="65095" y2="42078"/>
                          <a14:foregroundMark x1="27282" y1="51731" x2="27282" y2="55194"/>
                          <a14:foregroundMark x1="29188" y1="53095" x2="28887" y2="56663"/>
                          <a14:foregroundMark x1="33099" y1="53410" x2="34804" y2="56243"/>
                          <a14:foregroundMark x1="35607" y1="53200" x2="34804" y2="57817"/>
                          <a14:foregroundMark x1="34704" y1="52886" x2="37813" y2="54250"/>
                          <a14:foregroundMark x1="36810" y1="53200" x2="40321" y2="57398"/>
                          <a14:foregroundMark x1="41324" y1="54355" x2="41525" y2="58027"/>
                          <a14:foregroundMark x1="49348" y1="70304" x2="53661" y2="62225"/>
                          <a14:foregroundMark x1="50251" y1="69990" x2="50451" y2="64638"/>
                          <a14:foregroundMark x1="50451" y1="71144" x2="50953" y2="65897"/>
                          <a14:foregroundMark x1="49950" y1="71773" x2="50853" y2="67156"/>
                          <a14:foregroundMark x1="50351" y1="69465" x2="50552" y2="65792"/>
                          <a14:foregroundMark x1="51153" y1="76390" x2="50853" y2="73977"/>
                          <a14:foregroundMark x1="51655" y1="79433" x2="54463" y2="74292"/>
                          <a14:foregroundMark x1="23671" y1="76285" x2="23972" y2="58762"/>
                          <a14:foregroundMark x1="22768" y1="81847" x2="22668" y2="65373"/>
                          <a14:foregroundMark x1="23270" y1="79853" x2="23170" y2="67891"/>
                        </a14:backgroundRemoval>
                      </a14:imgEffect>
                    </a14:imgLayer>
                  </a14:imgProps>
                </a:ext>
                <a:ext uri="{28A0092B-C50C-407E-A947-70E740481C1C}">
                  <a14:useLocalDpi xmlns:a14="http://schemas.microsoft.com/office/drawing/2010/main" val="0"/>
                </a:ext>
              </a:extLst>
            </a:blip>
            <a:stretch>
              <a:fillRect/>
            </a:stretch>
          </p:blipFill>
          <p:spPr>
            <a:xfrm>
              <a:off x="3733573" y="1375227"/>
              <a:ext cx="5196757" cy="4971143"/>
            </a:xfrm>
            <a:prstGeom prst="rect">
              <a:avLst/>
            </a:prstGeom>
            <a:effectLst>
              <a:glow rad="101600">
                <a:schemeClr val="bg1"/>
              </a:glow>
            </a:effectLst>
          </p:spPr>
        </p:pic>
        <p:pic>
          <p:nvPicPr>
            <p:cNvPr id="35" name="図 34">
              <a:extLst>
                <a:ext uri="{FF2B5EF4-FFF2-40B4-BE49-F238E27FC236}">
                  <a16:creationId xmlns:a16="http://schemas.microsoft.com/office/drawing/2014/main" id="{7FED0153-10BE-C82A-B561-B40565BA8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34" y="3170123"/>
              <a:ext cx="158824" cy="180000"/>
            </a:xfrm>
            <a:prstGeom prst="rect">
              <a:avLst/>
            </a:prstGeom>
          </p:spPr>
        </p:pic>
      </p:grpSp>
      <p:sp>
        <p:nvSpPr>
          <p:cNvPr id="36" name="テキスト ボックス 35">
            <a:extLst>
              <a:ext uri="{FF2B5EF4-FFF2-40B4-BE49-F238E27FC236}">
                <a16:creationId xmlns:a16="http://schemas.microsoft.com/office/drawing/2014/main" id="{94BA66A9-314E-1C28-044D-02EB019056BA}"/>
              </a:ext>
            </a:extLst>
          </p:cNvPr>
          <p:cNvSpPr txBox="1"/>
          <p:nvPr/>
        </p:nvSpPr>
        <p:spPr>
          <a:xfrm>
            <a:off x="8450194" y="5616000"/>
            <a:ext cx="3067187" cy="584775"/>
          </a:xfrm>
          <a:prstGeom prst="rect">
            <a:avLst/>
          </a:prstGeom>
          <a:noFill/>
        </p:spPr>
        <p:txBody>
          <a:bodyPr wrap="square">
            <a:spAutoFit/>
          </a:bodyPr>
          <a:lstStyle/>
          <a:p>
            <a:pPr algn="l" fontAlgn="base"/>
            <a:r>
              <a:rPr lang="en-US" altLang="ja-JP" sz="1600" b="1" i="0" dirty="0">
                <a:solidFill>
                  <a:srgbClr val="333333"/>
                </a:solidFill>
                <a:effectLst/>
                <a:latin typeface="BIZ UDPゴシック" panose="020B0400000000000000" pitchFamily="50" charset="-128"/>
                <a:ea typeface="BIZ UDPゴシック" panose="020B0400000000000000" pitchFamily="50" charset="-128"/>
              </a:rPr>
              <a:t>©</a:t>
            </a:r>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税理士会広報キャラクター</a:t>
            </a:r>
            <a:r>
              <a:rPr lang="ja-JP" altLang="en-US" sz="1600" b="1" dirty="0">
                <a:solidFill>
                  <a:srgbClr val="333333"/>
                </a:solidFill>
                <a:latin typeface="BIZ UDPゴシック" panose="020B0400000000000000" pitchFamily="50" charset="-128"/>
                <a:ea typeface="BIZ UDPゴシック" panose="020B0400000000000000" pitchFamily="50" charset="-128"/>
              </a:rPr>
              <a:t> </a:t>
            </a:r>
            <a:endParaRPr lang="en-US" altLang="ja-JP" sz="1600" b="1" i="0" dirty="0">
              <a:solidFill>
                <a:srgbClr val="333333"/>
              </a:solidFill>
              <a:effectLst/>
              <a:latin typeface="BIZ UDPゴシック" panose="020B0400000000000000" pitchFamily="50" charset="-128"/>
              <a:ea typeface="BIZ UDPゴシック" panose="020B0400000000000000" pitchFamily="50" charset="-128"/>
            </a:endParaRPr>
          </a:p>
          <a:p>
            <a:pPr algn="l" fontAlgn="base"/>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   にちぜいくん</a:t>
            </a:r>
          </a:p>
        </p:txBody>
      </p:sp>
      <p:grpSp>
        <p:nvGrpSpPr>
          <p:cNvPr id="37" name="グループ化 36">
            <a:extLst>
              <a:ext uri="{FF2B5EF4-FFF2-40B4-BE49-F238E27FC236}">
                <a16:creationId xmlns:a16="http://schemas.microsoft.com/office/drawing/2014/main" id="{5657CD8E-C3CE-2DBF-07DD-5B15C8EFE567}"/>
              </a:ext>
            </a:extLst>
          </p:cNvPr>
          <p:cNvGrpSpPr/>
          <p:nvPr/>
        </p:nvGrpSpPr>
        <p:grpSpPr>
          <a:xfrm>
            <a:off x="5168282" y="2709502"/>
            <a:ext cx="492177" cy="509815"/>
            <a:chOff x="5168282" y="2709502"/>
            <a:chExt cx="492177" cy="509815"/>
          </a:xfrm>
        </p:grpSpPr>
        <p:pic>
          <p:nvPicPr>
            <p:cNvPr id="38" name="図 37">
              <a:extLst>
                <a:ext uri="{FF2B5EF4-FFF2-40B4-BE49-F238E27FC236}">
                  <a16:creationId xmlns:a16="http://schemas.microsoft.com/office/drawing/2014/main" id="{2746D027-3D8F-297B-47B3-B2F290DC14BB}"/>
                </a:ext>
              </a:extLst>
            </p:cNvPr>
            <p:cNvPicPr>
              <a:picLocks noChangeAspect="1"/>
            </p:cNvPicPr>
            <p:nvPr/>
          </p:nvPicPr>
          <p:blipFill rotWithShape="1">
            <a:blip r:embed="rId7">
              <a:extLst>
                <a:ext uri="{28A0092B-C50C-407E-A947-70E740481C1C}">
                  <a14:useLocalDpi xmlns:a14="http://schemas.microsoft.com/office/drawing/2010/main" val="0"/>
                </a:ext>
              </a:extLst>
            </a:blip>
            <a:srcRect l="73034" r="21869" b="88331"/>
            <a:stretch/>
          </p:blipFill>
          <p:spPr>
            <a:xfrm>
              <a:off x="5264459" y="2709502"/>
              <a:ext cx="396000" cy="394847"/>
            </a:xfrm>
            <a:prstGeom prst="rect">
              <a:avLst/>
            </a:prstGeom>
          </p:spPr>
        </p:pic>
        <p:pic>
          <p:nvPicPr>
            <p:cNvPr id="39" name="図 38">
              <a:extLst>
                <a:ext uri="{FF2B5EF4-FFF2-40B4-BE49-F238E27FC236}">
                  <a16:creationId xmlns:a16="http://schemas.microsoft.com/office/drawing/2014/main" id="{844D65F0-97B7-9399-4262-82883EBC2DCB}"/>
                </a:ext>
              </a:extLst>
            </p:cNvPr>
            <p:cNvPicPr>
              <a:picLocks noChangeAspect="1"/>
            </p:cNvPicPr>
            <p:nvPr/>
          </p:nvPicPr>
          <p:blipFill rotWithShape="1">
            <a:blip r:embed="rId7">
              <a:extLst>
                <a:ext uri="{28A0092B-C50C-407E-A947-70E740481C1C}">
                  <a14:useLocalDpi xmlns:a14="http://schemas.microsoft.com/office/drawing/2010/main" val="0"/>
                </a:ext>
              </a:extLst>
            </a:blip>
            <a:srcRect l="73034" r="21869" b="88331"/>
            <a:stretch/>
          </p:blipFill>
          <p:spPr>
            <a:xfrm>
              <a:off x="5168282" y="3003945"/>
              <a:ext cx="216000" cy="215372"/>
            </a:xfrm>
            <a:prstGeom prst="rect">
              <a:avLst/>
            </a:prstGeom>
          </p:spPr>
        </p:pic>
      </p:grpSp>
    </p:spTree>
    <p:extLst>
      <p:ext uri="{BB962C8B-B14F-4D97-AF65-F5344CB8AC3E}">
        <p14:creationId xmlns:p14="http://schemas.microsoft.com/office/powerpoint/2010/main" val="4131707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 presetClass="entr" presetSubtype="0" fill="hold" nodeType="afterEffect">
                                  <p:stCondLst>
                                    <p:cond delay="75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2250"/>
                            </p:stCondLst>
                            <p:childTnLst>
                              <p:par>
                                <p:cTn id="20" presetID="10" presetClass="entr" presetSubtype="0" fill="hold" grpId="0" nodeType="afterEffect">
                                  <p:stCondLst>
                                    <p:cond delay="5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8C8B6BBC-6498-1964-B1E3-9E84A133FFCF}"/>
              </a:ext>
            </a:extLst>
          </p:cNvPr>
          <p:cNvSpPr/>
          <p:nvPr/>
        </p:nvSpPr>
        <p:spPr>
          <a:xfrm>
            <a:off x="2051048" y="1006927"/>
            <a:ext cx="8113486"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BDA08E79-F841-DD31-8B94-100A311F69FA}"/>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選挙</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行います</a:t>
            </a:r>
          </a:p>
        </p:txBody>
      </p:sp>
      <p:sp>
        <p:nvSpPr>
          <p:cNvPr id="11" name="正方形/長方形 10">
            <a:extLst>
              <a:ext uri="{FF2B5EF4-FFF2-40B4-BE49-F238E27FC236}">
                <a16:creationId xmlns:a16="http://schemas.microsoft.com/office/drawing/2014/main" id="{95E313B9-C7CD-0882-2AA8-F2FA1576DA40}"/>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C81150F-60ED-AC0B-FA78-C72799A810D9}"/>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B4F83DBA-F5C7-1102-16CC-BDD35AF50903}"/>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19</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94656EB4-10ED-AF81-CC45-5367F9BC0663}"/>
              </a:ext>
            </a:extLst>
          </p:cNvPr>
          <p:cNvSpPr txBox="1"/>
          <p:nvPr/>
        </p:nvSpPr>
        <p:spPr>
          <a:xfrm>
            <a:off x="0" y="4921172"/>
            <a:ext cx="12192000" cy="1080000"/>
          </a:xfrm>
          <a:prstGeom prst="rect">
            <a:avLst/>
          </a:prstGeom>
          <a:noFill/>
          <a:ln w="3175">
            <a:noFill/>
          </a:ln>
        </p:spPr>
        <p:txBody>
          <a:bodyPr wrap="square" tIns="0" rIns="0" bIns="0" rtlCol="0" anchor="ctr">
            <a:noAutofit/>
          </a:bodyPr>
          <a:lstStyle/>
          <a:p>
            <a:pPr algn="ctr" defTabSz="457200">
              <a:lnSpc>
                <a:spcPct val="120000"/>
              </a:lnSpc>
              <a:defRPr/>
            </a:pPr>
            <a:r>
              <a:rPr lang="ja-JP" altLang="en-US" sz="4000" b="1" spc="-100" dirty="0">
                <a:solidFill>
                  <a:prstClr val="black"/>
                </a:solidFill>
                <a:latin typeface="メイリオ" panose="020B0604030504040204" pitchFamily="50" charset="-128"/>
                <a:ea typeface="メイリオ" panose="020B0604030504040204" pitchFamily="50" charset="-128"/>
              </a:rPr>
              <a:t>誰に投票しますか？</a:t>
            </a:r>
            <a:endParaRPr lang="en-US" altLang="ja-JP" sz="4000" b="1" spc="-100" dirty="0">
              <a:solidFill>
                <a:prstClr val="black"/>
              </a:solidFill>
              <a:latin typeface="メイリオ" panose="020B0604030504040204" pitchFamily="50" charset="-128"/>
              <a:ea typeface="メイリオ" panose="020B0604030504040204" pitchFamily="50" charset="-128"/>
            </a:endParaRPr>
          </a:p>
          <a:p>
            <a:pPr algn="ctr" defTabSz="457200">
              <a:lnSpc>
                <a:spcPct val="120000"/>
              </a:lnSpc>
              <a:defRPr/>
            </a:pPr>
            <a:r>
              <a:rPr lang="ja-JP" altLang="en-US" sz="4000" b="1" spc="-100" dirty="0">
                <a:solidFill>
                  <a:prstClr val="black"/>
                </a:solidFill>
                <a:latin typeface="メイリオ" panose="020B0604030504040204" pitchFamily="50" charset="-128"/>
                <a:ea typeface="メイリオ" panose="020B0604030504040204" pitchFamily="50" charset="-128"/>
              </a:rPr>
              <a:t>候補者の意見を聴いてみましょう。</a:t>
            </a:r>
          </a:p>
        </p:txBody>
      </p:sp>
      <p:sp>
        <p:nvSpPr>
          <p:cNvPr id="23" name="テキスト ボックス 22">
            <a:extLst>
              <a:ext uri="{FF2B5EF4-FFF2-40B4-BE49-F238E27FC236}">
                <a16:creationId xmlns:a16="http://schemas.microsoft.com/office/drawing/2014/main" id="{8AEC7E7C-6217-8C00-24E7-009C66BBA9C2}"/>
              </a:ext>
            </a:extLst>
          </p:cNvPr>
          <p:cNvSpPr txBox="1"/>
          <p:nvPr/>
        </p:nvSpPr>
        <p:spPr>
          <a:xfrm>
            <a:off x="0" y="1304536"/>
            <a:ext cx="12180888" cy="1080000"/>
          </a:xfrm>
          <a:prstGeom prst="rect">
            <a:avLst/>
          </a:prstGeom>
          <a:noFill/>
          <a:ln w="3175">
            <a:noFill/>
          </a:ln>
        </p:spPr>
        <p:txBody>
          <a:bodyPr wrap="square" tIns="0" bIns="0" rtlCol="0" anchor="ctr">
            <a:noAutofit/>
          </a:bodyPr>
          <a:lstStyle/>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候補者は２人です。</a:t>
            </a:r>
          </a:p>
        </p:txBody>
      </p:sp>
      <p:sp>
        <p:nvSpPr>
          <p:cNvPr id="39" name="テキスト ボックス 38">
            <a:extLst>
              <a:ext uri="{FF2B5EF4-FFF2-40B4-BE49-F238E27FC236}">
                <a16:creationId xmlns:a16="http://schemas.microsoft.com/office/drawing/2014/main" id="{812FC2F7-C166-E435-1D70-F4E70F95FD71}"/>
              </a:ext>
            </a:extLst>
          </p:cNvPr>
          <p:cNvSpPr txBox="1"/>
          <p:nvPr/>
        </p:nvSpPr>
        <p:spPr>
          <a:xfrm>
            <a:off x="1703512" y="2060848"/>
            <a:ext cx="8424000" cy="2620635"/>
          </a:xfrm>
          <a:prstGeom prst="rect">
            <a:avLst/>
          </a:prstGeom>
          <a:noFill/>
        </p:spPr>
        <p:txBody>
          <a:bodyPr wrap="square" rtlCol="0">
            <a:noAutofit/>
          </a:bodyPr>
          <a:lstStyle/>
          <a:p>
            <a:pPr algn="ctr">
              <a:lnSpc>
                <a:spcPct val="150000"/>
              </a:lnSpc>
            </a:pPr>
            <a:r>
              <a:rPr lang="ja-JP" altLang="en-US" sz="2600" b="1" dirty="0">
                <a:latin typeface="メイリオ" panose="020B0604030504040204" pitchFamily="50" charset="-128"/>
                <a:ea typeface="メイリオ" panose="020B0604030504040204" pitchFamily="50" charset="-128"/>
              </a:rPr>
              <a:t>それぞれに</a:t>
            </a:r>
            <a:br>
              <a:rPr lang="en-US" altLang="ja-JP" sz="2600" b="1" dirty="0">
                <a:latin typeface="メイリオ" panose="020B0604030504040204" pitchFamily="50" charset="-128"/>
                <a:ea typeface="メイリオ" panose="020B0604030504040204" pitchFamily="50" charset="-128"/>
              </a:rPr>
            </a:br>
            <a:r>
              <a:rPr lang="ja-JP" altLang="en-US" sz="2600" b="1" dirty="0">
                <a:latin typeface="メイリオ" panose="020B0604030504040204" pitchFamily="50" charset="-128"/>
                <a:ea typeface="メイリオ" panose="020B0604030504040204" pitchFamily="50" charset="-128"/>
              </a:rPr>
              <a:t>　考えていることは異なりますが、</a:t>
            </a:r>
            <a:br>
              <a:rPr lang="en-US" altLang="ja-JP" sz="2600" b="1" dirty="0">
                <a:latin typeface="メイリオ" panose="020B0604030504040204" pitchFamily="50" charset="-128"/>
                <a:ea typeface="メイリオ" panose="020B0604030504040204" pitchFamily="50" charset="-128"/>
              </a:rPr>
            </a:br>
            <a:r>
              <a:rPr lang="ja-JP" altLang="en-US" sz="2600" b="1" dirty="0">
                <a:latin typeface="メイリオ" panose="020B0604030504040204" pitchFamily="50" charset="-128"/>
                <a:ea typeface="メイリオ" panose="020B0604030504040204" pitchFamily="50" charset="-128"/>
              </a:rPr>
              <a:t>　日本の将来を真剣に考えています。</a:t>
            </a:r>
          </a:p>
        </p:txBody>
      </p:sp>
      <p:pic>
        <p:nvPicPr>
          <p:cNvPr id="41" name="図 40">
            <a:extLst>
              <a:ext uri="{FF2B5EF4-FFF2-40B4-BE49-F238E27FC236}">
                <a16:creationId xmlns:a16="http://schemas.microsoft.com/office/drawing/2014/main" id="{CC899D89-AF59-0120-BCEF-11BEA989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13" y="1268760"/>
            <a:ext cx="3594242" cy="3600000"/>
          </a:xfrm>
          <a:prstGeom prst="rect">
            <a:avLst/>
          </a:prstGeom>
          <a:effectLst>
            <a:glow rad="12700">
              <a:schemeClr val="tx1"/>
            </a:glow>
            <a:outerShdw blurRad="76200" dir="18900000" sy="23000" kx="-1200000" algn="bl" rotWithShape="0">
              <a:prstClr val="black">
                <a:alpha val="20000"/>
              </a:prstClr>
            </a:outerShdw>
          </a:effectLst>
        </p:spPr>
      </p:pic>
      <p:pic>
        <p:nvPicPr>
          <p:cNvPr id="43" name="図 42">
            <a:extLst>
              <a:ext uri="{FF2B5EF4-FFF2-40B4-BE49-F238E27FC236}">
                <a16:creationId xmlns:a16="http://schemas.microsoft.com/office/drawing/2014/main" id="{D6605DD2-1A89-7E02-D0BA-BCDBC0344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640" y="1340768"/>
            <a:ext cx="3600000" cy="3456384"/>
          </a:xfrm>
          <a:prstGeom prst="rect">
            <a:avLst/>
          </a:prstGeom>
          <a:effectLst>
            <a:glow rad="12700">
              <a:schemeClr val="tx1"/>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0813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1+#ppt_w/2"/>
                                          </p:val>
                                        </p:tav>
                                        <p:tav tm="100000">
                                          <p:val>
                                            <p:strVal val="#ppt_x"/>
                                          </p:val>
                                        </p:tav>
                                      </p:tavLst>
                                    </p:anim>
                                    <p:anim calcmode="lin" valueType="num">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0" grpId="0"/>
      <p:bldP spid="23"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9E23AA95-9832-B196-B488-90BAD6BD1F8B}"/>
              </a:ext>
            </a:extLst>
          </p:cNvPr>
          <p:cNvSpPr/>
          <p:nvPr/>
        </p:nvSpPr>
        <p:spPr>
          <a:xfrm>
            <a:off x="2051048" y="1006927"/>
            <a:ext cx="8113486"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68D8F67C-E9F2-9C04-C7E7-BEF396CF418D}"/>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２人</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候補者</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主張</a:t>
            </a:r>
          </a:p>
        </p:txBody>
      </p:sp>
      <p:sp>
        <p:nvSpPr>
          <p:cNvPr id="7" name="正方形/長方形 6">
            <a:extLst>
              <a:ext uri="{FF2B5EF4-FFF2-40B4-BE49-F238E27FC236}">
                <a16:creationId xmlns:a16="http://schemas.microsoft.com/office/drawing/2014/main" id="{A710D483-8453-9473-5B31-8DDC892CFA41}"/>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BA06BEA-B634-3796-1A8E-9FF9B6738564}"/>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1" name="スライド番号プレースホルダー 1">
            <a:extLst>
              <a:ext uri="{FF2B5EF4-FFF2-40B4-BE49-F238E27FC236}">
                <a16:creationId xmlns:a16="http://schemas.microsoft.com/office/drawing/2014/main" id="{A371E03C-B431-9625-84D7-786F90FAAE15}"/>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20</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9" name="表 8">
            <a:extLst>
              <a:ext uri="{FF2B5EF4-FFF2-40B4-BE49-F238E27FC236}">
                <a16:creationId xmlns:a16="http://schemas.microsoft.com/office/drawing/2014/main" id="{2E8C0E6B-C2E5-6AD6-4DF1-5FB620C8327F}"/>
              </a:ext>
            </a:extLst>
          </p:cNvPr>
          <p:cNvGraphicFramePr>
            <a:graphicFrameLocks noGrp="1"/>
          </p:cNvGraphicFramePr>
          <p:nvPr>
            <p:extLst>
              <p:ext uri="{D42A27DB-BD31-4B8C-83A1-F6EECF244321}">
                <p14:modId xmlns:p14="http://schemas.microsoft.com/office/powerpoint/2010/main" val="3759768505"/>
              </p:ext>
            </p:extLst>
          </p:nvPr>
        </p:nvGraphicFramePr>
        <p:xfrm>
          <a:off x="479377" y="1539876"/>
          <a:ext cx="11161238" cy="4611960"/>
        </p:xfrm>
        <a:graphic>
          <a:graphicData uri="http://schemas.openxmlformats.org/drawingml/2006/table">
            <a:tbl>
              <a:tblPr firstRow="1" bandRow="1">
                <a:tableStyleId>{5C22544A-7EE6-4342-B048-85BDC9FD1C3A}</a:tableStyleId>
              </a:tblPr>
              <a:tblGrid>
                <a:gridCol w="1764744">
                  <a:extLst>
                    <a:ext uri="{9D8B030D-6E8A-4147-A177-3AD203B41FA5}">
                      <a16:colId xmlns:a16="http://schemas.microsoft.com/office/drawing/2014/main" val="740206759"/>
                    </a:ext>
                  </a:extLst>
                </a:gridCol>
                <a:gridCol w="4499951">
                  <a:extLst>
                    <a:ext uri="{9D8B030D-6E8A-4147-A177-3AD203B41FA5}">
                      <a16:colId xmlns:a16="http://schemas.microsoft.com/office/drawing/2014/main" val="2830784414"/>
                    </a:ext>
                  </a:extLst>
                </a:gridCol>
                <a:gridCol w="4896543">
                  <a:extLst>
                    <a:ext uri="{9D8B030D-6E8A-4147-A177-3AD203B41FA5}">
                      <a16:colId xmlns:a16="http://schemas.microsoft.com/office/drawing/2014/main" val="379484967"/>
                    </a:ext>
                  </a:extLst>
                </a:gridCol>
              </a:tblGrid>
              <a:tr h="752578">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党と</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候補者名</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r>
                        <a:rPr kumimoji="1" lang="ja-JP" altLang="en-US" sz="3600" b="1" i="0" baseline="0" dirty="0">
                          <a:solidFill>
                            <a:schemeClr val="bg1"/>
                          </a:solidFill>
                          <a:latin typeface="メイリオ" panose="020B0604030504040204" pitchFamily="50" charset="-128"/>
                          <a:ea typeface="メイリオ" panose="020B0604030504040204" pitchFamily="50" charset="-128"/>
                        </a:rPr>
                        <a:t>責任党 </a:t>
                      </a:r>
                      <a:r>
                        <a:rPr kumimoji="1" lang="ja-JP" altLang="en-US" sz="2800" b="1" i="0" baseline="0" dirty="0">
                          <a:solidFill>
                            <a:schemeClr val="bg1"/>
                          </a:solidFill>
                          <a:latin typeface="メイリオ" panose="020B0604030504040204" pitchFamily="50" charset="-128"/>
                          <a:ea typeface="メイリオ" panose="020B0604030504040204" pitchFamily="50" charset="-128"/>
                        </a:rPr>
                        <a:t>〇〇さん</a:t>
                      </a:r>
                    </a:p>
                  </a:txBody>
                  <a:tcPr marL="0" marR="720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0070C0"/>
                    </a:solidFill>
                  </a:tcPr>
                </a:tc>
                <a:tc>
                  <a:txBody>
                    <a:bodyPr/>
                    <a:lstStyle/>
                    <a:p>
                      <a:pPr algn="ctr"/>
                      <a:r>
                        <a:rPr kumimoji="1" lang="ja-JP" altLang="en-US" sz="3600" b="1" i="0" baseline="0" dirty="0">
                          <a:solidFill>
                            <a:schemeClr val="bg1"/>
                          </a:solidFill>
                          <a:latin typeface="メイリオ" panose="020B0604030504040204" pitchFamily="50" charset="-128"/>
                          <a:ea typeface="メイリオ" panose="020B0604030504040204" pitchFamily="50" charset="-128"/>
                        </a:rPr>
                        <a:t>充実党 </a:t>
                      </a:r>
                      <a:r>
                        <a:rPr kumimoji="1" lang="ja-JP" altLang="en-US" sz="2800" b="1" i="0" baseline="0" dirty="0">
                          <a:solidFill>
                            <a:schemeClr val="bg1"/>
                          </a:solidFill>
                          <a:latin typeface="メイリオ" panose="020B0604030504040204" pitchFamily="50" charset="-128"/>
                          <a:ea typeface="メイリオ" panose="020B0604030504040204" pitchFamily="50" charset="-128"/>
                        </a:rPr>
                        <a:t>△△さん</a:t>
                      </a:r>
                    </a:p>
                  </a:txBody>
                  <a:tcPr marL="0" marR="720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F0000"/>
                    </a:solidFill>
                  </a:tcPr>
                </a:tc>
                <a:extLst>
                  <a:ext uri="{0D108BD9-81ED-4DB2-BD59-A6C34878D82A}">
                    <a16:rowId xmlns:a16="http://schemas.microsoft.com/office/drawing/2014/main" val="3368768034"/>
                  </a:ext>
                </a:extLst>
              </a:tr>
              <a:tr h="820600">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目指す社会</a:t>
                      </a:r>
                    </a:p>
                  </a:txBody>
                  <a:tcPr marT="108000" marB="108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4">
                        <a:lumMod val="40000"/>
                        <a:lumOff val="60000"/>
                        <a:alpha val="50000"/>
                      </a:schemeClr>
                    </a:solidFill>
                  </a:tcPr>
                </a:tc>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自分の生活は</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自分で守る社会</a:t>
                      </a:r>
                    </a:p>
                  </a:txBody>
                  <a:tcPr marL="0" marR="720000" marT="108000" marB="108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4">
                        <a:lumMod val="40000"/>
                        <a:lumOff val="60000"/>
                        <a:alpha val="50000"/>
                      </a:schemeClr>
                    </a:solidFill>
                  </a:tcPr>
                </a:tc>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　少子化対策、</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子育て支援の充実</a:t>
                      </a:r>
                    </a:p>
                  </a:txBody>
                  <a:tcPr marL="0" marR="720000" marT="108000" marB="108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4">
                        <a:lumMod val="40000"/>
                        <a:lumOff val="60000"/>
                        <a:alpha val="50000"/>
                      </a:schemeClr>
                    </a:solidFill>
                  </a:tcPr>
                </a:tc>
                <a:extLst>
                  <a:ext uri="{0D108BD9-81ED-4DB2-BD59-A6C34878D82A}">
                    <a16:rowId xmlns:a16="http://schemas.microsoft.com/office/drawing/2014/main" val="7740323"/>
                  </a:ext>
                </a:extLst>
              </a:tr>
              <a:tr h="2354764">
                <a:tc>
                  <a:txBody>
                    <a:bodyPr/>
                    <a:lstStyle/>
                    <a:p>
                      <a:pPr algn="ctr">
                        <a:lnSpc>
                          <a:spcPct val="80000"/>
                        </a:lnSpc>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公約</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lnSpc>
                          <a:spcPct val="80000"/>
                        </a:lnSpc>
                      </a:pPr>
                      <a:r>
                        <a:rPr kumimoji="1" lang="ja-JP" altLang="en-US" sz="2400" b="1" i="0" baseline="0" dirty="0">
                          <a:solidFill>
                            <a:schemeClr val="tx1"/>
                          </a:solidFill>
                          <a:latin typeface="メイリオ" panose="020B0604030504040204" pitchFamily="50" charset="-128"/>
                          <a:ea typeface="メイリオ" panose="020B0604030504040204" pitchFamily="50" charset="-128"/>
                        </a:rPr>
                        <a:t>・</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lnSpc>
                          <a:spcPct val="80000"/>
                        </a:lnSpc>
                      </a:pPr>
                      <a:r>
                        <a:rPr kumimoji="1" lang="ja-JP" altLang="en-US" sz="2400" b="1" i="0" baseline="0" dirty="0">
                          <a:solidFill>
                            <a:schemeClr val="tx1"/>
                          </a:solidFill>
                          <a:latin typeface="メイリオ" panose="020B0604030504040204" pitchFamily="50" charset="-128"/>
                          <a:ea typeface="メイリオ" panose="020B0604030504040204" pitchFamily="50" charset="-128"/>
                        </a:rPr>
                        <a:t>財源</a:t>
                      </a:r>
                    </a:p>
                  </a:txBody>
                  <a:tcPr marB="144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spcAft>
                          <a:spcPts val="0"/>
                        </a:spcAft>
                      </a:pPr>
                      <a:endParaRPr kumimoji="1" lang="en-US" altLang="ja-JP" sz="10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歳出を見直し、</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徹底的に無駄を省き、</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消費税も半分にします。</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具体的に教育費と医療費は</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全額自己負担にします。</a:t>
                      </a:r>
                    </a:p>
                  </a:txBody>
                  <a:tcPr marB="144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spcAft>
                          <a:spcPts val="0"/>
                        </a:spcAft>
                      </a:pPr>
                      <a:endParaRPr kumimoji="1" lang="en-US" altLang="ja-JP" sz="10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安心して子育てできる社会を</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目指します。</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endParaRPr kumimoji="1" lang="en-US" altLang="ja-JP" sz="1000" b="1" i="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教育に力を入れます。</a:t>
                      </a:r>
                    </a:p>
                    <a:p>
                      <a:pPr algn="ctr"/>
                      <a:endParaRPr kumimoji="1" lang="ja-JP" altLang="en-US" sz="1000" b="1" i="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具体的に</a:t>
                      </a:r>
                      <a:r>
                        <a:rPr kumimoji="1" lang="ja-JP" altLang="en-US" sz="2400" b="1" i="0" baseline="0">
                          <a:solidFill>
                            <a:schemeClr val="tx1"/>
                          </a:solidFill>
                          <a:latin typeface="メイリオ" panose="020B0604030504040204" pitchFamily="50" charset="-128"/>
                          <a:ea typeface="メイリオ" panose="020B0604030504040204" pitchFamily="50" charset="-128"/>
                        </a:rPr>
                        <a:t>教育費と医療費は</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baseline="0" dirty="0">
                          <a:solidFill>
                            <a:schemeClr val="tx1"/>
                          </a:solidFill>
                          <a:latin typeface="メイリオ" panose="020B0604030504040204" pitchFamily="50" charset="-128"/>
                          <a:ea typeface="メイリオ" panose="020B0604030504040204" pitchFamily="50" charset="-128"/>
                        </a:rPr>
                        <a:t>税金で賄います。</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baseline="0" dirty="0">
                          <a:solidFill>
                            <a:schemeClr val="tx1"/>
                          </a:solidFill>
                          <a:latin typeface="メイリオ" panose="020B0604030504040204" pitchFamily="50" charset="-128"/>
                          <a:ea typeface="メイリオ" panose="020B0604030504040204" pitchFamily="50" charset="-128"/>
                        </a:rPr>
                        <a:t>消費税を倍に増税します。</a:t>
                      </a:r>
                    </a:p>
                  </a:txBody>
                  <a:tcPr marB="144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30366580"/>
                  </a:ext>
                </a:extLst>
              </a:tr>
            </a:tbl>
          </a:graphicData>
        </a:graphic>
      </p:graphicFrame>
      <p:pic>
        <p:nvPicPr>
          <p:cNvPr id="15" name="図 14">
            <a:extLst>
              <a:ext uri="{FF2B5EF4-FFF2-40B4-BE49-F238E27FC236}">
                <a16:creationId xmlns:a16="http://schemas.microsoft.com/office/drawing/2014/main" id="{C2B8DE10-789C-8C67-36C3-705311665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1337869"/>
            <a:ext cx="1944000" cy="1947115"/>
          </a:xfrm>
          <a:prstGeom prst="rect">
            <a:avLst/>
          </a:prstGeom>
          <a:effectLst>
            <a:glow>
              <a:schemeClr val="tx1"/>
            </a:glow>
            <a:outerShdw blurRad="76200" dir="18900000" sy="23000" kx="-1200000" algn="bl" rotWithShape="0">
              <a:prstClr val="black">
                <a:alpha val="20000"/>
              </a:prstClr>
            </a:outerShdw>
          </a:effectLst>
        </p:spPr>
      </p:pic>
      <p:pic>
        <p:nvPicPr>
          <p:cNvPr id="16" name="図 15">
            <a:extLst>
              <a:ext uri="{FF2B5EF4-FFF2-40B4-BE49-F238E27FC236}">
                <a16:creationId xmlns:a16="http://schemas.microsoft.com/office/drawing/2014/main" id="{AAF412D8-E58A-AA1D-0D52-9E0B0B900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384" y="1340768"/>
            <a:ext cx="1944000" cy="1866447"/>
          </a:xfrm>
          <a:prstGeom prst="rect">
            <a:avLst/>
          </a:prstGeom>
          <a:effectLst>
            <a:glow>
              <a:schemeClr val="tx1"/>
            </a:glow>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9013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BA13903-52AD-F508-FDAB-8F77ADA18E4E}"/>
              </a:ext>
            </a:extLst>
          </p:cNvPr>
          <p:cNvGrpSpPr/>
          <p:nvPr/>
        </p:nvGrpSpPr>
        <p:grpSpPr>
          <a:xfrm>
            <a:off x="0" y="260768"/>
            <a:ext cx="12192000" cy="1080000"/>
            <a:chOff x="0" y="260768"/>
            <a:chExt cx="12192000" cy="1080000"/>
          </a:xfrm>
        </p:grpSpPr>
        <p:sp>
          <p:nvSpPr>
            <p:cNvPr id="4" name="四角形: 角を丸くする 3">
              <a:extLst>
                <a:ext uri="{FF2B5EF4-FFF2-40B4-BE49-F238E27FC236}">
                  <a16:creationId xmlns:a16="http://schemas.microsoft.com/office/drawing/2014/main" id="{88A6BF27-0374-B4C9-2CF8-1B8E6A7E65AA}"/>
                </a:ext>
              </a:extLst>
            </p:cNvPr>
            <p:cNvSpPr/>
            <p:nvPr/>
          </p:nvSpPr>
          <p:spPr>
            <a:xfrm>
              <a:off x="1055440" y="1006927"/>
              <a:ext cx="10008000"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EF3A8B32-DBC8-B406-9B33-9FE1D9418C54}"/>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投票</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行いましょう</a:t>
              </a:r>
            </a:p>
          </p:txBody>
        </p:sp>
      </p:grpSp>
      <p:sp>
        <p:nvSpPr>
          <p:cNvPr id="6" name="正方形/長方形 5">
            <a:extLst>
              <a:ext uri="{FF2B5EF4-FFF2-40B4-BE49-F238E27FC236}">
                <a16:creationId xmlns:a16="http://schemas.microsoft.com/office/drawing/2014/main" id="{FF380B46-0A02-87C7-C5AE-C7C647692D29}"/>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E52B3F6-735E-B3A1-57C9-E49057E1A8E1}"/>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2FEE5B1E-EA62-72C0-DC9E-48534A8541E1}"/>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9EC7677-B6FD-0418-1D13-05CA98D48349}"/>
              </a:ext>
            </a:extLst>
          </p:cNvPr>
          <p:cNvSpPr txBox="1"/>
          <p:nvPr/>
        </p:nvSpPr>
        <p:spPr>
          <a:xfrm>
            <a:off x="0" y="1988840"/>
            <a:ext cx="12180888" cy="1080000"/>
          </a:xfrm>
          <a:prstGeom prst="rect">
            <a:avLst/>
          </a:prstGeom>
          <a:noFill/>
          <a:ln w="3175">
            <a:noFill/>
          </a:ln>
        </p:spPr>
        <p:txBody>
          <a:bodyPr wrap="square" tIns="0" bIns="0" rtlCol="0" anchor="ctr">
            <a:noAutofit/>
          </a:bodyPr>
          <a:lstStyle/>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どちらの候補者を応援したいですか？</a:t>
            </a:r>
            <a:endParaRPr lang="en-US" altLang="ja-JP" sz="3200" b="1" dirty="0">
              <a:solidFill>
                <a:prstClr val="black"/>
              </a:solidFill>
              <a:latin typeface="メイリオ" panose="020B0604030504040204" pitchFamily="50" charset="-128"/>
              <a:ea typeface="メイリオ" panose="020B0604030504040204" pitchFamily="50" charset="-128"/>
            </a:endParaRPr>
          </a:p>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他の人はどのような理由で選んだか聴いてみましょう。</a:t>
            </a:r>
            <a:endParaRPr lang="en-US" altLang="ja-JP" sz="3200" b="1" dirty="0">
              <a:solidFill>
                <a:prstClr val="black"/>
              </a:solidFill>
              <a:latin typeface="メイリオ" panose="020B0604030504040204" pitchFamily="50" charset="-128"/>
              <a:ea typeface="メイリオ" panose="020B0604030504040204" pitchFamily="50" charset="-128"/>
            </a:endParaRPr>
          </a:p>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他の人と話をした結果、何か発見はありましたか？</a:t>
            </a:r>
            <a:endParaRPr lang="en-US" altLang="ja-JP" sz="3200" b="1" dirty="0">
              <a:solidFill>
                <a:prstClr val="black"/>
              </a:solidFill>
              <a:latin typeface="メイリオ" panose="020B0604030504040204" pitchFamily="50" charset="-128"/>
              <a:ea typeface="メイリオ" panose="020B0604030504040204" pitchFamily="50" charset="-128"/>
            </a:endParaRPr>
          </a:p>
          <a:p>
            <a:pPr algn="ctr" defTabSz="457200">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6655A34C-33B2-DD7B-0D09-8732A1364B07}"/>
              </a:ext>
            </a:extLst>
          </p:cNvPr>
          <p:cNvSpPr txBox="1"/>
          <p:nvPr/>
        </p:nvSpPr>
        <p:spPr>
          <a:xfrm>
            <a:off x="0" y="4509120"/>
            <a:ext cx="12192000" cy="720080"/>
          </a:xfrm>
          <a:prstGeom prst="rect">
            <a:avLst/>
          </a:prstGeom>
          <a:noFill/>
          <a:ln w="3175">
            <a:noFill/>
          </a:ln>
        </p:spPr>
        <p:txBody>
          <a:bodyPr wrap="square" tIns="0" rIns="0" bIns="0" rtlCol="0" anchor="ctr">
            <a:noAutofit/>
          </a:bodyPr>
          <a:lstStyle/>
          <a:p>
            <a:pPr algn="ctr" defTabSz="457200">
              <a:lnSpc>
                <a:spcPct val="120000"/>
              </a:lnSpc>
              <a:defRPr/>
            </a:pPr>
            <a:r>
              <a:rPr lang="ja-JP" altLang="en-US" sz="3200" b="1" spc="-100" dirty="0">
                <a:solidFill>
                  <a:prstClr val="black"/>
                </a:solidFill>
                <a:latin typeface="メイリオ" panose="020B0604030504040204" pitchFamily="50" charset="-128"/>
                <a:ea typeface="メイリオ" panose="020B0604030504040204" pitchFamily="50" charset="-128"/>
              </a:rPr>
              <a:t>を目指していることに 気づきましたか？</a:t>
            </a:r>
          </a:p>
        </p:txBody>
      </p:sp>
      <p:sp>
        <p:nvSpPr>
          <p:cNvPr id="21" name="テキスト ボックス 20">
            <a:extLst>
              <a:ext uri="{FF2B5EF4-FFF2-40B4-BE49-F238E27FC236}">
                <a16:creationId xmlns:a16="http://schemas.microsoft.com/office/drawing/2014/main" id="{B1F90152-886D-6901-D282-D8A239B1E119}"/>
              </a:ext>
            </a:extLst>
          </p:cNvPr>
          <p:cNvSpPr txBox="1"/>
          <p:nvPr/>
        </p:nvSpPr>
        <p:spPr>
          <a:xfrm>
            <a:off x="0" y="5445224"/>
            <a:ext cx="12192000" cy="720080"/>
          </a:xfrm>
          <a:prstGeom prst="rect">
            <a:avLst/>
          </a:prstGeom>
          <a:noFill/>
          <a:ln w="3175">
            <a:noFill/>
          </a:ln>
        </p:spPr>
        <p:txBody>
          <a:bodyPr wrap="square" tIns="0" rIns="0" bIns="0" rtlCol="0" anchor="ctr">
            <a:noAutofit/>
          </a:bodyPr>
          <a:lstStyle/>
          <a:p>
            <a:pPr algn="ctr" defTabSz="457200">
              <a:lnSpc>
                <a:spcPct val="120000"/>
              </a:lnSpc>
              <a:defRPr/>
            </a:pPr>
            <a:r>
              <a:rPr lang="ja-JP" altLang="en-US" sz="3600" b="1" spc="-100" dirty="0">
                <a:solidFill>
                  <a:prstClr val="black"/>
                </a:solidFill>
                <a:latin typeface="メイリオ" panose="020B0604030504040204" pitchFamily="50" charset="-128"/>
                <a:ea typeface="メイリオ" panose="020B0604030504040204" pitchFamily="50" charset="-128"/>
              </a:rPr>
              <a:t>実際の社会ではどうなっているか考えてみましょう。</a:t>
            </a:r>
          </a:p>
        </p:txBody>
      </p:sp>
      <p:graphicFrame>
        <p:nvGraphicFramePr>
          <p:cNvPr id="32" name="表 31">
            <a:extLst>
              <a:ext uri="{FF2B5EF4-FFF2-40B4-BE49-F238E27FC236}">
                <a16:creationId xmlns:a16="http://schemas.microsoft.com/office/drawing/2014/main" id="{57257E32-4FB6-AC54-F48A-B8E097107C1C}"/>
              </a:ext>
            </a:extLst>
          </p:cNvPr>
          <p:cNvGraphicFramePr>
            <a:graphicFrameLocks noGrp="1"/>
          </p:cNvGraphicFramePr>
          <p:nvPr>
            <p:extLst>
              <p:ext uri="{D42A27DB-BD31-4B8C-83A1-F6EECF244321}">
                <p14:modId xmlns:p14="http://schemas.microsoft.com/office/powerpoint/2010/main" val="2460024215"/>
              </p:ext>
            </p:extLst>
          </p:nvPr>
        </p:nvGraphicFramePr>
        <p:xfrm>
          <a:off x="2639616" y="3140968"/>
          <a:ext cx="3096344" cy="122184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6691001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bg1"/>
                          </a:solidFill>
                          <a:latin typeface="メイリオ" panose="020B0604030504040204" pitchFamily="50" charset="-128"/>
                          <a:ea typeface="メイリオ" panose="020B0604030504040204" pitchFamily="50" charset="-128"/>
                        </a:rPr>
                        <a:t>責任党</a:t>
                      </a:r>
                      <a:r>
                        <a:rPr lang="ja-JP" altLang="en-US" sz="2800" dirty="0">
                          <a:solidFill>
                            <a:schemeClr val="bg1"/>
                          </a:solidFill>
                          <a:latin typeface="メイリオ" panose="020B0604030504040204" pitchFamily="50" charset="-128"/>
                          <a:ea typeface="メイリオ" panose="020B0604030504040204" pitchFamily="50" charset="-128"/>
                        </a:rPr>
                        <a:t>は</a:t>
                      </a:r>
                      <a:endParaRPr lang="ja-JP" altLang="en-US" sz="3200" dirty="0">
                        <a:solidFill>
                          <a:schemeClr val="bg1"/>
                        </a:solidFill>
                        <a:latin typeface="メイリオ" panose="020B0604030504040204" pitchFamily="50" charset="-128"/>
                        <a:ea typeface="メイリオ" panose="020B0604030504040204" pitchFamily="50" charset="-128"/>
                      </a:endParaRPr>
                    </a:p>
                  </a:txBody>
                  <a:tcPr marT="108000">
                    <a:solidFill>
                      <a:srgbClr val="0070C0"/>
                    </a:solidFill>
                  </a:tcPr>
                </a:tc>
                <a:extLst>
                  <a:ext uri="{0D108BD9-81ED-4DB2-BD59-A6C34878D82A}">
                    <a16:rowId xmlns:a16="http://schemas.microsoft.com/office/drawing/2014/main" val="3655474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小さな政府</a:t>
                      </a:r>
                      <a:endParaRPr lang="ja-JP" altLang="en-US" sz="2400" b="1" dirty="0">
                        <a:solidFill>
                          <a:prstClr val="black"/>
                        </a:solidFill>
                        <a:latin typeface="メイリオ" panose="020B0604030504040204" pitchFamily="50" charset="-128"/>
                        <a:ea typeface="メイリオ" panose="020B0604030504040204" pitchFamily="50" charset="-128"/>
                      </a:endParaRPr>
                    </a:p>
                  </a:txBody>
                  <a:tcPr marT="108000">
                    <a:solidFill>
                      <a:schemeClr val="accent5">
                        <a:lumMod val="60000"/>
                        <a:lumOff val="40000"/>
                        <a:alpha val="25000"/>
                      </a:schemeClr>
                    </a:solidFill>
                  </a:tcPr>
                </a:tc>
                <a:extLst>
                  <a:ext uri="{0D108BD9-81ED-4DB2-BD59-A6C34878D82A}">
                    <a16:rowId xmlns:a16="http://schemas.microsoft.com/office/drawing/2014/main" val="1228619617"/>
                  </a:ext>
                </a:extLst>
              </a:tr>
            </a:tbl>
          </a:graphicData>
        </a:graphic>
      </p:graphicFrame>
      <p:graphicFrame>
        <p:nvGraphicFramePr>
          <p:cNvPr id="35" name="表 34">
            <a:extLst>
              <a:ext uri="{FF2B5EF4-FFF2-40B4-BE49-F238E27FC236}">
                <a16:creationId xmlns:a16="http://schemas.microsoft.com/office/drawing/2014/main" id="{C8B0797E-A83A-98AB-D02A-D2BF6F6A5B82}"/>
              </a:ext>
            </a:extLst>
          </p:cNvPr>
          <p:cNvGraphicFramePr>
            <a:graphicFrameLocks noGrp="1"/>
          </p:cNvGraphicFramePr>
          <p:nvPr>
            <p:extLst>
              <p:ext uri="{D42A27DB-BD31-4B8C-83A1-F6EECF244321}">
                <p14:modId xmlns:p14="http://schemas.microsoft.com/office/powerpoint/2010/main" val="3559634451"/>
              </p:ext>
            </p:extLst>
          </p:nvPr>
        </p:nvGraphicFramePr>
        <p:xfrm>
          <a:off x="6456040" y="3140968"/>
          <a:ext cx="3168352" cy="122184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36691001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bg1"/>
                          </a:solidFill>
                          <a:latin typeface="メイリオ" panose="020B0604030504040204" pitchFamily="50" charset="-128"/>
                          <a:ea typeface="メイリオ" panose="020B0604030504040204" pitchFamily="50" charset="-128"/>
                        </a:rPr>
                        <a:t>充実党</a:t>
                      </a:r>
                      <a:r>
                        <a:rPr lang="ja-JP" altLang="en-US" sz="2800" dirty="0">
                          <a:solidFill>
                            <a:schemeClr val="bg1"/>
                          </a:solidFill>
                          <a:latin typeface="メイリオ" panose="020B0604030504040204" pitchFamily="50" charset="-128"/>
                          <a:ea typeface="メイリオ" panose="020B0604030504040204" pitchFamily="50" charset="-128"/>
                        </a:rPr>
                        <a:t>は</a:t>
                      </a:r>
                      <a:endParaRPr lang="ja-JP" altLang="en-US" sz="3200" dirty="0">
                        <a:solidFill>
                          <a:schemeClr val="bg1"/>
                        </a:solidFill>
                        <a:latin typeface="メイリオ" panose="020B0604030504040204" pitchFamily="50" charset="-128"/>
                        <a:ea typeface="メイリオ" panose="020B0604030504040204" pitchFamily="50" charset="-128"/>
                      </a:endParaRPr>
                    </a:p>
                  </a:txBody>
                  <a:tcPr marT="108000">
                    <a:solidFill>
                      <a:srgbClr val="FF0000"/>
                    </a:solidFill>
                  </a:tcPr>
                </a:tc>
                <a:extLst>
                  <a:ext uri="{0D108BD9-81ED-4DB2-BD59-A6C34878D82A}">
                    <a16:rowId xmlns:a16="http://schemas.microsoft.com/office/drawing/2014/main" val="3655474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大きな政府</a:t>
                      </a:r>
                      <a:endParaRPr lang="ja-JP" altLang="en-US" sz="2400" b="1" dirty="0">
                        <a:solidFill>
                          <a:prstClr val="black"/>
                        </a:solidFill>
                        <a:latin typeface="メイリオ" panose="020B0604030504040204" pitchFamily="50" charset="-128"/>
                        <a:ea typeface="メイリオ" panose="020B0604030504040204" pitchFamily="50" charset="-128"/>
                      </a:endParaRPr>
                    </a:p>
                  </a:txBody>
                  <a:tcPr marT="108000">
                    <a:solidFill>
                      <a:srgbClr val="FFCCFF">
                        <a:alpha val="25000"/>
                      </a:srgbClr>
                    </a:solidFill>
                  </a:tcPr>
                </a:tc>
                <a:extLst>
                  <a:ext uri="{0D108BD9-81ED-4DB2-BD59-A6C34878D82A}">
                    <a16:rowId xmlns:a16="http://schemas.microsoft.com/office/drawing/2014/main" val="1228619617"/>
                  </a:ext>
                </a:extLst>
              </a:tr>
            </a:tbl>
          </a:graphicData>
        </a:graphic>
      </p:graphicFrame>
      <p:pic>
        <p:nvPicPr>
          <p:cNvPr id="36" name="図 35">
            <a:extLst>
              <a:ext uri="{FF2B5EF4-FFF2-40B4-BE49-F238E27FC236}">
                <a16:creationId xmlns:a16="http://schemas.microsoft.com/office/drawing/2014/main" id="{F3FA206A-3A92-9473-856D-64E36BBE2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2852936"/>
            <a:ext cx="2232249" cy="2235825"/>
          </a:xfrm>
          <a:prstGeom prst="rect">
            <a:avLst/>
          </a:prstGeom>
          <a:effectLst>
            <a:glow rad="12700">
              <a:schemeClr val="tx1"/>
            </a:glow>
            <a:outerShdw blurRad="76200" dir="18900000" sy="23000" kx="-1200000" algn="bl" rotWithShape="0">
              <a:prstClr val="black">
                <a:alpha val="20000"/>
              </a:prstClr>
            </a:outerShdw>
          </a:effectLst>
        </p:spPr>
      </p:pic>
      <p:pic>
        <p:nvPicPr>
          <p:cNvPr id="37" name="図 36">
            <a:extLst>
              <a:ext uri="{FF2B5EF4-FFF2-40B4-BE49-F238E27FC236}">
                <a16:creationId xmlns:a16="http://schemas.microsoft.com/office/drawing/2014/main" id="{DE8DA193-1D29-8295-711F-9BDA75F1F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376" y="2924944"/>
            <a:ext cx="2325000" cy="2232248"/>
          </a:xfrm>
          <a:prstGeom prst="rect">
            <a:avLst/>
          </a:prstGeom>
          <a:effectLst>
            <a:glow rad="12700">
              <a:schemeClr val="tx1"/>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52383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par>
                                <p:cTn id="13" presetID="14"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par>
                                <p:cTn id="19" presetID="14"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CEB12CC9-88E1-A587-078E-E0902F7BEE04}"/>
              </a:ext>
            </a:extLst>
          </p:cNvPr>
          <p:cNvSpPr/>
          <p:nvPr/>
        </p:nvSpPr>
        <p:spPr>
          <a:xfrm>
            <a:off x="1055440" y="1006927"/>
            <a:ext cx="10008000"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E2315BA0-EA1E-E92A-93C2-81063A45E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883" y="3356992"/>
            <a:ext cx="2805567" cy="2805567"/>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5428D4B4-9F3C-C4A5-6487-6F89AEF5960B}"/>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rot="5400000" flipH="1">
            <a:off x="10698273" y="2700221"/>
            <a:ext cx="378050" cy="810735"/>
          </a:xfrm>
          <a:prstGeom prst="rect">
            <a:avLst/>
          </a:prstGeom>
        </p:spPr>
      </p:pic>
      <p:sp>
        <p:nvSpPr>
          <p:cNvPr id="15" name="テキスト プレースホルダー 5">
            <a:extLst>
              <a:ext uri="{FF2B5EF4-FFF2-40B4-BE49-F238E27FC236}">
                <a16:creationId xmlns:a16="http://schemas.microsoft.com/office/drawing/2014/main" id="{360F10ED-4F0B-E067-30FB-10F884F326F6}"/>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a:t>
            </a:r>
            <a:r>
              <a:rPr lang="ja-JP" altLang="en-US" sz="7200" b="1" spc="600" dirty="0">
                <a:latin typeface="メイリオ" panose="020B0604030504040204" pitchFamily="50" charset="-128"/>
                <a:ea typeface="メイリオ" panose="020B0604030504040204" pitchFamily="50" charset="-128"/>
              </a:rPr>
              <a:t>選挙</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体験</a:t>
            </a:r>
            <a:r>
              <a:rPr lang="ja-JP" altLang="en-US" sz="7200" b="1" spc="300" dirty="0">
                <a:latin typeface="メイリオ" panose="020B0604030504040204" pitchFamily="50" charset="-128"/>
                <a:ea typeface="メイリオ" panose="020B0604030504040204" pitchFamily="50" charset="-128"/>
              </a:rPr>
              <a:t>」</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まとめ</a:t>
            </a:r>
          </a:p>
        </p:txBody>
      </p:sp>
      <p:grpSp>
        <p:nvGrpSpPr>
          <p:cNvPr id="7" name="グループ化 6">
            <a:extLst>
              <a:ext uri="{FF2B5EF4-FFF2-40B4-BE49-F238E27FC236}">
                <a16:creationId xmlns:a16="http://schemas.microsoft.com/office/drawing/2014/main" id="{A9A34FE9-F95E-D965-0AC9-991D5BB7D5EF}"/>
              </a:ext>
            </a:extLst>
          </p:cNvPr>
          <p:cNvGrpSpPr/>
          <p:nvPr/>
        </p:nvGrpSpPr>
        <p:grpSpPr>
          <a:xfrm>
            <a:off x="274194" y="983726"/>
            <a:ext cx="9083303" cy="5626672"/>
            <a:chOff x="274194" y="983726"/>
            <a:chExt cx="9083303" cy="5626672"/>
          </a:xfrm>
        </p:grpSpPr>
        <p:pic>
          <p:nvPicPr>
            <p:cNvPr id="3" name="図 2">
              <a:extLst>
                <a:ext uri="{FF2B5EF4-FFF2-40B4-BE49-F238E27FC236}">
                  <a16:creationId xmlns:a16="http://schemas.microsoft.com/office/drawing/2014/main" id="{53E2A7A3-CD8B-29FD-2F38-5A9D48429D32}"/>
                </a:ext>
              </a:extLst>
            </p:cNvPr>
            <p:cNvPicPr>
              <a:picLocks noChangeAspect="1"/>
            </p:cNvPicPr>
            <p:nvPr/>
          </p:nvPicPr>
          <p:blipFill rotWithShape="1">
            <a:blip r:embed="rId5">
              <a:duotone>
                <a:prstClr val="black"/>
                <a:schemeClr val="accent2">
                  <a:tint val="45000"/>
                  <a:satMod val="400000"/>
                </a:schemeClr>
              </a:duotone>
              <a:alphaModFix amt="70000"/>
              <a:extLst>
                <a:ext uri="{28A0092B-C50C-407E-A947-70E740481C1C}">
                  <a14:useLocalDpi xmlns:a14="http://schemas.microsoft.com/office/drawing/2010/main" val="0"/>
                </a:ext>
              </a:extLst>
            </a:blip>
            <a:srcRect l="8724" r="7003" b="-867"/>
            <a:stretch/>
          </p:blipFill>
          <p:spPr>
            <a:xfrm rot="21301060" flipH="1">
              <a:off x="274194" y="983726"/>
              <a:ext cx="9083303" cy="5626672"/>
            </a:xfrm>
            <a:prstGeom prst="rect">
              <a:avLst/>
            </a:prstGeom>
          </p:spPr>
        </p:pic>
        <p:sp>
          <p:nvSpPr>
            <p:cNvPr id="14" name="テキスト ボックス 13">
              <a:extLst>
                <a:ext uri="{FF2B5EF4-FFF2-40B4-BE49-F238E27FC236}">
                  <a16:creationId xmlns:a16="http://schemas.microsoft.com/office/drawing/2014/main" id="{E64E078B-8F34-5068-9D60-3F667BE2B2A1}"/>
                </a:ext>
              </a:extLst>
            </p:cNvPr>
            <p:cNvSpPr txBox="1"/>
            <p:nvPr/>
          </p:nvSpPr>
          <p:spPr>
            <a:xfrm>
              <a:off x="2423592" y="1988840"/>
              <a:ext cx="5652628"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自分の考えだけではなく、</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他の人の考えを聞くと</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新しい発見が。</a:t>
              </a: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ACCBA4-ADFB-9DFC-F1AF-23D98092F2E9}"/>
                </a:ext>
              </a:extLst>
            </p:cNvPr>
            <p:cNvSpPr txBox="1"/>
            <p:nvPr/>
          </p:nvSpPr>
          <p:spPr>
            <a:xfrm>
              <a:off x="1055440" y="3429000"/>
              <a:ext cx="7776864" cy="1080000"/>
            </a:xfrm>
            <a:prstGeom prst="rect">
              <a:avLst/>
            </a:prstGeom>
            <a:noFill/>
            <a:ln w="3175">
              <a:noFill/>
            </a:ln>
          </p:spPr>
          <p:txBody>
            <a:bodyPr wrap="square" lIns="0" tIns="0" rIns="0" bIns="0" rtlCol="0" anchor="t" anchorCtr="0">
              <a:noAutofit/>
            </a:bodyPr>
            <a:lstStyle/>
            <a:p>
              <a:pPr algn="ct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みんなはどんな考えを持っていますか？ 主権者として</a:t>
              </a:r>
              <a:r>
                <a:rPr lang="ja-JP" altLang="en-US" sz="3200" b="1" spc="-150" dirty="0">
                  <a:solidFill>
                    <a:prstClr val="black"/>
                  </a:solidFill>
                  <a:latin typeface="メイリオ" panose="020B0604030504040204" pitchFamily="50" charset="-128"/>
                  <a:ea typeface="メイリオ" panose="020B0604030504040204" pitchFamily="50" charset="-128"/>
                </a:rPr>
                <a:t>考えることができましたか？</a:t>
              </a:r>
              <a:endParaRPr lang="en-US" altLang="ja-JP" sz="3200" b="1" spc="-150"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選挙権を得る</a:t>
              </a:r>
              <a:r>
                <a:rPr lang="en-US" altLang="ja-JP" sz="3200" b="1" dirty="0">
                  <a:solidFill>
                    <a:prstClr val="black"/>
                  </a:solidFill>
                  <a:latin typeface="メイリオ" panose="020B0604030504040204" pitchFamily="50" charset="-128"/>
                  <a:ea typeface="メイリオ" panose="020B0604030504040204" pitchFamily="50" charset="-128"/>
                </a:rPr>
                <a:t>18</a:t>
              </a:r>
              <a:r>
                <a:rPr lang="ja-JP" altLang="en-US" sz="3200" b="1" dirty="0">
                  <a:solidFill>
                    <a:prstClr val="black"/>
                  </a:solidFill>
                  <a:latin typeface="メイリオ" panose="020B0604030504040204" pitchFamily="50" charset="-128"/>
                  <a:ea typeface="メイリオ" panose="020B0604030504040204" pitchFamily="50" charset="-128"/>
                </a:rPr>
                <a:t>歳まであと少しです。</a:t>
              </a:r>
            </a:p>
            <a:p>
              <a:pPr algn="ct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　</a:t>
              </a: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grpSp>
      <p:sp>
        <p:nvSpPr>
          <p:cNvPr id="4" name="正方形/長方形 3">
            <a:extLst>
              <a:ext uri="{FF2B5EF4-FFF2-40B4-BE49-F238E27FC236}">
                <a16:creationId xmlns:a16="http://schemas.microsoft.com/office/drawing/2014/main" id="{9F1C395C-03EE-CC18-0E5D-22EFD9AA5FCA}"/>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DE49CD1-7F56-B3AA-ED99-230EF55F002C}"/>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7" name="スライド番号プレースホルダー 1">
            <a:extLst>
              <a:ext uri="{FF2B5EF4-FFF2-40B4-BE49-F238E27FC236}">
                <a16:creationId xmlns:a16="http://schemas.microsoft.com/office/drawing/2014/main" id="{1A9CBB36-7B85-E3B2-48B6-F9E4F651A79A}"/>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A835DC7-5650-3892-C8B6-110A3A28C4C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四角形: 角を丸くする 10">
            <a:extLst>
              <a:ext uri="{FF2B5EF4-FFF2-40B4-BE49-F238E27FC236}">
                <a16:creationId xmlns:a16="http://schemas.microsoft.com/office/drawing/2014/main" id="{6CA45507-E37F-DF21-CF35-2AD635DF1FDA}"/>
              </a:ext>
            </a:extLst>
          </p:cNvPr>
          <p:cNvSpPr/>
          <p:nvPr/>
        </p:nvSpPr>
        <p:spPr>
          <a:xfrm>
            <a:off x="1441448" y="1006927"/>
            <a:ext cx="9288000" cy="203202"/>
          </a:xfrm>
          <a:prstGeom prst="roundRect">
            <a:avLst>
              <a:gd name="adj" fmla="val 50000"/>
            </a:avLst>
          </a:prstGeom>
          <a:solidFill>
            <a:srgbClr val="F9C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5">
            <a:extLst>
              <a:ext uri="{FF2B5EF4-FFF2-40B4-BE49-F238E27FC236}">
                <a16:creationId xmlns:a16="http://schemas.microsoft.com/office/drawing/2014/main" id="{17DE4508-C1D1-26BF-7130-16AD9B3D908E}"/>
              </a:ext>
            </a:extLst>
          </p:cNvPr>
          <p:cNvSpPr txBox="1">
            <a:spLocks/>
          </p:cNvSpPr>
          <p:nvPr/>
        </p:nvSpPr>
        <p:spPr>
          <a:xfrm>
            <a:off x="0" y="159657"/>
            <a:ext cx="11640616"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rgbClr val="00B050"/>
                </a:solidFill>
                <a:latin typeface="BIZ UDPゴシック" panose="020B0400000000000000" pitchFamily="50" charset="-128"/>
                <a:ea typeface="BIZ UDPゴシック" panose="020B0400000000000000" pitchFamily="50" charset="-128"/>
              </a:rPr>
              <a:t>　</a:t>
            </a:r>
            <a:r>
              <a:rPr lang="ja-JP" altLang="en-US" sz="7200" b="1" spc="300" dirty="0">
                <a:latin typeface="BIZ UDPゴシック" panose="020B0400000000000000" pitchFamily="50" charset="-128"/>
                <a:ea typeface="BIZ UDPゴシック" panose="020B0400000000000000" pitchFamily="50" charset="-128"/>
              </a:rPr>
              <a:t>今日</a:t>
            </a:r>
            <a:r>
              <a:rPr lang="ja-JP" altLang="en-US" sz="6000" b="1" spc="300" dirty="0">
                <a:latin typeface="BIZ UDPゴシック" panose="020B0400000000000000" pitchFamily="50" charset="-128"/>
                <a:ea typeface="BIZ UDPゴシック" panose="020B0400000000000000" pitchFamily="50" charset="-128"/>
              </a:rPr>
              <a:t>の</a:t>
            </a:r>
            <a:r>
              <a:rPr lang="ja-JP" altLang="en-US" sz="7200" b="1" spc="300" dirty="0">
                <a:latin typeface="BIZ UDPゴシック" panose="020B0400000000000000" pitchFamily="50" charset="-128"/>
                <a:ea typeface="BIZ UDPゴシック" panose="020B0400000000000000" pitchFamily="50" charset="-128"/>
              </a:rPr>
              <a:t>まとめ</a:t>
            </a:r>
          </a:p>
        </p:txBody>
      </p:sp>
      <p:sp>
        <p:nvSpPr>
          <p:cNvPr id="19" name="テキスト ボックス 18">
            <a:extLst>
              <a:ext uri="{FF2B5EF4-FFF2-40B4-BE49-F238E27FC236}">
                <a16:creationId xmlns:a16="http://schemas.microsoft.com/office/drawing/2014/main" id="{51D195D9-6386-708A-8B73-BD36F813077F}"/>
              </a:ext>
            </a:extLst>
          </p:cNvPr>
          <p:cNvSpPr txBox="1"/>
          <p:nvPr/>
        </p:nvSpPr>
        <p:spPr>
          <a:xfrm>
            <a:off x="566057" y="1412776"/>
            <a:ext cx="11234057" cy="5167568"/>
          </a:xfrm>
          <a:prstGeom prst="rect">
            <a:avLst/>
          </a:prstGeom>
          <a:noFill/>
        </p:spPr>
        <p:txBody>
          <a:bodyPr wrap="square">
            <a:spAutoFit/>
          </a:bodyPr>
          <a:lstStyle/>
          <a:p>
            <a:pPr>
              <a:lnSpc>
                <a:spcPct val="120000"/>
              </a:lnSpc>
            </a:pPr>
            <a:r>
              <a:rPr lang="ja-JP" altLang="en-US" sz="3200" b="1" dirty="0">
                <a:latin typeface="メイリオ" panose="020B0604030504040204" pitchFamily="50" charset="-128"/>
                <a:ea typeface="メイリオ" panose="020B0604030504040204" pitchFamily="50" charset="-128"/>
              </a:rPr>
              <a:t>民主主義国家の日本では私たちが主権者です。</a:t>
            </a:r>
            <a:endParaRPr lang="en-US" altLang="ja-JP" sz="3200" b="1" dirty="0">
              <a:latin typeface="メイリオ" panose="020B0604030504040204" pitchFamily="50" charset="-128"/>
              <a:ea typeface="メイリオ" panose="020B0604030504040204" pitchFamily="50" charset="-128"/>
            </a:endParaRPr>
          </a:p>
          <a:p>
            <a:pPr>
              <a:lnSpc>
                <a:spcPct val="120000"/>
              </a:lnSpc>
            </a:pPr>
            <a:endParaRPr lang="en-US" altLang="ja-JP" sz="3200" b="1" dirty="0">
              <a:latin typeface="メイリオ" panose="020B0604030504040204" pitchFamily="50" charset="-128"/>
              <a:ea typeface="メイリオ" panose="020B0604030504040204" pitchFamily="50" charset="-128"/>
            </a:endParaRPr>
          </a:p>
          <a:p>
            <a:pPr>
              <a:lnSpc>
                <a:spcPct val="120000"/>
              </a:lnSpc>
            </a:pPr>
            <a:r>
              <a:rPr lang="ja-JP" altLang="en-US" sz="4400" b="1" spc="-200" dirty="0">
                <a:solidFill>
                  <a:prstClr val="black"/>
                </a:solidFill>
                <a:latin typeface="メイリオ" panose="020B0604030504040204" pitchFamily="50" charset="-128"/>
                <a:ea typeface="メイリオ" panose="020B0604030504040204" pitchFamily="50" charset="-128"/>
              </a:rPr>
              <a:t>公平な税負担</a:t>
            </a:r>
            <a:r>
              <a:rPr lang="ja-JP" altLang="en-US" sz="3200" b="1" spc="-200" dirty="0">
                <a:solidFill>
                  <a:prstClr val="black"/>
                </a:solidFill>
                <a:latin typeface="メイリオ" panose="020B0604030504040204" pitchFamily="50" charset="-128"/>
                <a:ea typeface="メイリオ" panose="020B0604030504040204" pitchFamily="50" charset="-128"/>
              </a:rPr>
              <a:t>について、</a:t>
            </a:r>
            <a:br>
              <a:rPr lang="en-US" altLang="ja-JP" sz="3200" b="1" spc="-200" dirty="0">
                <a:solidFill>
                  <a:prstClr val="black"/>
                </a:solidFill>
                <a:latin typeface="メイリオ" panose="020B0604030504040204" pitchFamily="50" charset="-128"/>
                <a:ea typeface="メイリオ" panose="020B0604030504040204" pitchFamily="50" charset="-128"/>
              </a:rPr>
            </a:br>
            <a:r>
              <a:rPr lang="ja-JP" altLang="en-US" sz="3200" b="1" spc="-200" dirty="0">
                <a:solidFill>
                  <a:prstClr val="black"/>
                </a:solidFill>
                <a:latin typeface="メイリオ" panose="020B0604030504040204" pitchFamily="50" charset="-128"/>
                <a:ea typeface="メイリオ" panose="020B0604030504040204" pitchFamily="50" charset="-128"/>
              </a:rPr>
              <a:t>一人一人が考えていくことが大切です。</a:t>
            </a:r>
            <a:endParaRPr lang="en-US" altLang="ja-JP" sz="3200" b="1" spc="-200" dirty="0">
              <a:solidFill>
                <a:prstClr val="black"/>
              </a:solidFill>
              <a:latin typeface="メイリオ" panose="020B0604030504040204" pitchFamily="50" charset="-128"/>
              <a:ea typeface="メイリオ" panose="020B0604030504040204" pitchFamily="50" charset="-128"/>
            </a:endParaRPr>
          </a:p>
          <a:p>
            <a:pPr>
              <a:lnSpc>
                <a:spcPct val="120000"/>
              </a:lnSpc>
            </a:pPr>
            <a:endParaRPr lang="en-US" altLang="ja-JP" b="1" spc="-200" dirty="0">
              <a:solidFill>
                <a:prstClr val="black"/>
              </a:solidFill>
              <a:latin typeface="メイリオ" panose="020B0604030504040204" pitchFamily="50" charset="-128"/>
              <a:ea typeface="メイリオ" panose="020B0604030504040204" pitchFamily="50" charset="-128"/>
            </a:endParaRPr>
          </a:p>
          <a:p>
            <a:pPr>
              <a:lnSpc>
                <a:spcPct val="120000"/>
              </a:lnSpc>
            </a:pPr>
            <a:r>
              <a:rPr lang="ja-JP" altLang="en-US" sz="4000" b="1" dirty="0">
                <a:latin typeface="メイリオ" panose="020B0604030504040204" pitchFamily="50" charset="-128"/>
                <a:ea typeface="メイリオ" panose="020B0604030504040204" pitchFamily="50" charset="-128"/>
              </a:rPr>
              <a:t>「私たちの税」</a:t>
            </a:r>
            <a:r>
              <a:rPr lang="ja-JP" altLang="en-US" sz="3600" b="1" dirty="0">
                <a:latin typeface="メイリオ" panose="020B0604030504040204" pitchFamily="50" charset="-128"/>
                <a:ea typeface="メイリオ" panose="020B0604030504040204" pitchFamily="50" charset="-128"/>
              </a:rPr>
              <a:t>は</a:t>
            </a:r>
          </a:p>
          <a:p>
            <a:pPr>
              <a:lnSpc>
                <a:spcPct val="120000"/>
              </a:lnSpc>
            </a:pPr>
            <a:r>
              <a:rPr lang="ja-JP" altLang="en-US" sz="3600" b="1" dirty="0">
                <a:latin typeface="メイリオ" panose="020B0604030504040204" pitchFamily="50" charset="-128"/>
                <a:ea typeface="メイリオ" panose="020B0604030504040204" pitchFamily="50" charset="-128"/>
              </a:rPr>
              <a:t>私たちが決めるのです。</a:t>
            </a:r>
          </a:p>
          <a:p>
            <a:pPr>
              <a:lnSpc>
                <a:spcPct val="120000"/>
              </a:lnSpc>
            </a:pPr>
            <a:endParaRPr lang="ja-JP" altLang="en-US" b="1" dirty="0">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4A827CC8-6198-E8D4-011F-AF088C65C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847723"/>
            <a:ext cx="7773927" cy="5830445"/>
          </a:xfrm>
          <a:prstGeom prst="rect">
            <a:avLst/>
          </a:prstGeom>
        </p:spPr>
      </p:pic>
      <p:sp>
        <p:nvSpPr>
          <p:cNvPr id="22" name="正方形/長方形 21">
            <a:extLst>
              <a:ext uri="{FF2B5EF4-FFF2-40B4-BE49-F238E27FC236}">
                <a16:creationId xmlns:a16="http://schemas.microsoft.com/office/drawing/2014/main" id="{C26E6E1A-1D07-49B3-1117-3BA9884952BD}"/>
              </a:ext>
            </a:extLst>
          </p:cNvPr>
          <p:cNvSpPr/>
          <p:nvPr/>
        </p:nvSpPr>
        <p:spPr>
          <a:xfrm>
            <a:off x="0" y="6419850"/>
            <a:ext cx="12192000" cy="438150"/>
          </a:xfrm>
          <a:prstGeom prst="rect">
            <a:avLst/>
          </a:prstGeom>
          <a:solidFill>
            <a:srgbClr val="B491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E58CD39-C5F2-00D4-CE6D-9F3B548A2FEE}"/>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4" name="スライド番号プレースホルダー 1">
            <a:extLst>
              <a:ext uri="{FF2B5EF4-FFF2-40B4-BE49-F238E27FC236}">
                <a16:creationId xmlns:a16="http://schemas.microsoft.com/office/drawing/2014/main" id="{CF1A4F36-168F-99F2-1098-5F74351DF28F}"/>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E71308B0-0074-EAB2-239B-C566B81C0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2184" y="2780928"/>
            <a:ext cx="4264768" cy="3411814"/>
          </a:xfrm>
          <a:prstGeom prst="rect">
            <a:avLst/>
          </a:prstGeom>
        </p:spPr>
      </p:pic>
    </p:spTree>
    <p:extLst>
      <p:ext uri="{BB962C8B-B14F-4D97-AF65-F5344CB8AC3E}">
        <p14:creationId xmlns:p14="http://schemas.microsoft.com/office/powerpoint/2010/main" val="37087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84A00A3-8041-162F-53AE-E915DFC185A6}"/>
              </a:ext>
            </a:extLst>
          </p:cNvPr>
          <p:cNvGrpSpPr/>
          <p:nvPr/>
        </p:nvGrpSpPr>
        <p:grpSpPr>
          <a:xfrm>
            <a:off x="0" y="0"/>
            <a:ext cx="12192000" cy="6858000"/>
            <a:chOff x="0" y="0"/>
            <a:chExt cx="12192000" cy="6858000"/>
          </a:xfrm>
        </p:grpSpPr>
        <p:pic>
          <p:nvPicPr>
            <p:cNvPr id="10" name="図 9">
              <a:extLst>
                <a:ext uri="{FF2B5EF4-FFF2-40B4-BE49-F238E27FC236}">
                  <a16:creationId xmlns:a16="http://schemas.microsoft.com/office/drawing/2014/main" id="{34EAADC0-37F7-1688-E617-964F48B5BCF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グループ化 10">
              <a:extLst>
                <a:ext uri="{FF2B5EF4-FFF2-40B4-BE49-F238E27FC236}">
                  <a16:creationId xmlns:a16="http://schemas.microsoft.com/office/drawing/2014/main" id="{C8340958-651E-F2F9-8AE9-21459CD80155}"/>
                </a:ext>
              </a:extLst>
            </p:cNvPr>
            <p:cNvGrpSpPr>
              <a:grpSpLocks noChangeAspect="1"/>
            </p:cNvGrpSpPr>
            <p:nvPr/>
          </p:nvGrpSpPr>
          <p:grpSpPr>
            <a:xfrm>
              <a:off x="4134000" y="1694562"/>
              <a:ext cx="3924000" cy="3753645"/>
              <a:chOff x="3733573" y="1375227"/>
              <a:chExt cx="5196757" cy="4971143"/>
            </a:xfrm>
          </p:grpSpPr>
          <p:pic>
            <p:nvPicPr>
              <p:cNvPr id="16" name="図 15">
                <a:extLst>
                  <a:ext uri="{FF2B5EF4-FFF2-40B4-BE49-F238E27FC236}">
                    <a16:creationId xmlns:a16="http://schemas.microsoft.com/office/drawing/2014/main" id="{4F952E8B-DDED-8D9A-F588-0C6A2F7B4AA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30" b="93494" l="7322" r="93781">
                            <a14:foregroundMark x1="18154" y1="7660" x2="18355" y2="20042"/>
                            <a14:foregroundMark x1="8325" y1="51836" x2="15446" y2="51522"/>
                            <a14:foregroundMark x1="12337" y1="93809" x2="12337" y2="90241"/>
                            <a14:foregroundMark x1="33701" y1="62644" x2="35306" y2="55404"/>
                            <a14:foregroundMark x1="7322" y1="16999" x2="11535" y2="16999"/>
                            <a14:foregroundMark x1="18355" y1="7135" x2="18355" y2="15425"/>
                            <a14:foregroundMark x1="13340" y1="91291" x2="13340" y2="79748"/>
                            <a14:foregroundMark x1="21063" y1="90766" x2="20461" y2="62329"/>
                            <a14:foregroundMark x1="21264" y1="44911" x2="19157" y2="44596"/>
                            <a14:foregroundMark x1="50853" y1="35257" x2="58776" y2="37985"/>
                            <a14:foregroundMark x1="65697" y1="71144" x2="67302" y2="49108"/>
                            <a14:foregroundMark x1="65697" y1="92655" x2="65898" y2="78594"/>
                            <a14:foregroundMark x1="65898" y1="78594" x2="65898" y2="78594"/>
                            <a14:foregroundMark x1="79639" y1="92445" x2="77533" y2="79119"/>
                            <a14:foregroundMark x1="77533" y1="79119" x2="77533" y2="79119"/>
                            <a14:foregroundMark x1="83049" y1="75026" x2="71715" y2="73033"/>
                            <a14:foregroundMark x1="71715" y1="73033" x2="71715" y2="73033"/>
                            <a14:foregroundMark x1="79438" y1="25918" x2="75426" y2="47114"/>
                            <a14:foregroundMark x1="78837" y1="60965" x2="78837" y2="42392"/>
                            <a14:foregroundMark x1="87864" y1="70829" x2="72818" y2="70304"/>
                            <a14:foregroundMark x1="72818" y1="70304" x2="72818" y2="70304"/>
                            <a14:foregroundMark x1="38215" y1="63379" x2="38215" y2="60126"/>
                            <a14:foregroundMark x1="44032" y1="63379" x2="53561" y2="61490"/>
                            <a14:foregroundMark x1="53260" y1="31165" x2="64393" y2="37461"/>
                            <a14:foregroundMark x1="60080" y1="24239" x2="68305" y2="40504"/>
                            <a14:foregroundMark x1="68806" y1="29171" x2="68806" y2="52676"/>
                            <a14:foregroundMark x1="27683" y1="10388" x2="23170" y2="14271"/>
                            <a14:foregroundMark x1="12538" y1="91605" x2="11836" y2="73872"/>
                            <a14:foregroundMark x1="88666" y1="36097" x2="76530" y2="37461"/>
                            <a14:foregroundMark x1="76530" y1="37461" x2="76530" y2="37461"/>
                            <a14:foregroundMark x1="88867" y1="71459" x2="77031" y2="63694"/>
                            <a14:foregroundMark x1="89970" y1="41868" x2="83049" y2="41028"/>
                            <a14:foregroundMark x1="93781" y1="70409" x2="92477" y2="70409"/>
                            <a14:foregroundMark x1="88465" y1="22455" x2="88666" y2="24869"/>
                            <a14:foregroundMark x1="58676" y1="20567" x2="59779" y2="25708"/>
                            <a14:foregroundMark x1="47442" y1="37461" x2="49549" y2="37775"/>
                            <a14:foregroundMark x1="49047" y1="42288" x2="52758" y2="39140"/>
                            <a14:foregroundMark x1="52859" y1="45960" x2="55366" y2="41028"/>
                            <a14:foregroundMark x1="55366" y1="49003" x2="54664" y2="44071"/>
                            <a14:foregroundMark x1="91474" y1="82162" x2="89168" y2="82162"/>
                            <a14:foregroundMark x1="87964" y1="85414" x2="92979" y2="75866"/>
                            <a14:foregroundMark x1="92979" y1="75866" x2="93180" y2="71668"/>
                            <a14:foregroundMark x1="93180" y1="40189" x2="91575" y2="40084"/>
                            <a14:foregroundMark x1="76530" y1="22875" x2="74423" y2="30010"/>
                            <a14:foregroundMark x1="71414" y1="22350" x2="71615" y2="29171"/>
                            <a14:foregroundMark x1="89468" y1="22141" x2="88867" y2="28122"/>
                            <a14:foregroundMark x1="59077" y1="20462" x2="60682" y2="26967"/>
                            <a14:foregroundMark x1="47643" y1="34418" x2="52156" y2="34732"/>
                            <a14:foregroundMark x1="51956" y1="45750" x2="52457" y2="40504"/>
                            <a14:foregroundMark x1="54564" y1="48164" x2="54062" y2="44911"/>
                            <a14:foregroundMark x1="54363" y1="48164" x2="54263" y2="46065"/>
                            <a14:foregroundMark x1="54062" y1="47114" x2="54062" y2="46485"/>
                            <a14:foregroundMark x1="54162" y1="47534" x2="54062" y2="45960"/>
                            <a14:foregroundMark x1="54062" y1="47429" x2="54062" y2="45435"/>
                            <a14:foregroundMark x1="54363" y1="47429" x2="54463" y2="45540"/>
                            <a14:foregroundMark x1="54463" y1="47324" x2="54564" y2="46170"/>
                            <a14:foregroundMark x1="55767" y1="47429" x2="55968" y2="45855"/>
                            <a14:foregroundMark x1="52859" y1="45750" x2="54664" y2="43757"/>
                            <a14:foregroundMark x1="63390" y1="45435" x2="65095" y2="42078"/>
                            <a14:foregroundMark x1="27282" y1="51731" x2="27282" y2="55194"/>
                            <a14:foregroundMark x1="29188" y1="53095" x2="28887" y2="56663"/>
                            <a14:foregroundMark x1="33099" y1="53410" x2="34804" y2="56243"/>
                            <a14:foregroundMark x1="35607" y1="53200" x2="34804" y2="57817"/>
                            <a14:foregroundMark x1="34704" y1="52886" x2="37813" y2="54250"/>
                            <a14:foregroundMark x1="36810" y1="53200" x2="40321" y2="57398"/>
                            <a14:foregroundMark x1="41324" y1="54355" x2="41525" y2="58027"/>
                            <a14:foregroundMark x1="49348" y1="70304" x2="53661" y2="62225"/>
                            <a14:foregroundMark x1="50251" y1="69990" x2="50451" y2="64638"/>
                            <a14:foregroundMark x1="50451" y1="71144" x2="50953" y2="65897"/>
                            <a14:foregroundMark x1="49950" y1="71773" x2="50853" y2="67156"/>
                            <a14:foregroundMark x1="50351" y1="69465" x2="50552" y2="65792"/>
                            <a14:foregroundMark x1="51153" y1="76390" x2="50853" y2="73977"/>
                            <a14:foregroundMark x1="51655" y1="79433" x2="54463" y2="74292"/>
                            <a14:foregroundMark x1="23671" y1="76285" x2="23972" y2="58762"/>
                            <a14:foregroundMark x1="22768" y1="81847" x2="22668" y2="65373"/>
                            <a14:foregroundMark x1="23270" y1="79853" x2="23170" y2="67891"/>
                          </a14:backgroundRemoval>
                        </a14:imgEffect>
                      </a14:imgLayer>
                    </a14:imgProps>
                  </a:ext>
                  <a:ext uri="{28A0092B-C50C-407E-A947-70E740481C1C}">
                    <a14:useLocalDpi xmlns:a14="http://schemas.microsoft.com/office/drawing/2010/main" val="0"/>
                  </a:ext>
                </a:extLst>
              </a:blip>
              <a:stretch>
                <a:fillRect/>
              </a:stretch>
            </p:blipFill>
            <p:spPr>
              <a:xfrm>
                <a:off x="3733573" y="1375227"/>
                <a:ext cx="5196757" cy="4971143"/>
              </a:xfrm>
              <a:prstGeom prst="rect">
                <a:avLst/>
              </a:prstGeom>
              <a:effectLst>
                <a:glow rad="101600">
                  <a:schemeClr val="bg1"/>
                </a:glow>
              </a:effectLst>
            </p:spPr>
          </p:pic>
          <p:pic>
            <p:nvPicPr>
              <p:cNvPr id="17" name="図 16">
                <a:extLst>
                  <a:ext uri="{FF2B5EF4-FFF2-40B4-BE49-F238E27FC236}">
                    <a16:creationId xmlns:a16="http://schemas.microsoft.com/office/drawing/2014/main" id="{BD515A9A-7371-58B6-9D06-40631D966F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34" y="3170123"/>
                <a:ext cx="158824" cy="180000"/>
              </a:xfrm>
              <a:prstGeom prst="rect">
                <a:avLst/>
              </a:prstGeom>
            </p:spPr>
          </p:pic>
        </p:grpSp>
        <p:sp>
          <p:nvSpPr>
            <p:cNvPr id="12" name="四角形: 角を丸くする 11">
              <a:extLst>
                <a:ext uri="{FF2B5EF4-FFF2-40B4-BE49-F238E27FC236}">
                  <a16:creationId xmlns:a16="http://schemas.microsoft.com/office/drawing/2014/main" id="{B80678A6-ED40-10BD-60EF-F7D74A8001E2}"/>
                </a:ext>
              </a:extLst>
            </p:cNvPr>
            <p:cNvSpPr/>
            <p:nvPr/>
          </p:nvSpPr>
          <p:spPr>
            <a:xfrm>
              <a:off x="4083045" y="1006927"/>
              <a:ext cx="4032000" cy="203202"/>
            </a:xfrm>
            <a:prstGeom prst="roundRect">
              <a:avLst>
                <a:gd name="adj" fmla="val 50000"/>
              </a:avLst>
            </a:prstGeom>
            <a:solidFill>
              <a:srgbClr val="F9C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5">
              <a:extLst>
                <a:ext uri="{FF2B5EF4-FFF2-40B4-BE49-F238E27FC236}">
                  <a16:creationId xmlns:a16="http://schemas.microsoft.com/office/drawing/2014/main" id="{8F87C907-EC82-1FCF-7276-464CB54BC975}"/>
                </a:ext>
              </a:extLst>
            </p:cNvPr>
            <p:cNvSpPr txBox="1">
              <a:spLocks/>
            </p:cNvSpPr>
            <p:nvPr/>
          </p:nvSpPr>
          <p:spPr>
            <a:xfrm>
              <a:off x="0" y="159657"/>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BIZ UDPゴシック" panose="020B0400000000000000" pitchFamily="50" charset="-128"/>
                  <a:ea typeface="BIZ UDPゴシック" panose="020B0400000000000000" pitchFamily="50" charset="-128"/>
                </a:rPr>
                <a:t>おわり</a:t>
              </a:r>
            </a:p>
          </p:txBody>
        </p:sp>
        <p:sp>
          <p:nvSpPr>
            <p:cNvPr id="14" name="テキスト ボックス 13">
              <a:extLst>
                <a:ext uri="{FF2B5EF4-FFF2-40B4-BE49-F238E27FC236}">
                  <a16:creationId xmlns:a16="http://schemas.microsoft.com/office/drawing/2014/main" id="{C70560F0-162C-9417-9E93-E83D4C35DCED}"/>
                </a:ext>
              </a:extLst>
            </p:cNvPr>
            <p:cNvSpPr txBox="1"/>
            <p:nvPr/>
          </p:nvSpPr>
          <p:spPr>
            <a:xfrm>
              <a:off x="4605666" y="5891715"/>
              <a:ext cx="3600000" cy="612000"/>
            </a:xfrm>
            <a:prstGeom prst="rect">
              <a:avLst/>
            </a:prstGeom>
            <a:noFill/>
            <a:ln w="6350" cap="sq">
              <a:noFill/>
              <a:miter lim="800000"/>
            </a:ln>
          </p:spPr>
          <p:txBody>
            <a:bodyPr wrap="square" rtlCol="0" anchor="ctr">
              <a:noAutofit/>
            </a:bodyPr>
            <a:lstStyle/>
            <a:p>
              <a:pPr algn="ctr" defTabSz="457200" fontAlgn="ctr">
                <a:buSzPct val="70000"/>
                <a:defRPr/>
              </a:pPr>
              <a:r>
                <a:rPr lang="ja-JP" altLang="en-US"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rPr>
                <a:t>近畿税理士会</a:t>
              </a:r>
              <a:endParaRPr lang="en-US" altLang="ja-JP"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896E42D-D852-D107-7E21-1BC95660D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0715" y="5768775"/>
              <a:ext cx="864000" cy="864000"/>
            </a:xfrm>
            <a:prstGeom prst="rect">
              <a:avLst/>
            </a:prstGeom>
          </p:spPr>
        </p:pic>
      </p:grpSp>
      <p:pic>
        <p:nvPicPr>
          <p:cNvPr id="18" name="図 17">
            <a:extLst>
              <a:ext uri="{FF2B5EF4-FFF2-40B4-BE49-F238E27FC236}">
                <a16:creationId xmlns:a16="http://schemas.microsoft.com/office/drawing/2014/main" id="{6DF03DD6-DB5D-36F9-7A09-96D371B051BA}"/>
              </a:ext>
            </a:extLst>
          </p:cNvPr>
          <p:cNvPicPr>
            <a:picLocks noChangeAspect="1"/>
          </p:cNvPicPr>
          <p:nvPr/>
        </p:nvPicPr>
        <p:blipFill rotWithShape="1">
          <a:blip r:embed="rId8">
            <a:extLst>
              <a:ext uri="{28A0092B-C50C-407E-A947-70E740481C1C}">
                <a14:useLocalDpi xmlns:a14="http://schemas.microsoft.com/office/drawing/2010/main" val="0"/>
              </a:ext>
            </a:extLst>
          </a:blip>
          <a:srcRect l="73034" r="21869" b="88331"/>
          <a:stretch/>
        </p:blipFill>
        <p:spPr>
          <a:xfrm>
            <a:off x="5317724" y="2675652"/>
            <a:ext cx="324000" cy="323057"/>
          </a:xfrm>
          <a:prstGeom prst="rect">
            <a:avLst/>
          </a:prstGeom>
        </p:spPr>
      </p:pic>
      <p:pic>
        <p:nvPicPr>
          <p:cNvPr id="19" name="図 18">
            <a:extLst>
              <a:ext uri="{FF2B5EF4-FFF2-40B4-BE49-F238E27FC236}">
                <a16:creationId xmlns:a16="http://schemas.microsoft.com/office/drawing/2014/main" id="{3A82034B-0F5B-FEB6-937F-308C3D502865}"/>
              </a:ext>
            </a:extLst>
          </p:cNvPr>
          <p:cNvPicPr>
            <a:picLocks noChangeAspect="1"/>
          </p:cNvPicPr>
          <p:nvPr/>
        </p:nvPicPr>
        <p:blipFill rotWithShape="1">
          <a:blip r:embed="rId8">
            <a:extLst>
              <a:ext uri="{28A0092B-C50C-407E-A947-70E740481C1C}">
                <a14:useLocalDpi xmlns:a14="http://schemas.microsoft.com/office/drawing/2010/main" val="0"/>
              </a:ext>
            </a:extLst>
          </a:blip>
          <a:srcRect l="73034" r="21869" b="88331"/>
          <a:stretch/>
        </p:blipFill>
        <p:spPr>
          <a:xfrm>
            <a:off x="5257059" y="2943461"/>
            <a:ext cx="144000" cy="143582"/>
          </a:xfrm>
          <a:prstGeom prst="rect">
            <a:avLst/>
          </a:prstGeom>
        </p:spPr>
      </p:pic>
    </p:spTree>
    <p:extLst>
      <p:ext uri="{BB962C8B-B14F-4D97-AF65-F5344CB8AC3E}">
        <p14:creationId xmlns:p14="http://schemas.microsoft.com/office/powerpoint/2010/main" val="2664226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2122F09-CDCF-4286-DE86-3B290556EBB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2">
            <a:extLst>
              <a:ext uri="{FF2B5EF4-FFF2-40B4-BE49-F238E27FC236}">
                <a16:creationId xmlns:a16="http://schemas.microsoft.com/office/drawing/2014/main" id="{26338532-6E97-AD00-42A2-F3D586896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344" y="3068960"/>
            <a:ext cx="3168898" cy="3168898"/>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D73F7DA4-6DCC-3FC7-846A-36D2223ECED4}"/>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5">
            <a:extLst>
              <a:ext uri="{FF2B5EF4-FFF2-40B4-BE49-F238E27FC236}">
                <a16:creationId xmlns:a16="http://schemas.microsoft.com/office/drawing/2014/main" id="{A465757A-64DB-A212-1AFA-A14D63E52217}"/>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今日</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学習内容</a:t>
            </a:r>
            <a:endParaRPr lang="ja-JP" altLang="en-US" sz="7200" b="1" spc="300"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AC74D20E-2640-7F2F-3230-562C681726A1}"/>
              </a:ext>
            </a:extLst>
          </p:cNvPr>
          <p:cNvSpPr/>
          <p:nvPr/>
        </p:nvSpPr>
        <p:spPr>
          <a:xfrm>
            <a:off x="0" y="6419850"/>
            <a:ext cx="12192000" cy="438150"/>
          </a:xfrm>
          <a:prstGeom prst="rect">
            <a:avLst/>
          </a:prstGeom>
          <a:solidFill>
            <a:srgbClr val="B491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801D85D-64BB-E9A5-0A72-05C6A9DCEB86}"/>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9" name="スライド番号プレースホルダー 1">
            <a:extLst>
              <a:ext uri="{FF2B5EF4-FFF2-40B4-BE49-F238E27FC236}">
                <a16:creationId xmlns:a16="http://schemas.microsoft.com/office/drawing/2014/main" id="{65D6BB82-97B9-414F-F825-65A4EEC2D520}"/>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9A907B25-C774-396C-1A78-C0F96CD5DB34}"/>
              </a:ext>
            </a:extLst>
          </p:cNvPr>
          <p:cNvGrpSpPr/>
          <p:nvPr/>
        </p:nvGrpSpPr>
        <p:grpSpPr>
          <a:xfrm>
            <a:off x="479377" y="1412776"/>
            <a:ext cx="11593287" cy="4131900"/>
            <a:chOff x="479377" y="1412776"/>
            <a:chExt cx="11593287" cy="4131900"/>
          </a:xfrm>
        </p:grpSpPr>
        <p:sp>
          <p:nvSpPr>
            <p:cNvPr id="8" name="テキスト ボックス 7">
              <a:extLst>
                <a:ext uri="{FF2B5EF4-FFF2-40B4-BE49-F238E27FC236}">
                  <a16:creationId xmlns:a16="http://schemas.microsoft.com/office/drawing/2014/main" id="{B7DBE438-88CF-CE67-0C06-861188D6D29A}"/>
                </a:ext>
              </a:extLst>
            </p:cNvPr>
            <p:cNvSpPr txBox="1"/>
            <p:nvPr/>
          </p:nvSpPr>
          <p:spPr>
            <a:xfrm>
              <a:off x="479377" y="1412776"/>
              <a:ext cx="11593287" cy="4131900"/>
            </a:xfrm>
            <a:prstGeom prst="rect">
              <a:avLst/>
            </a:prstGeom>
            <a:noFill/>
          </p:spPr>
          <p:txBody>
            <a:bodyPr wrap="square">
              <a:spAutoFit/>
            </a:bodyPr>
            <a:lstStyle/>
            <a:p>
              <a:pPr>
                <a:lnSpc>
                  <a:spcPct val="150000"/>
                </a:lnSpc>
              </a:pPr>
              <a:r>
                <a:rPr lang="ja-JP" altLang="en-US" sz="6000" b="1" spc="300" dirty="0">
                  <a:solidFill>
                    <a:srgbClr val="342E54"/>
                  </a:solidFill>
                  <a:latin typeface="メイリオ" panose="020B0604030504040204" pitchFamily="50" charset="-128"/>
                  <a:ea typeface="メイリオ" panose="020B0604030504040204" pitchFamily="50" charset="-128"/>
                </a:rPr>
                <a:t>❶</a:t>
              </a:r>
              <a:r>
                <a:rPr lang="ja-JP" altLang="en-US" sz="1000" b="1" spc="300" dirty="0">
                  <a:latin typeface="メイリオ" panose="020B0604030504040204" pitchFamily="50" charset="-128"/>
                  <a:ea typeface="メイリオ" panose="020B0604030504040204" pitchFamily="50" charset="-128"/>
                </a:rPr>
                <a:t>　</a:t>
              </a:r>
              <a:r>
                <a:rPr lang="ja-JP" altLang="en-US" sz="6000" b="1" dirty="0">
                  <a:latin typeface="メイリオ" panose="020B0604030504040204" pitchFamily="50" charset="-128"/>
                  <a:ea typeface="メイリオ" panose="020B0604030504040204" pitchFamily="50" charset="-128"/>
                </a:rPr>
                <a:t>税の歴史</a:t>
              </a:r>
              <a:endParaRPr lang="en-US" altLang="ja-JP" sz="6000" b="1" dirty="0">
                <a:latin typeface="メイリオ" panose="020B0604030504040204" pitchFamily="50" charset="-128"/>
                <a:ea typeface="メイリオ" panose="020B0604030504040204" pitchFamily="50" charset="-128"/>
              </a:endParaRPr>
            </a:p>
            <a:p>
              <a:pPr>
                <a:lnSpc>
                  <a:spcPct val="150000"/>
                </a:lnSpc>
              </a:pPr>
              <a:r>
                <a:rPr lang="ja-JP" altLang="en-US" sz="6000" b="1" spc="300" dirty="0">
                  <a:solidFill>
                    <a:schemeClr val="accent6">
                      <a:lumMod val="75000"/>
                    </a:schemeClr>
                  </a:solidFill>
                  <a:latin typeface="メイリオ" panose="020B0604030504040204" pitchFamily="50" charset="-128"/>
                  <a:ea typeface="メイリオ" panose="020B0604030504040204" pitchFamily="50" charset="-128"/>
                </a:rPr>
                <a:t>❷</a:t>
              </a:r>
              <a:r>
                <a:rPr lang="ja-JP" altLang="en-US" sz="1000" b="1" spc="300" dirty="0">
                  <a:solidFill>
                    <a:schemeClr val="accent6">
                      <a:lumMod val="75000"/>
                    </a:schemeClr>
                  </a:solidFill>
                  <a:latin typeface="メイリオ" panose="020B0604030504040204" pitchFamily="50" charset="-128"/>
                  <a:ea typeface="メイリオ" panose="020B0604030504040204" pitchFamily="50" charset="-128"/>
                </a:rPr>
                <a:t>　</a:t>
              </a:r>
              <a:r>
                <a:rPr lang="ja-JP" altLang="en-US" sz="6000" b="1" dirty="0">
                  <a:latin typeface="メイリオ" panose="020B0604030504040204" pitchFamily="50" charset="-128"/>
                  <a:ea typeface="メイリオ" panose="020B0604030504040204" pitchFamily="50" charset="-128"/>
                </a:rPr>
                <a:t>日本の現状</a:t>
              </a:r>
              <a:endParaRPr lang="en-US" altLang="ja-JP" sz="6000" b="1" dirty="0">
                <a:latin typeface="メイリオ" panose="020B0604030504040204" pitchFamily="50" charset="-128"/>
                <a:ea typeface="メイリオ" panose="020B0604030504040204" pitchFamily="50" charset="-128"/>
              </a:endParaRPr>
            </a:p>
            <a:p>
              <a:pPr>
                <a:lnSpc>
                  <a:spcPct val="150000"/>
                </a:lnSpc>
              </a:pPr>
              <a:r>
                <a:rPr lang="ja-JP" altLang="en-US" sz="6000" b="1" spc="300" dirty="0">
                  <a:solidFill>
                    <a:srgbClr val="FF6600"/>
                  </a:solidFill>
                  <a:latin typeface="メイリオ" panose="020B0604030504040204" pitchFamily="50" charset="-128"/>
                  <a:ea typeface="メイリオ" panose="020B0604030504040204" pitchFamily="50" charset="-128"/>
                </a:rPr>
                <a:t>❸</a:t>
              </a:r>
              <a:r>
                <a:rPr lang="ja-JP" altLang="en-US" sz="1000" b="1" spc="300" dirty="0">
                  <a:latin typeface="メイリオ" panose="020B0604030504040204" pitchFamily="50" charset="-128"/>
                  <a:ea typeface="メイリオ" panose="020B0604030504040204" pitchFamily="50" charset="-128"/>
                </a:rPr>
                <a:t>　</a:t>
              </a:r>
              <a:r>
                <a:rPr lang="ja-JP" altLang="en-US" sz="6000" b="1" dirty="0">
                  <a:latin typeface="メイリオ" panose="020B0604030504040204" pitchFamily="50" charset="-128"/>
                  <a:ea typeface="メイリオ" panose="020B0604030504040204" pitchFamily="50" charset="-128"/>
                </a:rPr>
                <a:t>選挙を体験してみよう</a:t>
              </a:r>
            </a:p>
          </p:txBody>
        </p:sp>
        <p:sp>
          <p:nvSpPr>
            <p:cNvPr id="20" name="テキスト ボックス 19">
              <a:extLst>
                <a:ext uri="{FF2B5EF4-FFF2-40B4-BE49-F238E27FC236}">
                  <a16:creationId xmlns:a16="http://schemas.microsoft.com/office/drawing/2014/main" id="{42FC848A-C904-BFC7-2C54-C8CBD03BAE52}"/>
                </a:ext>
              </a:extLst>
            </p:cNvPr>
            <p:cNvSpPr txBox="1"/>
            <p:nvPr/>
          </p:nvSpPr>
          <p:spPr>
            <a:xfrm>
              <a:off x="4692328" y="1733981"/>
              <a:ext cx="4356000" cy="900000"/>
            </a:xfrm>
            <a:prstGeom prst="rect">
              <a:avLst/>
            </a:prstGeom>
            <a:noFill/>
            <a:ln w="3175">
              <a:noFill/>
            </a:ln>
          </p:spPr>
          <p:txBody>
            <a:bodyPr wrap="square" lIns="144000" tIns="36000" rIns="0" bIns="0" rtlCol="0" anchor="ctr">
              <a:noAutofit/>
            </a:bodyPr>
            <a:lstStyle/>
            <a:p>
              <a:pPr defTabSz="457200" eaLnBrk="1" fontAlgn="ctr" hangingPunct="1">
                <a:spcBef>
                  <a:spcPts val="0"/>
                </a:spcBef>
                <a:spcAft>
                  <a:spcPts val="0"/>
                </a:spcAft>
                <a:defRPr/>
              </a:pPr>
              <a:r>
                <a:rPr lang="ja-JP" altLang="en-US" b="1" spc="-100" dirty="0">
                  <a:solidFill>
                    <a:prstClr val="black"/>
                  </a:solidFill>
                  <a:latin typeface="メイリオ" panose="020B0604030504040204" pitchFamily="50" charset="-128"/>
                  <a:ea typeface="メイリオ" panose="020B0604030504040204" pitchFamily="50" charset="-128"/>
                </a:rPr>
                <a:t>税について民主主義の</a:t>
              </a:r>
              <a:br>
                <a:rPr lang="en-US" altLang="ja-JP" b="1" spc="-100" dirty="0">
                  <a:solidFill>
                    <a:prstClr val="black"/>
                  </a:solidFill>
                  <a:latin typeface="メイリオ" panose="020B0604030504040204" pitchFamily="50" charset="-128"/>
                  <a:ea typeface="メイリオ" panose="020B0604030504040204" pitchFamily="50" charset="-128"/>
                </a:rPr>
              </a:br>
              <a:r>
                <a:rPr lang="ja-JP" altLang="en-US" b="1" spc="-100" dirty="0">
                  <a:solidFill>
                    <a:prstClr val="black"/>
                  </a:solidFill>
                  <a:latin typeface="メイリオ" panose="020B0604030504040204" pitchFamily="50" charset="-128"/>
                  <a:ea typeface="メイリオ" panose="020B0604030504040204" pitchFamily="50" charset="-128"/>
                </a:rPr>
                <a:t>始まりから考えてみよう</a:t>
              </a:r>
            </a:p>
          </p:txBody>
        </p:sp>
      </p:grpSp>
      <p:pic>
        <p:nvPicPr>
          <p:cNvPr id="5" name="図 4">
            <a:extLst>
              <a:ext uri="{FF2B5EF4-FFF2-40B4-BE49-F238E27FC236}">
                <a16:creationId xmlns:a16="http://schemas.microsoft.com/office/drawing/2014/main" id="{CE4F3631-D549-8109-C96D-084C0AA500DF}"/>
              </a:ext>
            </a:extLst>
          </p:cNvPr>
          <p:cNvPicPr>
            <a:picLocks noChangeAspect="1"/>
          </p:cNvPicPr>
          <p:nvPr/>
        </p:nvPicPr>
        <p:blipFill rotWithShape="1">
          <a:blip r:embed="rId5">
            <a:extLst>
              <a:ext uri="{28A0092B-C50C-407E-A947-70E740481C1C}">
                <a14:useLocalDpi xmlns:a14="http://schemas.microsoft.com/office/drawing/2010/main" val="0"/>
              </a:ext>
            </a:extLst>
          </a:blip>
          <a:srcRect l="85084" t="39741" r="-729" b="24402"/>
          <a:stretch/>
        </p:blipFill>
        <p:spPr>
          <a:xfrm rot="3566299" flipH="1">
            <a:off x="9062207" y="2366718"/>
            <a:ext cx="378050" cy="810735"/>
          </a:xfrm>
          <a:prstGeom prst="rect">
            <a:avLst/>
          </a:prstGeom>
        </p:spPr>
      </p:pic>
    </p:spTree>
    <p:extLst>
      <p:ext uri="{BB962C8B-B14F-4D97-AF65-F5344CB8AC3E}">
        <p14:creationId xmlns:p14="http://schemas.microsoft.com/office/powerpoint/2010/main" val="25519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pic>
        <p:nvPicPr>
          <p:cNvPr id="13" name="Picture 12" descr="税理士への道のり｜税理士という仕事。｜税理士会">
            <a:extLst>
              <a:ext uri="{FF2B5EF4-FFF2-40B4-BE49-F238E27FC236}">
                <a16:creationId xmlns:a16="http://schemas.microsoft.com/office/drawing/2014/main" id="{0721EC0E-4A9A-395C-411E-777960CE4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3140968"/>
            <a:ext cx="2124000" cy="2488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4F33200C-EBF4-BB38-2A92-C281B8912F98}"/>
              </a:ext>
            </a:extLst>
          </p:cNvPr>
          <p:cNvGrpSpPr/>
          <p:nvPr/>
        </p:nvGrpSpPr>
        <p:grpSpPr>
          <a:xfrm>
            <a:off x="0" y="260350"/>
            <a:ext cx="11064552" cy="1080418"/>
            <a:chOff x="0" y="260350"/>
            <a:chExt cx="11064552" cy="1080418"/>
          </a:xfrm>
        </p:grpSpPr>
        <p:sp>
          <p:nvSpPr>
            <p:cNvPr id="8" name="四角形: 角を丸くする 7">
              <a:extLst>
                <a:ext uri="{FF2B5EF4-FFF2-40B4-BE49-F238E27FC236}">
                  <a16:creationId xmlns:a16="http://schemas.microsoft.com/office/drawing/2014/main" id="{7DB9748F-B08D-0BBC-D0A3-458CEAB66D8F}"/>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14D3DC41-8E32-F75A-51CF-E585F91E1A9A}"/>
                </a:ext>
              </a:extLst>
            </p:cNvPr>
            <p:cNvSpPr/>
            <p:nvPr/>
          </p:nvSpPr>
          <p:spPr>
            <a:xfrm>
              <a:off x="3071752" y="260350"/>
              <a:ext cx="792000" cy="792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5">
              <a:extLst>
                <a:ext uri="{FF2B5EF4-FFF2-40B4-BE49-F238E27FC236}">
                  <a16:creationId xmlns:a16="http://schemas.microsoft.com/office/drawing/2014/main" id="{4634C38E-EB48-6A51-ABA2-39D36C87A30B}"/>
                </a:ext>
              </a:extLst>
            </p:cNvPr>
            <p:cNvSpPr txBox="1">
              <a:spLocks/>
            </p:cNvSpPr>
            <p:nvPr/>
          </p:nvSpPr>
          <p:spPr>
            <a:xfrm>
              <a:off x="0" y="260768"/>
              <a:ext cx="11064552"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rgbClr val="342E54"/>
                  </a:solidFill>
                  <a:latin typeface="BIZ UDPゴシック" panose="020B0400000000000000" pitchFamily="50" charset="-128"/>
                  <a:ea typeface="BIZ UDPゴシック" panose="020B0400000000000000" pitchFamily="50" charset="-128"/>
                </a:rPr>
                <a:t>❶</a:t>
              </a:r>
              <a:r>
                <a:rPr lang="ja-JP" altLang="en-US" sz="3200" b="1" spc="300" dirty="0">
                  <a:solidFill>
                    <a:srgbClr val="342E54"/>
                  </a:solidFill>
                  <a:latin typeface="BIZ UDPゴシック" panose="020B0400000000000000" pitchFamily="50" charset="-128"/>
                  <a:ea typeface="BIZ UDPゴシック" panose="020B0400000000000000" pitchFamily="50" charset="-128"/>
                </a:rPr>
                <a:t>　</a:t>
              </a: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歴史</a:t>
              </a:r>
            </a:p>
          </p:txBody>
        </p:sp>
      </p:grpSp>
      <p:pic>
        <p:nvPicPr>
          <p:cNvPr id="16" name="図 15">
            <a:extLst>
              <a:ext uri="{FF2B5EF4-FFF2-40B4-BE49-F238E27FC236}">
                <a16:creationId xmlns:a16="http://schemas.microsoft.com/office/drawing/2014/main" id="{C7196575-B1D4-4FCE-A7E7-81E87A52677C}"/>
              </a:ext>
            </a:extLst>
          </p:cNvPr>
          <p:cNvPicPr>
            <a:picLocks noChangeAspect="1"/>
          </p:cNvPicPr>
          <p:nvPr/>
        </p:nvPicPr>
        <p:blipFill rotWithShape="1">
          <a:blip r:embed="rId4">
            <a:extLst>
              <a:ext uri="{28A0092B-C50C-407E-A947-70E740481C1C}">
                <a14:useLocalDpi xmlns:a14="http://schemas.microsoft.com/office/drawing/2010/main" val="0"/>
              </a:ext>
            </a:extLst>
          </a:blip>
          <a:srcRect l="3441" t="51003" r="83807" b="23884"/>
          <a:stretch/>
        </p:blipFill>
        <p:spPr>
          <a:xfrm>
            <a:off x="4367809" y="2276872"/>
            <a:ext cx="835052" cy="1080000"/>
          </a:xfrm>
          <a:prstGeom prst="rect">
            <a:avLst/>
          </a:prstGeom>
        </p:spPr>
      </p:pic>
      <p:pic>
        <p:nvPicPr>
          <p:cNvPr id="17" name="図 16">
            <a:extLst>
              <a:ext uri="{FF2B5EF4-FFF2-40B4-BE49-F238E27FC236}">
                <a16:creationId xmlns:a16="http://schemas.microsoft.com/office/drawing/2014/main" id="{DCECF46C-F654-F8E9-8C1E-F8D36798386A}"/>
              </a:ext>
            </a:extLst>
          </p:cNvPr>
          <p:cNvPicPr>
            <a:picLocks noChangeAspect="1"/>
          </p:cNvPicPr>
          <p:nvPr/>
        </p:nvPicPr>
        <p:blipFill rotWithShape="1">
          <a:blip r:embed="rId4">
            <a:extLst>
              <a:ext uri="{28A0092B-C50C-407E-A947-70E740481C1C}">
                <a14:useLocalDpi xmlns:a14="http://schemas.microsoft.com/office/drawing/2010/main" val="0"/>
              </a:ext>
            </a:extLst>
          </a:blip>
          <a:srcRect l="85054" t="55534" r="3214" b="23495"/>
          <a:stretch/>
        </p:blipFill>
        <p:spPr>
          <a:xfrm>
            <a:off x="6888088" y="2348880"/>
            <a:ext cx="797330" cy="936000"/>
          </a:xfrm>
          <a:prstGeom prst="rect">
            <a:avLst/>
          </a:prstGeom>
        </p:spPr>
      </p:pic>
      <p:sp>
        <p:nvSpPr>
          <p:cNvPr id="18" name="正方形/長方形 17">
            <a:extLst>
              <a:ext uri="{FF2B5EF4-FFF2-40B4-BE49-F238E27FC236}">
                <a16:creationId xmlns:a16="http://schemas.microsoft.com/office/drawing/2014/main" id="{2A0C2F2F-02BC-9DD0-6817-1884829D3095}"/>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4D839E8-EC33-2C5C-956C-66389EDAFC4B}"/>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0" name="スライド番号プレースホルダー 1">
            <a:extLst>
              <a:ext uri="{FF2B5EF4-FFF2-40B4-BE49-F238E27FC236}">
                <a16:creationId xmlns:a16="http://schemas.microsoft.com/office/drawing/2014/main" id="{52576C5E-4652-5B8E-F8EB-BC78BA62A57B}"/>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02B05C4-4250-7A63-858A-AE05F6E9A4BE}"/>
              </a:ext>
            </a:extLst>
          </p:cNvPr>
          <p:cNvSpPr txBox="1"/>
          <p:nvPr/>
        </p:nvSpPr>
        <p:spPr>
          <a:xfrm>
            <a:off x="0" y="1196752"/>
            <a:ext cx="12192000" cy="900000"/>
          </a:xfrm>
          <a:prstGeom prst="rect">
            <a:avLst/>
          </a:prstGeom>
          <a:noFill/>
          <a:ln w="3175">
            <a:noFill/>
          </a:ln>
        </p:spPr>
        <p:txBody>
          <a:bodyPr wrap="square" lIns="144000" tIns="36000" rIns="0" bIns="0" rtlCol="0" anchor="ctr">
            <a:noAutofit/>
          </a:bodyPr>
          <a:lstStyle/>
          <a:p>
            <a:pPr algn="ctr" defTabSz="457200" eaLnBrk="1" fontAlgn="ctr" hangingPunct="1">
              <a:lnSpc>
                <a:spcPct val="120000"/>
              </a:lnSpc>
              <a:spcBef>
                <a:spcPts val="0"/>
              </a:spcBef>
              <a:spcAft>
                <a:spcPts val="0"/>
              </a:spcAft>
              <a:defRPr/>
            </a:pPr>
            <a:r>
              <a:rPr lang="ja-JP" altLang="en-US" b="1" dirty="0">
                <a:solidFill>
                  <a:prstClr val="black"/>
                </a:solidFill>
                <a:latin typeface="メイリオ" panose="020B0604030504040204" pitchFamily="50" charset="-128"/>
                <a:ea typeface="メイリオ" panose="020B0604030504040204" pitchFamily="50" charset="-128"/>
              </a:rPr>
              <a:t>「税」</a:t>
            </a:r>
            <a:r>
              <a:rPr lang="ja-JP" altLang="en-US" b="1" spc="600" dirty="0">
                <a:solidFill>
                  <a:prstClr val="black"/>
                </a:solidFill>
                <a:latin typeface="メイリオ" panose="020B0604030504040204" pitchFamily="50" charset="-128"/>
                <a:ea typeface="メイリオ" panose="020B0604030504040204" pitchFamily="50" charset="-128"/>
              </a:rPr>
              <a:t>について民主主義の始まりから考えてみよう</a:t>
            </a:r>
          </a:p>
        </p:txBody>
      </p:sp>
    </p:spTree>
    <p:extLst>
      <p:ext uri="{BB962C8B-B14F-4D97-AF65-F5344CB8AC3E}">
        <p14:creationId xmlns:p14="http://schemas.microsoft.com/office/powerpoint/2010/main" val="3262598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pic>
        <p:nvPicPr>
          <p:cNvPr id="1047" name="図 1046">
            <a:extLst>
              <a:ext uri="{FF2B5EF4-FFF2-40B4-BE49-F238E27FC236}">
                <a16:creationId xmlns:a16="http://schemas.microsoft.com/office/drawing/2014/main" id="{679E84F5-BDF9-ECAD-A8D7-7A6B44024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342" y="3717032"/>
            <a:ext cx="3491817" cy="2160240"/>
          </a:xfrm>
          <a:prstGeom prst="rect">
            <a:avLst/>
          </a:prstGeom>
          <a:ln>
            <a:noFill/>
          </a:ln>
          <a:effectLst>
            <a:softEdge rad="112500"/>
          </a:effectLst>
        </p:spPr>
      </p:pic>
      <p:pic>
        <p:nvPicPr>
          <p:cNvPr id="1040" name="図 1039">
            <a:extLst>
              <a:ext uri="{FF2B5EF4-FFF2-40B4-BE49-F238E27FC236}">
                <a16:creationId xmlns:a16="http://schemas.microsoft.com/office/drawing/2014/main" id="{AEF4AD66-EFAB-2883-EC69-8C4D10924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40" y="3789040"/>
            <a:ext cx="3528392" cy="2002723"/>
          </a:xfrm>
          <a:prstGeom prst="rect">
            <a:avLst/>
          </a:prstGeom>
          <a:ln>
            <a:noFill/>
          </a:ln>
          <a:effectLst>
            <a:softEdge rad="112500"/>
          </a:effectLst>
        </p:spPr>
      </p:pic>
      <p:grpSp>
        <p:nvGrpSpPr>
          <p:cNvPr id="2" name="グループ化 1">
            <a:extLst>
              <a:ext uri="{FF2B5EF4-FFF2-40B4-BE49-F238E27FC236}">
                <a16:creationId xmlns:a16="http://schemas.microsoft.com/office/drawing/2014/main" id="{3672A898-C66D-05BF-EC69-6980F2F75E10}"/>
              </a:ext>
            </a:extLst>
          </p:cNvPr>
          <p:cNvGrpSpPr/>
          <p:nvPr/>
        </p:nvGrpSpPr>
        <p:grpSpPr>
          <a:xfrm>
            <a:off x="0" y="260768"/>
            <a:ext cx="12192000" cy="1080000"/>
            <a:chOff x="0" y="260768"/>
            <a:chExt cx="12192000" cy="1080000"/>
          </a:xfrm>
        </p:grpSpPr>
        <p:sp>
          <p:nvSpPr>
            <p:cNvPr id="4" name="四角形: 角を丸くする 3">
              <a:extLst>
                <a:ext uri="{FF2B5EF4-FFF2-40B4-BE49-F238E27FC236}">
                  <a16:creationId xmlns:a16="http://schemas.microsoft.com/office/drawing/2014/main" id="{1888DF6C-4140-FBE5-8189-42ACD0DCC0C6}"/>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5">
              <a:extLst>
                <a:ext uri="{FF2B5EF4-FFF2-40B4-BE49-F238E27FC236}">
                  <a16:creationId xmlns:a16="http://schemas.microsoft.com/office/drawing/2014/main" id="{D15BD7CC-CF2E-5939-6911-8780886DC163}"/>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日本</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歴史</a:t>
              </a:r>
            </a:p>
          </p:txBody>
        </p:sp>
      </p:grpSp>
      <p:sp>
        <p:nvSpPr>
          <p:cNvPr id="10" name="正方形/長方形 9">
            <a:extLst>
              <a:ext uri="{FF2B5EF4-FFF2-40B4-BE49-F238E27FC236}">
                <a16:creationId xmlns:a16="http://schemas.microsoft.com/office/drawing/2014/main" id="{A4C9E5D6-A88F-B398-0DC4-69082ACBE4EE}"/>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2ACFAA0-E0D4-241B-BDC9-1EA04C728133}"/>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286FB37D-0378-ECA6-6AE7-F52657BD219D}"/>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4</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5BE6034C-E7E5-B683-6DD6-09BC7F539FE0}"/>
              </a:ext>
            </a:extLst>
          </p:cNvPr>
          <p:cNvGrpSpPr/>
          <p:nvPr/>
        </p:nvGrpSpPr>
        <p:grpSpPr>
          <a:xfrm>
            <a:off x="1127448" y="1412776"/>
            <a:ext cx="5760640" cy="1899522"/>
            <a:chOff x="79276" y="1412776"/>
            <a:chExt cx="5760640" cy="1899522"/>
          </a:xfrm>
        </p:grpSpPr>
        <p:sp>
          <p:nvSpPr>
            <p:cNvPr id="53" name="テキスト ボックス 52">
              <a:extLst>
                <a:ext uri="{FF2B5EF4-FFF2-40B4-BE49-F238E27FC236}">
                  <a16:creationId xmlns:a16="http://schemas.microsoft.com/office/drawing/2014/main" id="{D3EE0E06-2513-466A-84DD-3DBA5C00FF30}"/>
                </a:ext>
              </a:extLst>
            </p:cNvPr>
            <p:cNvSpPr txBox="1"/>
            <p:nvPr/>
          </p:nvSpPr>
          <p:spPr>
            <a:xfrm>
              <a:off x="1343472" y="1412776"/>
              <a:ext cx="3096344" cy="540000"/>
            </a:xfrm>
            <a:prstGeom prst="rect">
              <a:avLst/>
            </a:prstGeom>
            <a:noFill/>
            <a:ln w="3175">
              <a:noFill/>
            </a:ln>
          </p:spPr>
          <p:txBody>
            <a:bodyPr wrap="square" lIns="0" tIns="36000" rIns="1440000" bIns="0" rtlCol="0" anchor="ctr">
              <a:noAutofit/>
            </a:bodyPr>
            <a:lstStyle/>
            <a:p>
              <a:pPr algn="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封建制度</a:t>
              </a:r>
            </a:p>
          </p:txBody>
        </p:sp>
        <p:sp>
          <p:nvSpPr>
            <p:cNvPr id="54" name="テキスト ボックス 53">
              <a:extLst>
                <a:ext uri="{FF2B5EF4-FFF2-40B4-BE49-F238E27FC236}">
                  <a16:creationId xmlns:a16="http://schemas.microsoft.com/office/drawing/2014/main" id="{AC5AEBC6-ADA3-4492-B1C8-4243CD3F31B0}"/>
                </a:ext>
              </a:extLst>
            </p:cNvPr>
            <p:cNvSpPr txBox="1"/>
            <p:nvPr/>
          </p:nvSpPr>
          <p:spPr>
            <a:xfrm>
              <a:off x="79276" y="2232298"/>
              <a:ext cx="5760640" cy="1080000"/>
            </a:xfrm>
            <a:prstGeom prst="rect">
              <a:avLst/>
            </a:prstGeom>
            <a:noFill/>
            <a:ln w="3175">
              <a:noFill/>
            </a:ln>
          </p:spPr>
          <p:txBody>
            <a:bodyPr wrap="square" lIns="0" tIns="36000" rIns="1440000" bIns="0" rtlCol="0" anchor="ctr">
              <a:noAutofit/>
            </a:bodyPr>
            <a:lstStyle/>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貴族や領主などが</a:t>
              </a:r>
            </a:p>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土地を所有して</a:t>
              </a:r>
              <a:endParaRPr lang="en-US" altLang="ja-JP" sz="2400" b="1"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その土地の人民や農民から</a:t>
              </a:r>
              <a:endParaRPr lang="en-US" altLang="ja-JP" sz="2400" b="1"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年貢（米）を取り立てる制度</a:t>
              </a:r>
            </a:p>
          </p:txBody>
        </p:sp>
      </p:grpSp>
      <p:grpSp>
        <p:nvGrpSpPr>
          <p:cNvPr id="13" name="グループ化 12">
            <a:extLst>
              <a:ext uri="{FF2B5EF4-FFF2-40B4-BE49-F238E27FC236}">
                <a16:creationId xmlns:a16="http://schemas.microsoft.com/office/drawing/2014/main" id="{C4230C08-3242-9F3D-5199-C8CCEA343424}"/>
              </a:ext>
            </a:extLst>
          </p:cNvPr>
          <p:cNvGrpSpPr/>
          <p:nvPr/>
        </p:nvGrpSpPr>
        <p:grpSpPr>
          <a:xfrm>
            <a:off x="6120680" y="1421840"/>
            <a:ext cx="6384032" cy="1935152"/>
            <a:chOff x="3503712" y="1448840"/>
            <a:chExt cx="6384032" cy="1935152"/>
          </a:xfrm>
        </p:grpSpPr>
        <p:sp>
          <p:nvSpPr>
            <p:cNvPr id="1027" name="テキスト ボックス 1026">
              <a:extLst>
                <a:ext uri="{FF2B5EF4-FFF2-40B4-BE49-F238E27FC236}">
                  <a16:creationId xmlns:a16="http://schemas.microsoft.com/office/drawing/2014/main" id="{1E5C81E7-CF03-369E-95BE-BD42EFD80602}"/>
                </a:ext>
              </a:extLst>
            </p:cNvPr>
            <p:cNvSpPr txBox="1"/>
            <p:nvPr/>
          </p:nvSpPr>
          <p:spPr>
            <a:xfrm>
              <a:off x="3503712" y="1448840"/>
              <a:ext cx="6384032" cy="540000"/>
            </a:xfrm>
            <a:prstGeom prst="rect">
              <a:avLst/>
            </a:prstGeom>
            <a:noFill/>
            <a:ln w="3175">
              <a:noFill/>
            </a:ln>
          </p:spPr>
          <p:txBody>
            <a:bodyPr wrap="square" lIns="0" tIns="36000" rIns="1440000" bIns="0" rtlCol="0" anchor="ctr">
              <a:noAutofit/>
            </a:bodyPr>
            <a:lstStyle/>
            <a:p>
              <a:pPr algn="ctr" defTabSz="457200"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税といえば年貢</a:t>
              </a: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1028" name="テキスト ボックス 1027">
              <a:extLst>
                <a:ext uri="{FF2B5EF4-FFF2-40B4-BE49-F238E27FC236}">
                  <a16:creationId xmlns:a16="http://schemas.microsoft.com/office/drawing/2014/main" id="{2363F062-46CE-386B-A739-72BE5CCF23FA}"/>
                </a:ext>
              </a:extLst>
            </p:cNvPr>
            <p:cNvSpPr txBox="1"/>
            <p:nvPr/>
          </p:nvSpPr>
          <p:spPr>
            <a:xfrm>
              <a:off x="4727848" y="2303992"/>
              <a:ext cx="4104456" cy="1080000"/>
            </a:xfrm>
            <a:prstGeom prst="rect">
              <a:avLst/>
            </a:prstGeom>
            <a:noFill/>
            <a:ln w="3175">
              <a:noFill/>
            </a:ln>
          </p:spPr>
          <p:txBody>
            <a:bodyPr wrap="square" lIns="0" tIns="36000" rIns="1440000" bIns="0" rtlCol="0" anchor="ctr">
              <a:noAutofit/>
            </a:bodyPr>
            <a:lstStyle/>
            <a:p>
              <a:pPr marL="0" indent="0" algn="ctr" fontAlgn="b">
                <a:spcBef>
                  <a:spcPts val="0"/>
                </a:spcBef>
                <a:spcAft>
                  <a:spcPts val="0"/>
                </a:spcAft>
              </a:pPr>
              <a:r>
                <a:rPr lang="ja-JP" altLang="en-US" sz="2400" b="1" dirty="0">
                  <a:latin typeface="メイリオ" panose="020B0604030504040204" pitchFamily="50" charset="-128"/>
                  <a:ea typeface="メイリオ" panose="020B0604030504040204" pitchFamily="50" charset="-128"/>
                </a:rPr>
                <a:t>９世紀ころから</a:t>
              </a:r>
              <a:endParaRPr lang="en-US" altLang="ja-JP" sz="2400" b="1" dirty="0">
                <a:latin typeface="メイリオ" panose="020B0604030504040204" pitchFamily="50" charset="-128"/>
                <a:ea typeface="メイリオ" panose="020B0604030504040204" pitchFamily="50" charset="-128"/>
              </a:endParaRPr>
            </a:p>
            <a:p>
              <a:pPr marL="0" indent="0" algn="ctr" fontAlgn="b">
                <a:spcBef>
                  <a:spcPts val="0"/>
                </a:spcBef>
                <a:spcAft>
                  <a:spcPts val="0"/>
                </a:spcAft>
              </a:pPr>
              <a:r>
                <a:rPr lang="ja-JP" altLang="en-US" sz="2400" b="1" dirty="0">
                  <a:latin typeface="メイリオ" panose="020B0604030504040204" pitchFamily="50" charset="-128"/>
                  <a:ea typeface="メイリオ" panose="020B0604030504040204" pitchFamily="50" charset="-128"/>
                </a:rPr>
                <a:t>明治時代まで</a:t>
              </a:r>
              <a:endParaRPr lang="en-US" altLang="ja-JP" sz="2400" b="1" dirty="0">
                <a:latin typeface="メイリオ" panose="020B0604030504040204" pitchFamily="50" charset="-128"/>
                <a:ea typeface="メイリオ" panose="020B0604030504040204" pitchFamily="50" charset="-128"/>
              </a:endParaRPr>
            </a:p>
            <a:p>
              <a:pPr marL="0" indent="0" algn="ctr" fontAlgn="b">
                <a:spcBef>
                  <a:spcPts val="0"/>
                </a:spcBef>
                <a:spcAft>
                  <a:spcPts val="0"/>
                </a:spcAft>
              </a:pPr>
              <a:r>
                <a:rPr lang="ja-JP" altLang="en-US" sz="2400" b="1" dirty="0">
                  <a:latin typeface="メイリオ" panose="020B0604030504040204" pitchFamily="50" charset="-128"/>
                  <a:ea typeface="メイリオ" panose="020B0604030504040204" pitchFamily="50" charset="-128"/>
                </a:rPr>
                <a:t>領主や幕府などが決定していた</a:t>
              </a:r>
            </a:p>
          </p:txBody>
        </p:sp>
      </p:grpSp>
      <p:pic>
        <p:nvPicPr>
          <p:cNvPr id="1031" name="図 1030">
            <a:extLst>
              <a:ext uri="{FF2B5EF4-FFF2-40B4-BE49-F238E27FC236}">
                <a16:creationId xmlns:a16="http://schemas.microsoft.com/office/drawing/2014/main" id="{A64A86E2-B7E5-7BC4-3EBB-105F3E0409D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741431" y="3717032"/>
            <a:ext cx="1800200" cy="2016224"/>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BFFF4F89-79CE-97D1-DE9A-E7312ABF21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3008" y="3501008"/>
            <a:ext cx="1001385" cy="1001385"/>
          </a:xfrm>
          <a:prstGeom prst="rect">
            <a:avLst/>
          </a:prstGeom>
          <a:effectLst>
            <a:outerShdw blurRad="50800" dist="38100" dir="2700000" algn="tl" rotWithShape="0">
              <a:prstClr val="black">
                <a:alpha val="40000"/>
              </a:prstClr>
            </a:outerShdw>
          </a:effectLst>
        </p:spPr>
      </p:pic>
      <p:grpSp>
        <p:nvGrpSpPr>
          <p:cNvPr id="14" name="グループ化 13">
            <a:extLst>
              <a:ext uri="{FF2B5EF4-FFF2-40B4-BE49-F238E27FC236}">
                <a16:creationId xmlns:a16="http://schemas.microsoft.com/office/drawing/2014/main" id="{475872EB-0F56-2B4B-6B7E-9002B00C1A20}"/>
              </a:ext>
            </a:extLst>
          </p:cNvPr>
          <p:cNvGrpSpPr/>
          <p:nvPr/>
        </p:nvGrpSpPr>
        <p:grpSpPr>
          <a:xfrm>
            <a:off x="2319636" y="3645024"/>
            <a:ext cx="1539000" cy="2052000"/>
            <a:chOff x="1271464" y="3645024"/>
            <a:chExt cx="1539000" cy="2052000"/>
          </a:xfrm>
        </p:grpSpPr>
        <p:pic>
          <p:nvPicPr>
            <p:cNvPr id="1043" name="図 1042">
              <a:extLst>
                <a:ext uri="{FF2B5EF4-FFF2-40B4-BE49-F238E27FC236}">
                  <a16:creationId xmlns:a16="http://schemas.microsoft.com/office/drawing/2014/main" id="{D3007D83-5D54-752C-C1E4-B469AD64742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271464" y="3645024"/>
              <a:ext cx="1539000" cy="2052000"/>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46C03882-80E4-957A-3AFC-155800B912E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42797" t="39693" r="42978" b="56195"/>
            <a:stretch/>
          </p:blipFill>
          <p:spPr>
            <a:xfrm rot="10800000" flipH="1">
              <a:off x="1922400" y="4449600"/>
              <a:ext cx="240027" cy="72000"/>
            </a:xfrm>
            <a:prstGeom prst="rect">
              <a:avLst/>
            </a:prstGeom>
            <a:effectLst/>
          </p:spPr>
        </p:pic>
      </p:grpSp>
      <p:pic>
        <p:nvPicPr>
          <p:cNvPr id="8" name="図 7">
            <a:extLst>
              <a:ext uri="{FF2B5EF4-FFF2-40B4-BE49-F238E27FC236}">
                <a16:creationId xmlns:a16="http://schemas.microsoft.com/office/drawing/2014/main" id="{6D9234BB-1686-61C0-0063-A128DF7D8FF6}"/>
              </a:ext>
            </a:extLst>
          </p:cNvPr>
          <p:cNvPicPr>
            <a:picLocks noChangeAspect="1"/>
          </p:cNvPicPr>
          <p:nvPr/>
        </p:nvPicPr>
        <p:blipFill rotWithShape="1">
          <a:blip r:embed="rId12">
            <a:extLst>
              <a:ext uri="{28A0092B-C50C-407E-A947-70E740481C1C}">
                <a14:useLocalDpi xmlns:a14="http://schemas.microsoft.com/office/drawing/2010/main" val="0"/>
              </a:ext>
            </a:extLst>
          </a:blip>
          <a:srcRect l="4170" t="15555" r="83093" b="71528"/>
          <a:stretch/>
        </p:blipFill>
        <p:spPr>
          <a:xfrm>
            <a:off x="2031604" y="3717032"/>
            <a:ext cx="504056" cy="438105"/>
          </a:xfrm>
          <a:prstGeom prst="rect">
            <a:avLst/>
          </a:prstGeom>
        </p:spPr>
      </p:pic>
      <p:pic>
        <p:nvPicPr>
          <p:cNvPr id="9" name="図 8">
            <a:extLst>
              <a:ext uri="{FF2B5EF4-FFF2-40B4-BE49-F238E27FC236}">
                <a16:creationId xmlns:a16="http://schemas.microsoft.com/office/drawing/2014/main" id="{0F37FB0B-6B53-4F0C-D9C0-8B632EF8C405}"/>
              </a:ext>
            </a:extLst>
          </p:cNvPr>
          <p:cNvPicPr>
            <a:picLocks noChangeAspect="1"/>
          </p:cNvPicPr>
          <p:nvPr/>
        </p:nvPicPr>
        <p:blipFill rotWithShape="1">
          <a:blip r:embed="rId12">
            <a:extLst>
              <a:ext uri="{28A0092B-C50C-407E-A947-70E740481C1C}">
                <a14:useLocalDpi xmlns:a14="http://schemas.microsoft.com/office/drawing/2010/main" val="0"/>
              </a:ext>
            </a:extLst>
          </a:blip>
          <a:srcRect l="4170" t="15555" r="83093" b="71528"/>
          <a:stretch/>
        </p:blipFill>
        <p:spPr>
          <a:xfrm flipH="1">
            <a:off x="3471764" y="3717032"/>
            <a:ext cx="567680" cy="438105"/>
          </a:xfrm>
          <a:prstGeom prst="rect">
            <a:avLst/>
          </a:prstGeom>
        </p:spPr>
      </p:pic>
    </p:spTree>
    <p:extLst>
      <p:ext uri="{BB962C8B-B14F-4D97-AF65-F5344CB8AC3E}">
        <p14:creationId xmlns:p14="http://schemas.microsoft.com/office/powerpoint/2010/main" val="33819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40"/>
                                        </p:tgtEl>
                                        <p:attrNameLst>
                                          <p:attrName>style.visibility</p:attrName>
                                        </p:attrNameLst>
                                      </p:cBhvr>
                                      <p:to>
                                        <p:strVal val="visible"/>
                                      </p:to>
                                    </p:set>
                                    <p:animEffect transition="in" filter="fade">
                                      <p:cBhvr>
                                        <p:cTn id="20" dur="500"/>
                                        <p:tgtEl>
                                          <p:spTgt spid="104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47"/>
                                        </p:tgtEl>
                                        <p:attrNameLst>
                                          <p:attrName>style.visibility</p:attrName>
                                        </p:attrNameLst>
                                      </p:cBhvr>
                                      <p:to>
                                        <p:strVal val="visible"/>
                                      </p:to>
                                    </p:set>
                                    <p:animEffect transition="in" filter="fade">
                                      <p:cBhvr>
                                        <p:cTn id="36" dur="500"/>
                                        <p:tgtEl>
                                          <p:spTgt spid="104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fade">
                                      <p:cBhvr>
                                        <p:cTn id="40" dur="500"/>
                                        <p:tgtEl>
                                          <p:spTgt spid="1031"/>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870C9D8-4E0A-4CDB-88DC-98ECA8FDBBD1}"/>
              </a:ext>
            </a:extLst>
          </p:cNvPr>
          <p:cNvSpPr txBox="1"/>
          <p:nvPr/>
        </p:nvSpPr>
        <p:spPr>
          <a:xfrm>
            <a:off x="0" y="4797152"/>
            <a:ext cx="12192000" cy="1700848"/>
          </a:xfrm>
          <a:prstGeom prst="rect">
            <a:avLst/>
          </a:prstGeom>
          <a:noFill/>
          <a:ln w="3175">
            <a:noFill/>
          </a:ln>
        </p:spPr>
        <p:txBody>
          <a:bodyPr wrap="square" tIns="0" bIns="0" rtlCol="0" anchor="ctr">
            <a:noAutofit/>
          </a:bodyPr>
          <a:lstStyle/>
          <a:p>
            <a:pPr algn="ctr" defTabSz="457200" eaLnBrk="1" fontAlgn="ctr" hangingPunct="1">
              <a:spcBef>
                <a:spcPts val="0"/>
              </a:spcBef>
              <a:spcAft>
                <a:spcPts val="0"/>
              </a:spcAft>
              <a:defRPr/>
            </a:pPr>
            <a:r>
              <a:rPr lang="en-US" altLang="ja-JP" sz="3600" b="1" dirty="0">
                <a:solidFill>
                  <a:prstClr val="black"/>
                </a:solidFill>
                <a:latin typeface="メイリオ" panose="020B0604030504040204" pitchFamily="50" charset="-128"/>
                <a:ea typeface="メイリオ" panose="020B0604030504040204" pitchFamily="50" charset="-128"/>
              </a:rPr>
              <a:t>『</a:t>
            </a:r>
            <a:r>
              <a:rPr lang="ja-JP" altLang="en-US" sz="3600" b="1" dirty="0">
                <a:solidFill>
                  <a:prstClr val="black"/>
                </a:solidFill>
                <a:latin typeface="メイリオ" panose="020B0604030504040204" pitchFamily="50" charset="-128"/>
                <a:ea typeface="メイリオ" panose="020B0604030504040204" pitchFamily="50" charset="-128"/>
              </a:rPr>
              <a:t>税</a:t>
            </a:r>
            <a:r>
              <a:rPr lang="en-US" altLang="ja-JP" sz="3600" b="1" dirty="0">
                <a:solidFill>
                  <a:prstClr val="black"/>
                </a:solidFill>
                <a:latin typeface="メイリオ" panose="020B0604030504040204" pitchFamily="50" charset="-128"/>
                <a:ea typeface="メイリオ" panose="020B0604030504040204" pitchFamily="50" charset="-128"/>
              </a:rPr>
              <a:t>』</a:t>
            </a:r>
            <a:r>
              <a:rPr lang="ja-JP" altLang="en-US" sz="3600" b="1" dirty="0">
                <a:solidFill>
                  <a:prstClr val="black"/>
                </a:solidFill>
                <a:latin typeface="メイリオ" panose="020B0604030504040204" pitchFamily="50" charset="-128"/>
                <a:ea typeface="メイリオ" panose="020B0604030504040204" pitchFamily="50" charset="-128"/>
              </a:rPr>
              <a:t>をきっかけに民主主義国家に移行しています。</a:t>
            </a:r>
          </a:p>
        </p:txBody>
      </p:sp>
      <p:sp>
        <p:nvSpPr>
          <p:cNvPr id="26" name="正方形/長方形 25">
            <a:extLst>
              <a:ext uri="{FF2B5EF4-FFF2-40B4-BE49-F238E27FC236}">
                <a16:creationId xmlns:a16="http://schemas.microsoft.com/office/drawing/2014/main" id="{EB0AC42A-75F4-BE1B-E49E-D6D0551DB998}"/>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503DAAA-D9F8-D0DE-5BE0-137D7E011809}"/>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8" name="スライド番号プレースホルダー 1">
            <a:extLst>
              <a:ext uri="{FF2B5EF4-FFF2-40B4-BE49-F238E27FC236}">
                <a16:creationId xmlns:a16="http://schemas.microsoft.com/office/drawing/2014/main" id="{382C001F-78EB-0CFC-2C60-BEA3FEBC45E7}"/>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5</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68F72A70-AEE9-BD4B-AC3E-E69587425E55}"/>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a:extLst>
              <a:ext uri="{FF2B5EF4-FFF2-40B4-BE49-F238E27FC236}">
                <a16:creationId xmlns:a16="http://schemas.microsoft.com/office/drawing/2014/main" id="{B4B30052-B1EB-1287-3FA0-1BFA712F2D5C}"/>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と</a:t>
            </a:r>
            <a:r>
              <a:rPr lang="ja-JP" altLang="en-US" sz="7200" b="1" spc="600" dirty="0">
                <a:latin typeface="メイリオ" panose="020B0604030504040204" pitchFamily="50" charset="-128"/>
                <a:ea typeface="メイリオ" panose="020B0604030504040204" pitchFamily="50" charset="-128"/>
              </a:rPr>
              <a:t>民主主義</a:t>
            </a:r>
          </a:p>
        </p:txBody>
      </p:sp>
      <p:grpSp>
        <p:nvGrpSpPr>
          <p:cNvPr id="12" name="グループ化 11">
            <a:extLst>
              <a:ext uri="{FF2B5EF4-FFF2-40B4-BE49-F238E27FC236}">
                <a16:creationId xmlns:a16="http://schemas.microsoft.com/office/drawing/2014/main" id="{C942BFF3-C2AB-99B5-BA22-7E4A09946FCC}"/>
              </a:ext>
            </a:extLst>
          </p:cNvPr>
          <p:cNvGrpSpPr/>
          <p:nvPr/>
        </p:nvGrpSpPr>
        <p:grpSpPr>
          <a:xfrm>
            <a:off x="35346" y="1052736"/>
            <a:ext cx="12397358" cy="3888432"/>
            <a:chOff x="35346" y="1052736"/>
            <a:chExt cx="12397358" cy="3888432"/>
          </a:xfrm>
        </p:grpSpPr>
        <p:sp>
          <p:nvSpPr>
            <p:cNvPr id="10" name="テキスト ボックス 9">
              <a:extLst>
                <a:ext uri="{FF2B5EF4-FFF2-40B4-BE49-F238E27FC236}">
                  <a16:creationId xmlns:a16="http://schemas.microsoft.com/office/drawing/2014/main" id="{8071F0FF-6B42-E244-F670-B48F0EA9E4E3}"/>
                </a:ext>
              </a:extLst>
            </p:cNvPr>
            <p:cNvSpPr txBox="1"/>
            <p:nvPr/>
          </p:nvSpPr>
          <p:spPr>
            <a:xfrm>
              <a:off x="3503712" y="1376832"/>
              <a:ext cx="6384032" cy="540000"/>
            </a:xfrm>
            <a:prstGeom prst="rect">
              <a:avLst/>
            </a:prstGeom>
            <a:noFill/>
            <a:ln w="3175">
              <a:noFill/>
            </a:ln>
          </p:spPr>
          <p:txBody>
            <a:bodyPr wrap="square" lIns="0" tIns="36000" rIns="1440000" bIns="0" rtlCol="0" anchor="t" anchorCtr="0">
              <a:noAutofit/>
            </a:bodyPr>
            <a:lstStyle/>
            <a:p>
              <a:pPr algn="ctr" defTabSz="457200"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アメリカ合衆国</a:t>
              </a: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40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ボストン茶会事件</a:t>
              </a:r>
            </a:p>
            <a:p>
              <a:pPr algn="ctr" defTabSz="457200" eaLnBrk="1" fontAlgn="auto" hangingPunct="1">
                <a:spcBef>
                  <a:spcPts val="0"/>
                </a:spcBef>
                <a:spcAft>
                  <a:spcPts val="0"/>
                </a:spcAft>
                <a:defRPr/>
              </a:pPr>
              <a:endParaRPr lang="ja-JP" altLang="en-US" sz="3200" b="1"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28B28F27-E6E3-CB25-47F8-65483A601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323" y="1844824"/>
              <a:ext cx="4320480" cy="2522080"/>
            </a:xfrm>
            <a:prstGeom prst="rect">
              <a:avLst/>
            </a:prstGeom>
          </p:spPr>
        </p:pic>
        <p:pic>
          <p:nvPicPr>
            <p:cNvPr id="18" name="図 17">
              <a:extLst>
                <a:ext uri="{FF2B5EF4-FFF2-40B4-BE49-F238E27FC236}">
                  <a16:creationId xmlns:a16="http://schemas.microsoft.com/office/drawing/2014/main" id="{B06661BA-7D47-A4E4-BF13-F74F0C8B3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0296" y="1268760"/>
              <a:ext cx="3672408" cy="3672408"/>
            </a:xfrm>
            <a:prstGeom prst="rect">
              <a:avLst/>
            </a:prstGeom>
          </p:spPr>
        </p:pic>
        <p:pic>
          <p:nvPicPr>
            <p:cNvPr id="34" name="図 33">
              <a:extLst>
                <a:ext uri="{FF2B5EF4-FFF2-40B4-BE49-F238E27FC236}">
                  <a16:creationId xmlns:a16="http://schemas.microsoft.com/office/drawing/2014/main" id="{53BCBDE1-2EE7-AA89-F832-61009DDD0A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46" y="1052736"/>
              <a:ext cx="3861048" cy="3861048"/>
            </a:xfrm>
            <a:prstGeom prst="rect">
              <a:avLst/>
            </a:prstGeom>
          </p:spPr>
        </p:pic>
      </p:grpSp>
    </p:spTree>
    <p:extLst>
      <p:ext uri="{BB962C8B-B14F-4D97-AF65-F5344CB8AC3E}">
        <p14:creationId xmlns:p14="http://schemas.microsoft.com/office/powerpoint/2010/main" val="295262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52B191-3FFE-5450-7524-13106796C56D}"/>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EF6D357-6F8B-5235-EC7A-5E09CD3574E5}"/>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6BA637DF-2B90-BB20-7725-E7FE9F222B9F}"/>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6</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2283CFB-7170-B897-F7E5-B3F6DA4BDF3F}"/>
              </a:ext>
            </a:extLst>
          </p:cNvPr>
          <p:cNvSpPr/>
          <p:nvPr/>
        </p:nvSpPr>
        <p:spPr>
          <a:xfrm>
            <a:off x="1127448" y="1006927"/>
            <a:ext cx="9936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5">
            <a:extLst>
              <a:ext uri="{FF2B5EF4-FFF2-40B4-BE49-F238E27FC236}">
                <a16:creationId xmlns:a16="http://schemas.microsoft.com/office/drawing/2014/main" id="{29C140D3-0971-B72E-9918-C527F25905B9}"/>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6000" b="1" dirty="0">
                <a:latin typeface="メイリオ" panose="020B0604030504040204" pitchFamily="50" charset="-128"/>
                <a:ea typeface="メイリオ" panose="020B0604030504040204" pitchFamily="50" charset="-128"/>
              </a:rPr>
              <a:t>アメリカ・ボストン茶会事件 </a:t>
            </a:r>
          </a:p>
        </p:txBody>
      </p:sp>
      <p:sp>
        <p:nvSpPr>
          <p:cNvPr id="16" name="テキスト ボックス 15">
            <a:extLst>
              <a:ext uri="{FF2B5EF4-FFF2-40B4-BE49-F238E27FC236}">
                <a16:creationId xmlns:a16="http://schemas.microsoft.com/office/drawing/2014/main" id="{9BCAD4A7-8488-2999-D7A0-D491A15D001C}"/>
              </a:ext>
            </a:extLst>
          </p:cNvPr>
          <p:cNvSpPr txBox="1"/>
          <p:nvPr/>
        </p:nvSpPr>
        <p:spPr>
          <a:xfrm>
            <a:off x="-1" y="5013176"/>
            <a:ext cx="12192001" cy="1200329"/>
          </a:xfrm>
          <a:prstGeom prst="rect">
            <a:avLst/>
          </a:prstGeom>
          <a:noFill/>
        </p:spPr>
        <p:txBody>
          <a:bodyPr wrap="square">
            <a:spAutoFit/>
          </a:bodyPr>
          <a:lstStyle/>
          <a:p>
            <a:pPr algn="ctr" defTabSz="457200" eaLnBrk="1" fontAlgn="ctr" hangingPunct="1">
              <a:spcBef>
                <a:spcPts val="0"/>
              </a:spcBef>
              <a:spcAft>
                <a:spcPts val="0"/>
              </a:spcAft>
              <a:defRPr/>
            </a:pPr>
            <a:r>
              <a:rPr lang="ja-JP" altLang="en-US" sz="3600" b="1" dirty="0">
                <a:solidFill>
                  <a:prstClr val="black"/>
                </a:solidFill>
                <a:latin typeface="メイリオ" panose="020B0604030504040204" pitchFamily="50" charset="-128"/>
                <a:ea typeface="メイリオ" panose="020B0604030504040204" pitchFamily="50" charset="-128"/>
              </a:rPr>
              <a:t>代表なくして課税なし</a:t>
            </a:r>
          </a:p>
          <a:p>
            <a:pPr algn="ctr" defTabSz="457200" eaLnBrk="1" fontAlgn="ctr" hangingPunct="1">
              <a:spcBef>
                <a:spcPts val="0"/>
              </a:spcBef>
              <a:spcAft>
                <a:spcPts val="0"/>
              </a:spcAft>
              <a:defRPr/>
            </a:pPr>
            <a:r>
              <a:rPr lang="ja-JP" altLang="en-US" sz="3600" b="1" dirty="0">
                <a:solidFill>
                  <a:prstClr val="black"/>
                </a:solidFill>
                <a:latin typeface="メイリオ" panose="020B0604030504040204" pitchFamily="50" charset="-128"/>
                <a:ea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rPr>
              <a:t>　</a:t>
            </a:r>
            <a:r>
              <a:rPr lang="en-US" altLang="ja-JP" sz="3600" b="1" i="1" dirty="0">
                <a:solidFill>
                  <a:prstClr val="black"/>
                </a:solidFill>
                <a:latin typeface="メイリオ" panose="020B0604030504040204" pitchFamily="50" charset="-128"/>
                <a:ea typeface="メイリオ" panose="020B0604030504040204" pitchFamily="50" charset="-128"/>
              </a:rPr>
              <a:t>No Taxation without Representation</a:t>
            </a:r>
            <a:r>
              <a:rPr lang="ja-JP" altLang="en-US" sz="3200" b="1" i="1" dirty="0">
                <a:solidFill>
                  <a:prstClr val="black"/>
                </a:solidFill>
                <a:latin typeface="HG創英角ｺﾞｼｯｸUB" panose="020B0909000000000000" pitchFamily="49" charset="-128"/>
              </a:rPr>
              <a:t>！</a:t>
            </a:r>
            <a:r>
              <a:rPr lang="en-US" altLang="ja-JP" sz="3600" b="1" i="1" dirty="0">
                <a:solidFill>
                  <a:prstClr val="black"/>
                </a:solidFill>
                <a:latin typeface="メイリオ" panose="020B0604030504040204" pitchFamily="50" charset="-128"/>
                <a:ea typeface="メイリオ" panose="020B0604030504040204" pitchFamily="50" charset="-128"/>
              </a:rPr>
              <a:t> </a:t>
            </a:r>
            <a:r>
              <a:rPr lang="ja-JP" altLang="en-US" sz="3600" b="1" dirty="0">
                <a:solidFill>
                  <a:prstClr val="black"/>
                </a:solidFill>
                <a:latin typeface="メイリオ" panose="020B0604030504040204" pitchFamily="50" charset="-128"/>
                <a:ea typeface="メイリオ" panose="020B0604030504040204" pitchFamily="50" charset="-128"/>
              </a:rPr>
              <a:t>❞</a:t>
            </a:r>
          </a:p>
        </p:txBody>
      </p:sp>
      <p:sp>
        <p:nvSpPr>
          <p:cNvPr id="17" name="コンテンツ プレースホルダー 2">
            <a:extLst>
              <a:ext uri="{FF2B5EF4-FFF2-40B4-BE49-F238E27FC236}">
                <a16:creationId xmlns:a16="http://schemas.microsoft.com/office/drawing/2014/main" id="{B481EA59-DB08-9048-58E9-0F2EE54B1701}"/>
              </a:ext>
            </a:extLst>
          </p:cNvPr>
          <p:cNvSpPr txBox="1">
            <a:spLocks/>
          </p:cNvSpPr>
          <p:nvPr/>
        </p:nvSpPr>
        <p:spPr>
          <a:xfrm>
            <a:off x="30410" y="1484784"/>
            <a:ext cx="9792152" cy="3423738"/>
          </a:xfrm>
          <a:prstGeom prst="rect">
            <a:avLst/>
          </a:prstGeom>
        </p:spPr>
        <p:txBody>
          <a:bodyPr vert="horz" lIns="360000" tIns="324000" rIns="91440" bIns="3600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b">
              <a:lnSpc>
                <a:spcPct val="120000"/>
              </a:lnSpc>
              <a:spcBef>
                <a:spcPts val="0"/>
              </a:spcBef>
              <a:spcAft>
                <a:spcPts val="0"/>
              </a:spcAft>
            </a:pPr>
            <a:r>
              <a:rPr lang="ja-JP" altLang="en-US" sz="2400" b="1" dirty="0">
                <a:latin typeface="メイリオ" panose="020B0604030504040204" pitchFamily="50" charset="-128"/>
                <a:ea typeface="メイリオ" panose="020B0604030504040204" pitchFamily="50" charset="-128"/>
              </a:rPr>
              <a:t>イギリスのマサチューセッツ植民地において</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本国議会の植民地政策に反対した人々が</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貨物輸送船からイギリス東インド会社の</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船荷の紅茶を海に投棄した事件</a:t>
            </a:r>
            <a:endParaRPr lang="en-US" altLang="ja-JP" sz="2400" b="1" dirty="0">
              <a:latin typeface="メイリオ" panose="020B0604030504040204" pitchFamily="50" charset="-128"/>
              <a:ea typeface="メイリオ" panose="020B0604030504040204" pitchFamily="50" charset="-128"/>
            </a:endParaRPr>
          </a:p>
          <a:p>
            <a:pPr marL="0" indent="0" fontAlgn="b">
              <a:lnSpc>
                <a:spcPct val="120000"/>
              </a:lnSpc>
              <a:spcBef>
                <a:spcPts val="0"/>
              </a:spcBef>
              <a:spcAft>
                <a:spcPts val="0"/>
              </a:spcAft>
            </a:pPr>
            <a:r>
              <a:rPr lang="en-US" altLang="ja-JP" sz="2400" b="1" dirty="0">
                <a:latin typeface="メイリオ" panose="020B0604030504040204" pitchFamily="50" charset="-128"/>
                <a:ea typeface="メイリオ" panose="020B0604030504040204" pitchFamily="50" charset="-128"/>
              </a:rPr>
              <a:t>(1773</a:t>
            </a:r>
            <a:r>
              <a:rPr lang="ja-JP" altLang="en-US" sz="2400" b="1" dirty="0">
                <a:latin typeface="メイリオ" panose="020B0604030504040204" pitchFamily="50" charset="-128"/>
                <a:ea typeface="メイリオ" panose="020B0604030504040204" pitchFamily="50" charset="-128"/>
              </a:rPr>
              <a:t>年</a:t>
            </a:r>
            <a:r>
              <a:rPr lang="en-US" altLang="ja-JP" sz="2400" b="1" dirty="0">
                <a:latin typeface="メイリオ" panose="020B0604030504040204" pitchFamily="50" charset="-128"/>
                <a:ea typeface="メイリオ" panose="020B0604030504040204" pitchFamily="50" charset="-128"/>
              </a:rPr>
              <a:t>12</a:t>
            </a:r>
            <a:r>
              <a:rPr lang="ja-JP" altLang="en-US" sz="2400" b="1" dirty="0">
                <a:latin typeface="メイリオ" panose="020B0604030504040204" pitchFamily="50" charset="-128"/>
                <a:ea typeface="メイリオ" panose="020B0604030504040204" pitchFamily="50" charset="-128"/>
              </a:rPr>
              <a:t>月</a:t>
            </a:r>
            <a:r>
              <a:rPr lang="en-US" altLang="ja-JP" sz="2400" b="1" dirty="0">
                <a:latin typeface="メイリオ" panose="020B0604030504040204" pitchFamily="50" charset="-128"/>
                <a:ea typeface="メイリオ" panose="020B0604030504040204" pitchFamily="50" charset="-128"/>
              </a:rPr>
              <a:t>16</a:t>
            </a:r>
            <a:r>
              <a:rPr lang="ja-JP" altLang="en-US" sz="2400" b="1" dirty="0">
                <a:latin typeface="メイリオ" panose="020B0604030504040204" pitchFamily="50" charset="-128"/>
                <a:ea typeface="メイリオ" panose="020B0604030504040204" pitchFamily="50" charset="-128"/>
              </a:rPr>
              <a:t>日</a:t>
            </a:r>
            <a:r>
              <a:rPr lang="en-US" altLang="ja-JP" sz="2400" b="1" dirty="0">
                <a:latin typeface="メイリオ" panose="020B0604030504040204" pitchFamily="50" charset="-128"/>
                <a:ea typeface="メイリオ" panose="020B0604030504040204" pitchFamily="50" charset="-128"/>
              </a:rPr>
              <a:t>)</a:t>
            </a:r>
            <a:endParaRPr lang="ja-JP" altLang="en-US" sz="2400" b="1"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59B92E81-9BB7-56DE-0732-FBDBCE755A84}"/>
              </a:ext>
            </a:extLst>
          </p:cNvPr>
          <p:cNvGrpSpPr/>
          <p:nvPr/>
        </p:nvGrpSpPr>
        <p:grpSpPr>
          <a:xfrm>
            <a:off x="5087888" y="1196752"/>
            <a:ext cx="8064896" cy="3888432"/>
            <a:chOff x="5087888" y="1196752"/>
            <a:chExt cx="8064896" cy="3888432"/>
          </a:xfrm>
        </p:grpSpPr>
        <p:pic>
          <p:nvPicPr>
            <p:cNvPr id="21" name="図 20">
              <a:extLst>
                <a:ext uri="{FF2B5EF4-FFF2-40B4-BE49-F238E27FC236}">
                  <a16:creationId xmlns:a16="http://schemas.microsoft.com/office/drawing/2014/main" id="{DC92B403-D8FB-1309-FCEF-51764FCE9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1967130"/>
              <a:ext cx="4680520" cy="2748935"/>
            </a:xfrm>
            <a:prstGeom prst="rect">
              <a:avLst/>
            </a:prstGeom>
          </p:spPr>
        </p:pic>
        <p:pic>
          <p:nvPicPr>
            <p:cNvPr id="22" name="図 21">
              <a:extLst>
                <a:ext uri="{FF2B5EF4-FFF2-40B4-BE49-F238E27FC236}">
                  <a16:creationId xmlns:a16="http://schemas.microsoft.com/office/drawing/2014/main" id="{6A19C61F-400C-2BEB-0CA2-D26EB1109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183" y="1196752"/>
              <a:ext cx="3818601" cy="3824721"/>
            </a:xfrm>
            <a:prstGeom prst="rect">
              <a:avLst/>
            </a:prstGeom>
          </p:spPr>
        </p:pic>
        <p:pic>
          <p:nvPicPr>
            <p:cNvPr id="23" name="図 22">
              <a:extLst>
                <a:ext uri="{FF2B5EF4-FFF2-40B4-BE49-F238E27FC236}">
                  <a16:creationId xmlns:a16="http://schemas.microsoft.com/office/drawing/2014/main" id="{37865E6D-CD15-0671-5C13-97F0AEF27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0256" y="1412776"/>
              <a:ext cx="3672408" cy="3672408"/>
            </a:xfrm>
            <a:prstGeom prst="rect">
              <a:avLst/>
            </a:prstGeom>
          </p:spPr>
        </p:pic>
      </p:grpSp>
    </p:spTree>
    <p:extLst>
      <p:ext uri="{BB962C8B-B14F-4D97-AF65-F5344CB8AC3E}">
        <p14:creationId xmlns:p14="http://schemas.microsoft.com/office/powerpoint/2010/main" val="42582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05215FC-7CAF-EC51-6B14-8117EFF99901}"/>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840E310-5CFA-D44B-18B0-1EA29DB79927}"/>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7" name="スライド番号プレースホルダー 1">
            <a:extLst>
              <a:ext uri="{FF2B5EF4-FFF2-40B4-BE49-F238E27FC236}">
                <a16:creationId xmlns:a16="http://schemas.microsoft.com/office/drawing/2014/main" id="{47C5275F-2B10-EB99-5A14-9BBDAA2027BB}"/>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7</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テキスト&#10;&#10;AI 生成コンテンツは誤りを含む可能性があります。">
            <a:extLst>
              <a:ext uri="{FF2B5EF4-FFF2-40B4-BE49-F238E27FC236}">
                <a16:creationId xmlns:a16="http://schemas.microsoft.com/office/drawing/2014/main" id="{8C4D33B7-C5E7-EBE9-D6C1-4B0DE178B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815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4457EC-AC27-52CF-ADD0-07B28899EE72}"/>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9BDE69C-ED07-F3FC-D2CF-22F06C6E41C3}"/>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23066941-8637-A0CF-07D0-344FCE639850}"/>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8</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840EBCAF-09A1-7F9B-8F4C-41DB3F1B4F16}"/>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80D9C962-F357-E7CD-6AFD-A23D14108EAB}"/>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私たち</a:t>
            </a:r>
            <a:r>
              <a:rPr lang="ja-JP" altLang="en-US" sz="5400" b="1" spc="600" dirty="0">
                <a:latin typeface="メイリオ" panose="020B0604030504040204" pitchFamily="50" charset="-128"/>
                <a:ea typeface="メイリオ" panose="020B0604030504040204" pitchFamily="50" charset="-128"/>
              </a:rPr>
              <a:t>が</a:t>
            </a:r>
            <a:r>
              <a:rPr lang="ja-JP" altLang="en-US" sz="7200" b="1" spc="600" dirty="0">
                <a:latin typeface="メイリオ" panose="020B0604030504040204" pitchFamily="50" charset="-128"/>
                <a:ea typeface="メイリオ" panose="020B0604030504040204" pitchFamily="50" charset="-128"/>
              </a:rPr>
              <a:t>決める税 </a:t>
            </a:r>
          </a:p>
        </p:txBody>
      </p:sp>
      <p:sp>
        <p:nvSpPr>
          <p:cNvPr id="9" name="テキスト ボックス 8">
            <a:extLst>
              <a:ext uri="{FF2B5EF4-FFF2-40B4-BE49-F238E27FC236}">
                <a16:creationId xmlns:a16="http://schemas.microsoft.com/office/drawing/2014/main" id="{42C847BA-14B9-9140-6325-11E3D34E58E2}"/>
              </a:ext>
            </a:extLst>
          </p:cNvPr>
          <p:cNvSpPr txBox="1"/>
          <p:nvPr/>
        </p:nvSpPr>
        <p:spPr>
          <a:xfrm>
            <a:off x="-1" y="5343823"/>
            <a:ext cx="12192001" cy="923330"/>
          </a:xfrm>
          <a:prstGeom prst="rect">
            <a:avLst/>
          </a:prstGeom>
          <a:noFill/>
        </p:spPr>
        <p:txBody>
          <a:bodyPr wrap="square">
            <a:spAutoFit/>
          </a:bodyPr>
          <a:lstStyle/>
          <a:p>
            <a:pPr algn="ctr" defTabSz="457200" eaLnBrk="1" fontAlgn="ctr" hangingPunct="1">
              <a:spcBef>
                <a:spcPts val="0"/>
              </a:spcBef>
              <a:spcAft>
                <a:spcPts val="0"/>
              </a:spcAft>
              <a:defRPr/>
            </a:pPr>
            <a:r>
              <a:rPr lang="ja-JP" altLang="en-US" sz="3600" b="1" dirty="0">
                <a:solidFill>
                  <a:prstClr val="black"/>
                </a:solidFill>
                <a:latin typeface="メイリオ" panose="020B0604030504040204" pitchFamily="50" charset="-128"/>
                <a:ea typeface="メイリオ" panose="020B0604030504040204" pitchFamily="50" charset="-128"/>
              </a:rPr>
              <a:t>「取られる税」から</a:t>
            </a:r>
            <a:r>
              <a:rPr lang="ja-JP" altLang="en-US" sz="5400" b="1" dirty="0">
                <a:solidFill>
                  <a:prstClr val="black"/>
                </a:solidFill>
                <a:latin typeface="メイリオ" panose="020B0604030504040204" pitchFamily="50" charset="-128"/>
                <a:ea typeface="メイリオ" panose="020B0604030504040204" pitchFamily="50" charset="-128"/>
              </a:rPr>
              <a:t>「私たちの税」</a:t>
            </a:r>
            <a:r>
              <a:rPr lang="ja-JP" altLang="en-US" sz="3600" b="1" dirty="0">
                <a:solidFill>
                  <a:prstClr val="black"/>
                </a:solidFill>
                <a:latin typeface="メイリオ" panose="020B0604030504040204" pitchFamily="50" charset="-128"/>
                <a:ea typeface="メイリオ" panose="020B0604030504040204" pitchFamily="50" charset="-128"/>
              </a:rPr>
              <a:t>へ</a:t>
            </a:r>
          </a:p>
        </p:txBody>
      </p:sp>
      <p:grpSp>
        <p:nvGrpSpPr>
          <p:cNvPr id="2" name="グループ化 1">
            <a:extLst>
              <a:ext uri="{FF2B5EF4-FFF2-40B4-BE49-F238E27FC236}">
                <a16:creationId xmlns:a16="http://schemas.microsoft.com/office/drawing/2014/main" id="{30EFCF60-726F-68CA-73C9-787ABF98A4A8}"/>
              </a:ext>
            </a:extLst>
          </p:cNvPr>
          <p:cNvGrpSpPr/>
          <p:nvPr/>
        </p:nvGrpSpPr>
        <p:grpSpPr>
          <a:xfrm>
            <a:off x="1884000" y="1124744"/>
            <a:ext cx="8424000" cy="3762891"/>
            <a:chOff x="1884000" y="1124744"/>
            <a:chExt cx="8424000" cy="3762891"/>
          </a:xfrm>
        </p:grpSpPr>
        <p:sp>
          <p:nvSpPr>
            <p:cNvPr id="10" name="テキスト ボックス 9">
              <a:extLst>
                <a:ext uri="{FF2B5EF4-FFF2-40B4-BE49-F238E27FC236}">
                  <a16:creationId xmlns:a16="http://schemas.microsoft.com/office/drawing/2014/main" id="{08A1D308-2756-4A5B-21D8-86DBBF746D55}"/>
                </a:ext>
              </a:extLst>
            </p:cNvPr>
            <p:cNvSpPr txBox="1"/>
            <p:nvPr/>
          </p:nvSpPr>
          <p:spPr>
            <a:xfrm>
              <a:off x="1884000" y="2060848"/>
              <a:ext cx="8424000" cy="2826787"/>
            </a:xfrm>
            <a:prstGeom prst="rect">
              <a:avLst/>
            </a:prstGeom>
            <a:noFill/>
            <a:ln w="3175">
              <a:noFill/>
            </a:ln>
          </p:spPr>
          <p:txBody>
            <a:bodyPr wrap="square" lIns="0" tIns="0" rIns="0" bIns="36000" rtlCol="0" anchor="ctr">
              <a:noAutofit/>
            </a:bodyPr>
            <a:lstStyle/>
            <a:p>
              <a:pPr algn="ctr" defTabSz="457200" eaLnBrk="1" fontAlgn="auto" hangingPunct="1">
                <a:lnSpc>
                  <a:spcPct val="170000"/>
                </a:lnSpc>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　太平洋戦争の後、</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　民主化がすすめられ、</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　国民に選挙権が与えられ、</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国のことは主権者である</a:t>
              </a:r>
              <a:endParaRPr lang="en-US" altLang="ja-JP" b="1"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lnSpc>
                  <a:spcPct val="170000"/>
                </a:lnSpc>
                <a:spcBef>
                  <a:spcPts val="0"/>
                </a:spcBef>
                <a:spcAft>
                  <a:spcPts val="0"/>
                </a:spcAft>
                <a:defRPr/>
              </a:pPr>
              <a:r>
                <a:rPr lang="ja-JP" altLang="en-US" b="1" dirty="0">
                  <a:solidFill>
                    <a:prstClr val="black"/>
                  </a:solidFill>
                  <a:latin typeface="メイリオ" panose="020B0604030504040204" pitchFamily="50" charset="-128"/>
                  <a:ea typeface="メイリオ" panose="020B0604030504040204" pitchFamily="50" charset="-128"/>
                </a:rPr>
                <a:t>　国民が決めることになった。</a:t>
              </a:r>
            </a:p>
          </p:txBody>
        </p:sp>
        <p:sp>
          <p:nvSpPr>
            <p:cNvPr id="11" name="テキスト ボックス 10">
              <a:extLst>
                <a:ext uri="{FF2B5EF4-FFF2-40B4-BE49-F238E27FC236}">
                  <a16:creationId xmlns:a16="http://schemas.microsoft.com/office/drawing/2014/main" id="{AB1F1263-AB38-F128-FD32-5623CF40B4EC}"/>
                </a:ext>
              </a:extLst>
            </p:cNvPr>
            <p:cNvSpPr txBox="1"/>
            <p:nvPr/>
          </p:nvSpPr>
          <p:spPr>
            <a:xfrm>
              <a:off x="1884000" y="1124744"/>
              <a:ext cx="8424000" cy="1080000"/>
            </a:xfrm>
            <a:prstGeom prst="rect">
              <a:avLst/>
            </a:prstGeom>
            <a:noFill/>
            <a:ln w="3175">
              <a:noFill/>
            </a:ln>
          </p:spPr>
          <p:txBody>
            <a:bodyPr wrap="square" tIns="0" bIns="0" rtlCol="0" anchor="ctr">
              <a:noAutofit/>
            </a:bodyPr>
            <a:lstStyle/>
            <a:p>
              <a:pPr algn="ctr" defTabSz="457200" eaLnBrk="1" fontAlgn="auto" hangingPunct="1">
                <a:spcBef>
                  <a:spcPts val="0"/>
                </a:spcBef>
                <a:spcAft>
                  <a:spcPts val="0"/>
                </a:spcAft>
                <a:defRPr/>
              </a:pPr>
              <a:r>
                <a:rPr lang="ja-JP" altLang="en-US" sz="3400" b="1" dirty="0">
                  <a:solidFill>
                    <a:prstClr val="black"/>
                  </a:solidFill>
                  <a:latin typeface="メイリオ" panose="020B0604030504040204" pitchFamily="50" charset="-128"/>
                  <a:ea typeface="メイリオ" panose="020B0604030504040204" pitchFamily="50" charset="-128"/>
                </a:rPr>
                <a:t>現代社会</a:t>
              </a:r>
            </a:p>
          </p:txBody>
        </p:sp>
      </p:grpSp>
      <p:pic>
        <p:nvPicPr>
          <p:cNvPr id="14" name="図 13">
            <a:extLst>
              <a:ext uri="{FF2B5EF4-FFF2-40B4-BE49-F238E27FC236}">
                <a16:creationId xmlns:a16="http://schemas.microsoft.com/office/drawing/2014/main" id="{0FAFCEB9-65F6-F9D2-1A6D-9959B4AB0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4" y="1196752"/>
            <a:ext cx="3933056" cy="4149080"/>
          </a:xfrm>
          <a:prstGeom prst="rect">
            <a:avLst/>
          </a:prstGeom>
        </p:spPr>
      </p:pic>
      <p:pic>
        <p:nvPicPr>
          <p:cNvPr id="22" name="図 21">
            <a:extLst>
              <a:ext uri="{FF2B5EF4-FFF2-40B4-BE49-F238E27FC236}">
                <a16:creationId xmlns:a16="http://schemas.microsoft.com/office/drawing/2014/main" id="{00A20520-1048-4025-5F68-7F2A10A3D9B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000" y="1484784"/>
            <a:ext cx="3833664" cy="3833664"/>
          </a:xfrm>
          <a:prstGeom prst="rect">
            <a:avLst/>
          </a:prstGeom>
        </p:spPr>
      </p:pic>
    </p:spTree>
    <p:extLst>
      <p:ext uri="{BB962C8B-B14F-4D97-AF65-F5344CB8AC3E}">
        <p14:creationId xmlns:p14="http://schemas.microsoft.com/office/powerpoint/2010/main" val="22580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EDT01_ABST_001D</Template>
  <TotalTime>0</TotalTime>
  <Words>5578</Words>
  <Application>Microsoft Office PowerPoint</Application>
  <PresentationFormat>ワイド画面</PresentationFormat>
  <Paragraphs>581</Paragraphs>
  <Slides>25</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25</vt:i4>
      </vt:variant>
    </vt:vector>
  </HeadingPairs>
  <TitlesOfParts>
    <vt:vector size="38" baseType="lpstr">
      <vt:lpstr>BIZ UDPゴシック</vt:lpstr>
      <vt:lpstr>HG創英角ｺﾞｼｯｸUB</vt:lpstr>
      <vt:lpstr>ＭＳ Ｐゴシック</vt:lpstr>
      <vt:lpstr>ＭＳ Ｐ明朝</vt:lpstr>
      <vt:lpstr>メイリオ</vt:lpstr>
      <vt:lpstr>游ゴシック</vt:lpstr>
      <vt:lpstr>Arial</vt:lpstr>
      <vt:lpstr>Calibri</vt:lpstr>
      <vt:lpstr>Calibri Light</vt:lpstr>
      <vt:lpstr>Office テーマ</vt:lpstr>
      <vt:lpstr>1_Office テーマ</vt:lpstr>
      <vt:lpstr>2_Office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2013-08-14T05:25:09Z</dcterms:created>
  <dcterms:modified xsi:type="dcterms:W3CDTF">2025-07-04T04:17:11Z</dcterms:modified>
</cp:coreProperties>
</file>