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2"/>
  </p:notesMasterIdLst>
  <p:sldIdLst>
    <p:sldId id="399" r:id="rId2"/>
    <p:sldId id="496" r:id="rId3"/>
    <p:sldId id="397" r:id="rId4"/>
    <p:sldId id="411" r:id="rId5"/>
    <p:sldId id="476" r:id="rId6"/>
    <p:sldId id="495" r:id="rId7"/>
    <p:sldId id="467" r:id="rId8"/>
    <p:sldId id="477" r:id="rId9"/>
    <p:sldId id="503" r:id="rId10"/>
    <p:sldId id="362" r:id="rId11"/>
    <p:sldId id="412" r:id="rId12"/>
    <p:sldId id="395" r:id="rId13"/>
    <p:sldId id="498" r:id="rId14"/>
    <p:sldId id="506" r:id="rId15"/>
    <p:sldId id="444" r:id="rId16"/>
    <p:sldId id="466" r:id="rId17"/>
    <p:sldId id="424" r:id="rId18"/>
    <p:sldId id="427" r:id="rId19"/>
    <p:sldId id="458" r:id="rId20"/>
    <p:sldId id="507" r:id="rId2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244" userDrawn="1">
          <p15:clr>
            <a:srgbClr val="A4A3A4"/>
          </p15:clr>
        </p15:guide>
        <p15:guide id="2" pos="7537" userDrawn="1">
          <p15:clr>
            <a:srgbClr val="A4A3A4"/>
          </p15:clr>
        </p15:guide>
        <p15:guide id="3" pos="6992"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2CD7AE-05D5-5FC8-A14F-3AC7B845AA70}" name="今吉 優子" initials="" userId="S::PC2024-15@kinzei01.onmicrosoft.com::46f2f777-0c52-4d6a-91e7-90597958c9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DEEBF7"/>
    <a:srgbClr val="FBE5D6"/>
    <a:srgbClr val="B7DEE8"/>
    <a:srgbClr val="D9D9D9"/>
    <a:srgbClr val="DCE6F2"/>
    <a:srgbClr val="B9CDE5"/>
    <a:srgbClr val="B5CEED"/>
    <a:srgbClr val="DBEEF4"/>
    <a:srgbClr val="91C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73704" autoAdjust="0"/>
  </p:normalViewPr>
  <p:slideViewPr>
    <p:cSldViewPr snapToGrid="0" showGuides="1">
      <p:cViewPr varScale="1">
        <p:scale>
          <a:sx n="87" d="100"/>
          <a:sy n="87" d="100"/>
        </p:scale>
        <p:origin x="1014" y="108"/>
      </p:cViewPr>
      <p:guideLst>
        <p:guide pos="6244"/>
        <p:guide pos="7537"/>
        <p:guide pos="6992"/>
        <p:guide orient="horz" pos="2160"/>
      </p:guideLst>
    </p:cSldViewPr>
  </p:slideViewPr>
  <p:notesTextViewPr>
    <p:cViewPr>
      <p:scale>
        <a:sx n="1" d="1"/>
        <a:sy n="1" d="1"/>
      </p:scale>
      <p:origin x="0" y="0"/>
    </p:cViewPr>
  </p:notesTextViewPr>
  <p:notesViewPr>
    <p:cSldViewPr snapToGrid="0">
      <p:cViewPr varScale="1">
        <p:scale>
          <a:sx n="47" d="100"/>
          <a:sy n="47" d="100"/>
        </p:scale>
        <p:origin x="300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7842289782884"/>
          <c:y val="4.6001735979926885E-2"/>
          <c:w val="0.78973564025007381"/>
          <c:h val="0.94099270425098569"/>
        </c:manualLayout>
      </c:layout>
      <c:doughnutChart>
        <c:varyColors val="1"/>
        <c:ser>
          <c:idx val="0"/>
          <c:order val="0"/>
          <c:tx>
            <c:strRef>
              <c:f>Sheet1!$B$1</c:f>
              <c:strCache>
                <c:ptCount val="1"/>
                <c:pt idx="0">
                  <c:v>支出</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F20-454C-A093-AF09318268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F20-454C-A093-AF09318268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F20-454C-A093-AF09318268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F20-454C-A093-AF09318268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F20-454C-A093-AF09318268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F20-454C-A093-AF093182680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F20-454C-A093-AF0931826805}"/>
              </c:ext>
            </c:extLst>
          </c:dPt>
          <c:dLbls>
            <c:dLbl>
              <c:idx val="0"/>
              <c:layout>
                <c:manualLayout>
                  <c:x val="2.2309203838981346E-3"/>
                  <c:y val="2.9613526873371952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fld id="{4BA06814-700E-4D3D-9826-020191F7862F}" type="CATEGORYNAME">
                      <a:rPr lang="ja-JP" altLang="en-US" sz="1800" b="1" smtClean="0"/>
                      <a:pPr>
                        <a:defRPr sz="1800">
                          <a:solidFill>
                            <a:schemeClr val="bg1"/>
                          </a:solidFill>
                        </a:defRPr>
                      </a:pPr>
                      <a:t>[分類名]</a:t>
                    </a:fld>
                    <a:r>
                      <a:rPr lang="ja-JP" altLang="en-US" sz="1800" b="1" baseline="0" dirty="0"/>
                      <a:t> 　　　　</a:t>
                    </a:r>
                    <a:fld id="{431587FA-C466-4C02-9CE1-E6C967808456}" type="VALUE">
                      <a:rPr lang="en-US" altLang="ja-JP" sz="1800" b="1" baseline="0" smtClean="0"/>
                      <a:pPr>
                        <a:defRPr sz="1800">
                          <a:solidFill>
                            <a:schemeClr val="bg1"/>
                          </a:solidFill>
                        </a:defRPr>
                      </a:pPr>
                      <a:t>[値]</a:t>
                    </a:fld>
                    <a:endParaRPr lang="ja-JP" altLang="en-US" sz="1800" b="1" baseline="0" dirty="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layout>
                    <c:manualLayout>
                      <c:w val="0.24908064820343451"/>
                      <c:h val="0.34937451244577222"/>
                    </c:manualLayout>
                  </c15:layout>
                  <c15:dlblFieldTable/>
                  <c15:showDataLabelsRange val="0"/>
                </c:ext>
                <c:ext xmlns:c16="http://schemas.microsoft.com/office/drawing/2014/chart" uri="{C3380CC4-5D6E-409C-BE32-E72D297353CC}">
                  <c16:uniqueId val="{00000001-AF20-454C-A093-AF0931826805}"/>
                </c:ext>
              </c:extLst>
            </c:dLbl>
            <c:dLbl>
              <c:idx val="1"/>
              <c:layout>
                <c:manualLayout>
                  <c:x val="2.0769228253273295E-2"/>
                  <c:y val="1.3748406754516359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fld id="{C4E46237-0864-413A-AF32-8BD4452A271E}" type="CATEGORYNAME">
                      <a:rPr lang="ja-JP" altLang="en-US" sz="1800" b="1" smtClean="0"/>
                      <a:pPr>
                        <a:defRPr sz="1800">
                          <a:solidFill>
                            <a:schemeClr val="bg1"/>
                          </a:solidFill>
                        </a:defRPr>
                      </a:pPr>
                      <a:t>[分類名]</a:t>
                    </a:fld>
                    <a:endParaRPr lang="ja-JP" altLang="en-US" sz="1800" b="1" dirty="0"/>
                  </a:p>
                  <a:p>
                    <a:pPr>
                      <a:defRPr sz="1800">
                        <a:solidFill>
                          <a:schemeClr val="bg1"/>
                        </a:solidFill>
                      </a:defRPr>
                    </a:pPr>
                    <a:fld id="{101CA8FD-5B8E-49C8-80FC-4AAEA071E0BA}" type="VALUE">
                      <a:rPr lang="en-US" altLang="ja-JP" sz="1800" b="1" baseline="0" smtClean="0"/>
                      <a:pPr>
                        <a:defRPr sz="1800">
                          <a:solidFill>
                            <a:schemeClr val="bg1"/>
                          </a:solidFill>
                        </a:defRPr>
                      </a:pPr>
                      <a:t>[値]</a:t>
                    </a:fld>
                    <a:endParaRPr lang="ja-JP" alt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layout>
                    <c:manualLayout>
                      <c:w val="0.28774611898896196"/>
                      <c:h val="0.27230094417995299"/>
                    </c:manualLayout>
                  </c15:layout>
                  <c15:dlblFieldTable/>
                  <c15:showDataLabelsRange val="0"/>
                </c:ext>
                <c:ext xmlns:c16="http://schemas.microsoft.com/office/drawing/2014/chart" uri="{C3380CC4-5D6E-409C-BE32-E72D297353CC}">
                  <c16:uniqueId val="{00000003-AF20-454C-A093-AF0931826805}"/>
                </c:ext>
              </c:extLst>
            </c:dLbl>
            <c:dLbl>
              <c:idx val="2"/>
              <c:layout>
                <c:manualLayout>
                  <c:x val="1.384606131483198E-2"/>
                  <c:y val="3.29962844660108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fld id="{E077A759-A56C-408D-9100-4EC11EFDAD00}" type="CATEGORYNAME">
                      <a:rPr lang="ja-JP" altLang="en-US" sz="1600" b="1" smtClean="0"/>
                      <a:pPr>
                        <a:defRPr sz="1600">
                          <a:solidFill>
                            <a:schemeClr val="bg1"/>
                          </a:solidFill>
                        </a:defRPr>
                      </a:pPr>
                      <a:t>[分類名]</a:t>
                    </a:fld>
                    <a:endParaRPr lang="ja-JP" altLang="en-US" sz="1600" b="1" dirty="0"/>
                  </a:p>
                  <a:p>
                    <a:pPr>
                      <a:defRPr sz="1600">
                        <a:solidFill>
                          <a:schemeClr val="bg1"/>
                        </a:solidFill>
                      </a:defRPr>
                    </a:pPr>
                    <a:fld id="{783DC179-6112-4FE4-B590-516FA72E6B5C}" type="VALUE">
                      <a:rPr lang="en-US" altLang="ja-JP" sz="1600" b="1" baseline="0" smtClean="0"/>
                      <a:pPr>
                        <a:defRPr sz="1600">
                          <a:solidFill>
                            <a:schemeClr val="bg1"/>
                          </a:solidFill>
                        </a:defRPr>
                      </a:pPr>
                      <a:t>[値]</a:t>
                    </a:fld>
                    <a:endParaRPr lang="ja-JP" alt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layout>
                    <c:manualLayout>
                      <c:w val="0.11600767825467251"/>
                      <c:h val="0.16664454652666527"/>
                    </c:manualLayout>
                  </c15:layout>
                  <c15:dlblFieldTable/>
                  <c15:showDataLabelsRange val="0"/>
                </c:ext>
                <c:ext xmlns:c16="http://schemas.microsoft.com/office/drawing/2014/chart" uri="{C3380CC4-5D6E-409C-BE32-E72D297353CC}">
                  <c16:uniqueId val="{00000005-AF20-454C-A093-AF0931826805}"/>
                </c:ext>
              </c:extLst>
            </c:dLbl>
            <c:dLbl>
              <c:idx val="3"/>
              <c:layout>
                <c:manualLayout>
                  <c:x val="0"/>
                  <c:y val="2.4747132158129528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9E5481E8-A7D8-409D-82E0-7A5F4A034685}" type="CATEGORYNAME">
                      <a:rPr lang="ja-JP" altLang="en-US" sz="1600" b="1" smtClean="0"/>
                      <a:pPr>
                        <a:defRPr sz="1600">
                          <a:solidFill>
                            <a:schemeClr val="bg1"/>
                          </a:solidFill>
                        </a:defRPr>
                      </a:pPr>
                      <a:t>[分類名]</a:t>
                    </a:fld>
                    <a:endParaRPr lang="ja-JP" altLang="en-US" sz="1600" b="1" dirty="0"/>
                  </a:p>
                  <a:p>
                    <a:pPr>
                      <a:defRPr sz="1600">
                        <a:solidFill>
                          <a:schemeClr val="bg1"/>
                        </a:solidFill>
                      </a:defRPr>
                    </a:pPr>
                    <a:r>
                      <a:rPr lang="ja-JP" altLang="en-US" sz="1600" baseline="0" dirty="0"/>
                      <a:t> </a:t>
                    </a:r>
                    <a:fld id="{0BD9BE32-6A8E-4662-8D96-6F185EDFA589}" type="VALUE">
                      <a:rPr lang="en-US" altLang="ja-JP" sz="1600" b="1" baseline="0"/>
                      <a:pPr>
                        <a:defRPr sz="1600">
                          <a:solidFill>
                            <a:schemeClr val="bg1"/>
                          </a:solidFill>
                        </a:defRPr>
                      </a:pPr>
                      <a:t>[値]</a:t>
                    </a:fld>
                    <a:endParaRPr lang="ja-JP" altLang="en-US" sz="1600" baseline="0" dirty="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F20-454C-A093-AF0931826805}"/>
                </c:ext>
              </c:extLst>
            </c:dLbl>
            <c:dLbl>
              <c:idx val="4"/>
              <c:layout>
                <c:manualLayout>
                  <c:x val="-9.2307681125659465E-3"/>
                  <c:y val="2.4747132158129629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161210EC-0160-43E6-BCDA-9A3C05A2638C}" type="CATEGORYNAME">
                      <a:rPr lang="ja-JP" altLang="en-US" sz="1600" b="1" smtClean="0"/>
                      <a:pPr>
                        <a:defRPr sz="1600">
                          <a:solidFill>
                            <a:schemeClr val="bg1"/>
                          </a:solidFill>
                        </a:defRPr>
                      </a:pPr>
                      <a:t>[分類名]</a:t>
                    </a:fld>
                    <a:endParaRPr lang="ja-JP" altLang="en-US" sz="1600" b="1" dirty="0"/>
                  </a:p>
                  <a:p>
                    <a:pPr>
                      <a:defRPr sz="1600">
                        <a:solidFill>
                          <a:schemeClr val="bg1"/>
                        </a:solidFill>
                      </a:defRPr>
                    </a:pPr>
                    <a:r>
                      <a:rPr lang="ja-JP" altLang="en-US" sz="1600" baseline="0" dirty="0"/>
                      <a:t> </a:t>
                    </a:r>
                    <a:fld id="{4B0FC9F5-F1F0-4F0F-AA76-40A0EF8F8840}" type="VALUE">
                      <a:rPr lang="en-US" altLang="ja-JP" sz="1600" b="1" baseline="0"/>
                      <a:pPr>
                        <a:defRPr sz="1600">
                          <a:solidFill>
                            <a:schemeClr val="bg1"/>
                          </a:solidFill>
                        </a:defRPr>
                      </a:pPr>
                      <a:t>[値]</a:t>
                    </a:fld>
                    <a:endParaRPr lang="ja-JP" altLang="en-US" sz="1600" baseline="0" dirty="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F20-454C-A093-AF0931826805}"/>
                </c:ext>
              </c:extLst>
            </c:dLbl>
            <c:dLbl>
              <c:idx val="5"/>
              <c:tx>
                <c:rich>
                  <a:bodyPr/>
                  <a:lstStyle/>
                  <a:p>
                    <a:fld id="{914D200B-3B5E-40F6-A91B-E62E4F5C989B}" type="CATEGORYNAME">
                      <a:rPr lang="ja-JP" altLang="en-US" sz="1600" b="1" smtClean="0"/>
                      <a:pPr/>
                      <a:t>[分類名]</a:t>
                    </a:fld>
                    <a:r>
                      <a:rPr lang="ja-JP" altLang="en-US" sz="1600" baseline="0" dirty="0"/>
                      <a:t> </a:t>
                    </a:r>
                    <a:fld id="{1F0845CB-0045-4AF5-A70E-4D84151B55AC}" type="VALUE">
                      <a:rPr lang="en-US" altLang="ja-JP" sz="1600" b="1" baseline="0"/>
                      <a:pPr/>
                      <a:t>[値]</a:t>
                    </a:fld>
                    <a:endParaRPr lang="ja-JP" altLang="en-US" sz="1600" baseline="0" dirty="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F20-454C-A093-AF0931826805}"/>
                </c:ext>
              </c:extLst>
            </c:dLbl>
            <c:dLbl>
              <c:idx val="6"/>
              <c:layout>
                <c:manualLayout>
                  <c:x val="1.9615382239202592E-2"/>
                  <c:y val="1.64980881054197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fld id="{4A8DBCFC-0785-4F3D-8D3B-4938FD958143}" type="CATEGORYNAME">
                      <a:rPr lang="ja-JP" altLang="en-US" sz="1600" b="1" smtClean="0"/>
                      <a:pPr>
                        <a:defRPr sz="1600">
                          <a:solidFill>
                            <a:schemeClr val="bg1"/>
                          </a:solidFill>
                        </a:defRPr>
                      </a:pPr>
                      <a:t>[分類名]</a:t>
                    </a:fld>
                    <a:r>
                      <a:rPr lang="ja-JP" altLang="en-US" sz="1600" baseline="0" dirty="0"/>
                      <a:t> </a:t>
                    </a:r>
                    <a:fld id="{F5386304-9DE7-4A81-B877-1378ED878758}" type="VALUE">
                      <a:rPr lang="en-US" altLang="ja-JP" sz="1600" b="1" baseline="0"/>
                      <a:pPr>
                        <a:defRPr sz="1600">
                          <a:solidFill>
                            <a:schemeClr val="bg1"/>
                          </a:solidFill>
                        </a:defRPr>
                      </a:pPr>
                      <a:t>[値]</a:t>
                    </a:fld>
                    <a:endParaRPr lang="ja-JP" altLang="en-US" sz="1600" baseline="0" dirty="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layout>
                    <c:manualLayout>
                      <c:w val="0.30753466898429205"/>
                      <c:h val="0.23454781923205081"/>
                    </c:manualLayout>
                  </c15:layout>
                  <c15:dlblFieldTable/>
                  <c15:showDataLabelsRange val="0"/>
                </c:ext>
                <c:ext xmlns:c16="http://schemas.microsoft.com/office/drawing/2014/chart" uri="{C3380CC4-5D6E-409C-BE32-E72D297353CC}">
                  <c16:uniqueId val="{0000000D-AF20-454C-A093-AF093182680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健康・生活</c:v>
                </c:pt>
                <c:pt idx="1">
                  <c:v>防衛</c:v>
                </c:pt>
                <c:pt idx="2">
                  <c:v>道路</c:v>
                </c:pt>
                <c:pt idx="3">
                  <c:v>教育</c:v>
                </c:pt>
                <c:pt idx="4">
                  <c:v>その他</c:v>
                </c:pt>
                <c:pt idx="5">
                  <c:v>県、市町村</c:v>
                </c:pt>
                <c:pt idx="6">
                  <c:v>借金の返済</c:v>
                </c:pt>
              </c:strCache>
            </c:strRef>
          </c:cat>
          <c:val>
            <c:numRef>
              <c:f>Sheet1!$B$2:$B$8</c:f>
              <c:numCache>
                <c:formatCode>0.0%</c:formatCode>
                <c:ptCount val="7"/>
                <c:pt idx="0">
                  <c:v>0.33200000000000002</c:v>
                </c:pt>
                <c:pt idx="1">
                  <c:v>7.4999999999999997E-2</c:v>
                </c:pt>
                <c:pt idx="2">
                  <c:v>5.2999999999999999E-2</c:v>
                </c:pt>
                <c:pt idx="3">
                  <c:v>4.9000000000000002E-2</c:v>
                </c:pt>
                <c:pt idx="4">
                  <c:v>8.2000000000000003E-2</c:v>
                </c:pt>
                <c:pt idx="5">
                  <c:v>0.16400000000000001</c:v>
                </c:pt>
                <c:pt idx="6">
                  <c:v>0.245</c:v>
                </c:pt>
              </c:numCache>
            </c:numRef>
          </c:val>
          <c:extLst>
            <c:ext xmlns:c16="http://schemas.microsoft.com/office/drawing/2014/chart" uri="{C3380CC4-5D6E-409C-BE32-E72D297353CC}">
              <c16:uniqueId val="{0000000E-AF20-454C-A093-AF093182680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7842289782884"/>
          <c:y val="4.6001735979926885E-2"/>
          <c:w val="0.78973564025007381"/>
          <c:h val="0.94099270425098569"/>
        </c:manualLayout>
      </c:layout>
      <c:doughnutChart>
        <c:varyColors val="1"/>
        <c:ser>
          <c:idx val="0"/>
          <c:order val="0"/>
          <c:tx>
            <c:strRef>
              <c:f>Sheet1!$B$1</c:f>
              <c:strCache>
                <c:ptCount val="1"/>
                <c:pt idx="0">
                  <c:v>収入</c:v>
                </c:pt>
              </c:strCache>
            </c:strRef>
          </c:tx>
          <c:dPt>
            <c:idx val="0"/>
            <c:bubble3D val="0"/>
            <c:spPr>
              <a:solidFill>
                <a:srgbClr val="FF5050"/>
              </a:solidFill>
              <a:ln w="19050">
                <a:solidFill>
                  <a:schemeClr val="lt1"/>
                </a:solidFill>
              </a:ln>
              <a:effectLst/>
            </c:spPr>
            <c:extLst>
              <c:ext xmlns:c16="http://schemas.microsoft.com/office/drawing/2014/chart" uri="{C3380CC4-5D6E-409C-BE32-E72D297353CC}">
                <c16:uniqueId val="{00000001-A8A4-416F-BA49-191F8966F2E7}"/>
              </c:ext>
            </c:extLst>
          </c:dPt>
          <c:dPt>
            <c:idx val="1"/>
            <c:bubble3D val="0"/>
            <c:spPr>
              <a:solidFill>
                <a:srgbClr val="FF9966"/>
              </a:solidFill>
              <a:ln w="19050">
                <a:solidFill>
                  <a:schemeClr val="lt1"/>
                </a:solidFill>
              </a:ln>
              <a:effectLst/>
            </c:spPr>
            <c:extLst>
              <c:ext xmlns:c16="http://schemas.microsoft.com/office/drawing/2014/chart" uri="{C3380CC4-5D6E-409C-BE32-E72D297353CC}">
                <c16:uniqueId val="{00000003-A8A4-416F-BA49-191F8966F2E7}"/>
              </c:ext>
            </c:extLst>
          </c:dPt>
          <c:dPt>
            <c:idx val="2"/>
            <c:bubble3D val="0"/>
            <c:spPr>
              <a:solidFill>
                <a:srgbClr val="FF99CC"/>
              </a:solidFill>
              <a:ln w="19050">
                <a:solidFill>
                  <a:schemeClr val="lt1"/>
                </a:solidFill>
              </a:ln>
              <a:effectLst/>
            </c:spPr>
            <c:extLst>
              <c:ext xmlns:c16="http://schemas.microsoft.com/office/drawing/2014/chart" uri="{C3380CC4-5D6E-409C-BE32-E72D297353CC}">
                <c16:uniqueId val="{00000005-A8A4-416F-BA49-191F8966F2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8A4-416F-BA49-191F8966F2E7}"/>
              </c:ext>
            </c:extLst>
          </c:dPt>
          <c:dLbls>
            <c:dLbl>
              <c:idx val="0"/>
              <c:layout>
                <c:manualLayout>
                  <c:x val="3.1077070735666863E-2"/>
                  <c:y val="-0.24122997793543099"/>
                </c:manualLayout>
              </c:layout>
              <c:tx>
                <c:rich>
                  <a:bodyPr rot="0" spcFirstLastPara="1" vertOverflow="ellipsis" vert="horz" wrap="square" lIns="38100" tIns="19050" rIns="38100" bIns="19050" anchor="ctr" anchorCtr="1">
                    <a:noAutofit/>
                  </a:bodyPr>
                  <a:lstStyle/>
                  <a:p>
                    <a:pPr>
                      <a:defRPr sz="2800" b="0" i="0" u="none" strike="noStrike" kern="1200" baseline="0">
                        <a:solidFill>
                          <a:schemeClr val="bg1"/>
                        </a:solidFill>
                        <a:latin typeface="+mn-lt"/>
                        <a:ea typeface="+mn-ea"/>
                        <a:cs typeface="+mn-cs"/>
                      </a:defRPr>
                    </a:pPr>
                    <a:fld id="{4BA06814-700E-4D3D-9826-020191F7862F}" type="CATEGORYNAME">
                      <a:rPr lang="ja-JP" altLang="en-US" sz="2800" b="1" smtClean="0"/>
                      <a:pPr>
                        <a:defRPr sz="2800">
                          <a:solidFill>
                            <a:schemeClr val="bg1"/>
                          </a:solidFill>
                        </a:defRPr>
                      </a:pPr>
                      <a:t>[分類名]</a:t>
                    </a:fld>
                    <a:endParaRPr lang="ja-JP" altLang="en-US" sz="2800" b="1" dirty="0"/>
                  </a:p>
                  <a:p>
                    <a:pPr>
                      <a:defRPr sz="2800">
                        <a:solidFill>
                          <a:schemeClr val="bg1"/>
                        </a:solidFill>
                      </a:defRPr>
                    </a:pPr>
                    <a:r>
                      <a:rPr lang="ja-JP" altLang="en-US" sz="2800" b="1" baseline="0" dirty="0"/>
                      <a:t> </a:t>
                    </a:r>
                    <a:fld id="{431587FA-C466-4C02-9CE1-E6C967808456}" type="VALUE">
                      <a:rPr lang="en-US" altLang="ja-JP" sz="2800" b="1" baseline="0" smtClean="0"/>
                      <a:pPr>
                        <a:defRPr sz="2800">
                          <a:solidFill>
                            <a:schemeClr val="bg1"/>
                          </a:solidFill>
                        </a:defRPr>
                      </a:pPr>
                      <a:t>[値]</a:t>
                    </a:fld>
                    <a:endParaRPr lang="ja-JP" altLang="en-US" sz="2800" b="1" baseline="0" dirty="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8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layout>
                    <c:manualLayout>
                      <c:w val="0.25600372428785889"/>
                      <c:h val="0.31362865488402947"/>
                    </c:manualLayout>
                  </c15:layout>
                  <c15:dlblFieldTable/>
                  <c15:showDataLabelsRange val="0"/>
                </c:ext>
                <c:ext xmlns:c16="http://schemas.microsoft.com/office/drawing/2014/chart" uri="{C3380CC4-5D6E-409C-BE32-E72D297353CC}">
                  <c16:uniqueId val="{00000001-A8A4-416F-BA49-191F8966F2E7}"/>
                </c:ext>
              </c:extLst>
            </c:dLbl>
            <c:dLbl>
              <c:idx val="1"/>
              <c:tx>
                <c:rich>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fld id="{C4E46237-0864-413A-AF32-8BD4452A271E}" type="CATEGORYNAME">
                      <a:rPr lang="ja-JP" altLang="en-US" sz="2400" b="1" smtClean="0"/>
                      <a:pPr>
                        <a:defRPr sz="2400">
                          <a:solidFill>
                            <a:schemeClr val="bg1"/>
                          </a:solidFill>
                        </a:defRPr>
                      </a:pPr>
                      <a:t>[分類名]</a:t>
                    </a:fld>
                    <a:endParaRPr lang="ja-JP" altLang="en-US" sz="2400" b="1" dirty="0"/>
                  </a:p>
                  <a:p>
                    <a:pPr>
                      <a:defRPr sz="2400">
                        <a:solidFill>
                          <a:schemeClr val="bg1"/>
                        </a:solidFill>
                      </a:defRPr>
                    </a:pPr>
                    <a:fld id="{101CA8FD-5B8E-49C8-80FC-4AAEA071E0BA}" type="VALUE">
                      <a:rPr lang="en-US" altLang="ja-JP" sz="2400" b="1" baseline="0" smtClean="0"/>
                      <a:pPr>
                        <a:defRPr sz="2400">
                          <a:solidFill>
                            <a:schemeClr val="bg1"/>
                          </a:solidFill>
                        </a:defRPr>
                      </a:pPr>
                      <a:t>[値]</a:t>
                    </a:fld>
                    <a:endParaRPr lang="ja-JP" altLang="en-US"/>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bg1"/>
                      </a:solidFill>
                      <a:latin typeface="+mn-lt"/>
                      <a:ea typeface="+mn-ea"/>
                      <a:cs typeface="+mn-cs"/>
                    </a:defRPr>
                  </a:pPr>
                  <a:endParaRPr lang="ja-JP" altLang="en-US"/>
                </a:p>
              </c:txPr>
              <c:showLegendKey val="0"/>
              <c:showVal val="1"/>
              <c:showCatName val="1"/>
              <c:showSerName val="0"/>
              <c:showPercent val="1"/>
              <c:showBubbleSize val="0"/>
              <c:extLst>
                <c:ext xmlns:c15="http://schemas.microsoft.com/office/drawing/2012/chart" uri="{CE6537A1-D6FC-4f65-9D91-7224C49458BB}">
                  <c15:layout>
                    <c:manualLayout>
                      <c:w val="0.19774612989144399"/>
                      <c:h val="0.29704807633808261"/>
                    </c:manualLayout>
                  </c15:layout>
                  <c15:dlblFieldTable/>
                  <c15:showDataLabelsRange val="0"/>
                </c:ext>
                <c:ext xmlns:c16="http://schemas.microsoft.com/office/drawing/2014/chart" uri="{C3380CC4-5D6E-409C-BE32-E72D297353CC}">
                  <c16:uniqueId val="{00000003-A8A4-416F-BA49-191F8966F2E7}"/>
                </c:ext>
              </c:extLst>
            </c:dLbl>
            <c:dLbl>
              <c:idx val="2"/>
              <c:layout>
                <c:manualLayout>
                  <c:x val="8.0769220984951602E-3"/>
                  <c:y val="5.4992544466352889E-3"/>
                </c:manualLayout>
              </c:layout>
              <c:tx>
                <c:rich>
                  <a:bodyPr/>
                  <a:lstStyle/>
                  <a:p>
                    <a:fld id="{E077A759-A56C-408D-9100-4EC11EFDAD00}" type="CATEGORYNAME">
                      <a:rPr lang="ja-JP" altLang="en-US" sz="1400" b="1" smtClean="0"/>
                      <a:pPr/>
                      <a:t>[分類名]</a:t>
                    </a:fld>
                    <a:endParaRPr lang="ja-JP" altLang="en-US" sz="1400" b="1" dirty="0"/>
                  </a:p>
                  <a:p>
                    <a:fld id="{783DC179-6112-4FE4-B590-516FA72E6B5C}" type="VALUE">
                      <a:rPr lang="en-US" altLang="ja-JP" sz="1400" b="1" baseline="0" smtClean="0"/>
                      <a:pPr/>
                      <a:t>[値]</a:t>
                    </a:fld>
                    <a:endParaRPr lang="ja-JP" altLang="en-US"/>
                  </a:p>
                </c:rich>
              </c:tx>
              <c:showLegendKey val="0"/>
              <c:showVal val="1"/>
              <c:showCatName val="1"/>
              <c:showSerName val="0"/>
              <c:showPercent val="1"/>
              <c:showBubbleSize val="0"/>
              <c:extLst>
                <c:ext xmlns:c15="http://schemas.microsoft.com/office/drawing/2012/chart" uri="{CE6537A1-D6FC-4f65-9D91-7224C49458BB}">
                  <c15:layout>
                    <c:manualLayout>
                      <c:w val="0.16384613399804554"/>
                      <c:h val="0.20164799012366419"/>
                    </c:manualLayout>
                  </c15:layout>
                  <c15:dlblFieldTable/>
                  <c15:showDataLabelsRange val="0"/>
                </c:ext>
                <c:ext xmlns:c16="http://schemas.microsoft.com/office/drawing/2014/chart" uri="{C3380CC4-5D6E-409C-BE32-E72D297353CC}">
                  <c16:uniqueId val="{00000005-A8A4-416F-BA49-191F8966F2E7}"/>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ja-JP"/>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税金</c:v>
                </c:pt>
                <c:pt idx="1">
                  <c:v>借金</c:v>
                </c:pt>
                <c:pt idx="2">
                  <c:v>その他
収入</c:v>
                </c:pt>
              </c:strCache>
            </c:strRef>
          </c:cat>
          <c:val>
            <c:numRef>
              <c:f>Sheet1!$B$2:$B$5</c:f>
              <c:numCache>
                <c:formatCode>0.0%</c:formatCode>
                <c:ptCount val="4"/>
                <c:pt idx="0">
                  <c:v>0.67600000000000005</c:v>
                </c:pt>
                <c:pt idx="1">
                  <c:v>0.249</c:v>
                </c:pt>
                <c:pt idx="2">
                  <c:v>7.5999999999999998E-2</c:v>
                </c:pt>
              </c:numCache>
            </c:numRef>
          </c:val>
          <c:extLst>
            <c:ext xmlns:c16="http://schemas.microsoft.com/office/drawing/2014/chart" uri="{C3380CC4-5D6E-409C-BE32-E72D297353CC}">
              <c16:uniqueId val="{00000008-A8A4-416F-BA49-191F8966F2E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0.32216</cdr:x>
      <cdr:y>0.28511</cdr:y>
    </cdr:from>
    <cdr:to>
      <cdr:x>0.7037</cdr:x>
      <cdr:y>0.73973</cdr:y>
    </cdr:to>
    <cdr:sp macro="" textlink="">
      <cdr:nvSpPr>
        <cdr:cNvPr id="2" name="楕円 1">
          <a:extLst xmlns:a="http://schemas.openxmlformats.org/drawingml/2006/main">
            <a:ext uri="{FF2B5EF4-FFF2-40B4-BE49-F238E27FC236}">
              <a16:creationId xmlns:a16="http://schemas.microsoft.com/office/drawing/2014/main" id="{5A74879D-3DAA-1A71-2D35-6C7D670822D8}"/>
            </a:ext>
          </a:extLst>
        </cdr:cNvPr>
        <cdr:cNvSpPr/>
      </cdr:nvSpPr>
      <cdr:spPr>
        <a:xfrm xmlns:a="http://schemas.openxmlformats.org/drawingml/2006/main">
          <a:off x="1772937" y="1316844"/>
          <a:ext cx="2099742" cy="2099761"/>
        </a:xfrm>
        <a:prstGeom xmlns:a="http://schemas.openxmlformats.org/drawingml/2006/main" prst="ellipse">
          <a:avLst/>
        </a:prstGeom>
        <a:solidFill xmlns:a="http://schemas.openxmlformats.org/drawingml/2006/main">
          <a:schemeClr val="bg1"/>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ltLang="ja-JP" sz="1600" kern="1200" dirty="0">
            <a:solidFill>
              <a:schemeClr val="tx1"/>
            </a:solidFill>
          </a:endParaRPr>
        </a:p>
        <a:p xmlns:a="http://schemas.openxmlformats.org/drawingml/2006/main">
          <a:endParaRPr lang="en-US" altLang="ja-JP" sz="1600" kern="1200" dirty="0">
            <a:solidFill>
              <a:schemeClr val="tx1"/>
            </a:solidFill>
          </a:endParaRPr>
        </a:p>
      </cdr:txBody>
    </cdr:sp>
  </cdr:relSizeAnchor>
  <cdr:relSizeAnchor xmlns:cdr="http://schemas.openxmlformats.org/drawingml/2006/chartDrawing">
    <cdr:from>
      <cdr:x>0.36619</cdr:x>
      <cdr:y>0.415</cdr:y>
    </cdr:from>
    <cdr:to>
      <cdr:x>0.68619</cdr:x>
      <cdr:y>0.63498</cdr:y>
    </cdr:to>
    <cdr:sp macro="" textlink="">
      <cdr:nvSpPr>
        <cdr:cNvPr id="3" name="テキスト ボックス 2">
          <a:extLst xmlns:a="http://schemas.openxmlformats.org/drawingml/2006/main">
            <a:ext uri="{FF2B5EF4-FFF2-40B4-BE49-F238E27FC236}">
              <a16:creationId xmlns:a16="http://schemas.microsoft.com/office/drawing/2014/main" id="{0F2108FD-45BA-64A9-D8E4-85C22349A8C1}"/>
            </a:ext>
          </a:extLst>
        </cdr:cNvPr>
        <cdr:cNvSpPr txBox="1"/>
      </cdr:nvSpPr>
      <cdr:spPr>
        <a:xfrm xmlns:a="http://schemas.openxmlformats.org/drawingml/2006/main">
          <a:off x="2015283" y="1916768"/>
          <a:ext cx="1761067" cy="1016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2400" b="1" kern="1200" dirty="0">
              <a:solidFill>
                <a:schemeClr val="tx1"/>
              </a:solidFill>
            </a:rPr>
            <a:t>支出</a:t>
          </a:r>
          <a:r>
            <a:rPr lang="en-US" altLang="ja-JP" sz="2400" b="1" kern="1200" dirty="0">
              <a:solidFill>
                <a:schemeClr val="tx1"/>
              </a:solidFill>
            </a:rPr>
            <a:t>(</a:t>
          </a:r>
          <a:r>
            <a:rPr lang="ja-JP" altLang="en-US" sz="2400" b="1" kern="1200" dirty="0">
              <a:solidFill>
                <a:schemeClr val="tx1"/>
              </a:solidFill>
            </a:rPr>
            <a:t>歳出</a:t>
          </a:r>
          <a:r>
            <a:rPr lang="en-US" altLang="ja-JP" sz="2400" b="1" kern="1200" dirty="0">
              <a:solidFill>
                <a:schemeClr val="tx1"/>
              </a:solidFill>
            </a:rPr>
            <a:t>)</a:t>
          </a:r>
        </a:p>
        <a:p xmlns:a="http://schemas.openxmlformats.org/drawingml/2006/main">
          <a:r>
            <a:rPr lang="en-US" altLang="ja-JP" sz="2400" b="1" kern="1200" dirty="0">
              <a:solidFill>
                <a:schemeClr val="tx1"/>
              </a:solidFill>
            </a:rPr>
            <a:t> 115.2</a:t>
          </a:r>
          <a:r>
            <a:rPr lang="ja-JP" altLang="en-US" sz="2400" b="1" kern="1200" dirty="0">
              <a:solidFill>
                <a:schemeClr val="tx1"/>
              </a:solidFill>
            </a:rPr>
            <a:t>兆円</a:t>
          </a:r>
          <a:endParaRPr lang="en-US" altLang="ja-JP" sz="2400" b="1" kern="1200" dirty="0">
            <a:solidFill>
              <a:schemeClr val="tx1"/>
            </a:solidFill>
          </a:endParaRPr>
        </a:p>
        <a:p xmlns:a="http://schemas.openxmlformats.org/drawingml/2006/main">
          <a:endParaRPr lang="ja-JP" altLang="en-US" sz="1100"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0.32154</cdr:x>
      <cdr:y>0.28826</cdr:y>
    </cdr:from>
    <cdr:to>
      <cdr:x>0.70308</cdr:x>
      <cdr:y>0.74601</cdr:y>
    </cdr:to>
    <cdr:sp macro="" textlink="">
      <cdr:nvSpPr>
        <cdr:cNvPr id="2" name="楕円 1">
          <a:extLst xmlns:a="http://schemas.openxmlformats.org/drawingml/2006/main">
            <a:ext uri="{FF2B5EF4-FFF2-40B4-BE49-F238E27FC236}">
              <a16:creationId xmlns:a16="http://schemas.microsoft.com/office/drawing/2014/main" id="{5A74879D-3DAA-1A71-2D35-6C7D670822D8}"/>
            </a:ext>
          </a:extLst>
        </cdr:cNvPr>
        <cdr:cNvSpPr/>
      </cdr:nvSpPr>
      <cdr:spPr>
        <a:xfrm xmlns:a="http://schemas.openxmlformats.org/drawingml/2006/main">
          <a:off x="1769542" y="1331391"/>
          <a:ext cx="2099742" cy="2114216"/>
        </a:xfrm>
        <a:prstGeom xmlns:a="http://schemas.openxmlformats.org/drawingml/2006/main" prst="ellipse">
          <a:avLst/>
        </a:prstGeom>
        <a:solidFill xmlns:a="http://schemas.openxmlformats.org/drawingml/2006/main">
          <a:schemeClr val="bg1"/>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ltLang="ja-JP" sz="1600" kern="1200" dirty="0">
            <a:solidFill>
              <a:schemeClr val="tx1"/>
            </a:solidFill>
          </a:endParaRPr>
        </a:p>
        <a:p xmlns:a="http://schemas.openxmlformats.org/drawingml/2006/main">
          <a:endParaRPr lang="en-US" altLang="ja-JP" sz="1600" kern="1200" dirty="0">
            <a:solidFill>
              <a:schemeClr val="tx1"/>
            </a:solidFill>
          </a:endParaRPr>
        </a:p>
      </cdr:txBody>
    </cdr:sp>
  </cdr:relSizeAnchor>
  <cdr:relSizeAnchor xmlns:cdr="http://schemas.openxmlformats.org/drawingml/2006/chartDrawing">
    <cdr:from>
      <cdr:x>0.36527</cdr:x>
      <cdr:y>0.415</cdr:y>
    </cdr:from>
    <cdr:to>
      <cdr:x>0.68527</cdr:x>
      <cdr:y>0.63498</cdr:y>
    </cdr:to>
    <cdr:sp macro="" textlink="">
      <cdr:nvSpPr>
        <cdr:cNvPr id="3" name="テキスト ボックス 2">
          <a:extLst xmlns:a="http://schemas.openxmlformats.org/drawingml/2006/main">
            <a:ext uri="{FF2B5EF4-FFF2-40B4-BE49-F238E27FC236}">
              <a16:creationId xmlns:a16="http://schemas.microsoft.com/office/drawing/2014/main" id="{0F2108FD-45BA-64A9-D8E4-85C22349A8C1}"/>
            </a:ext>
          </a:extLst>
        </cdr:cNvPr>
        <cdr:cNvSpPr txBox="1"/>
      </cdr:nvSpPr>
      <cdr:spPr>
        <a:xfrm xmlns:a="http://schemas.openxmlformats.org/drawingml/2006/main">
          <a:off x="2010230" y="1916774"/>
          <a:ext cx="1761066" cy="1016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2400" b="1" kern="1200" dirty="0">
              <a:solidFill>
                <a:schemeClr val="tx1"/>
              </a:solidFill>
            </a:rPr>
            <a:t>収入</a:t>
          </a:r>
          <a:r>
            <a:rPr lang="en-US" altLang="ja-JP" sz="2400" b="1" kern="1200" dirty="0">
              <a:solidFill>
                <a:schemeClr val="tx1"/>
              </a:solidFill>
            </a:rPr>
            <a:t>(</a:t>
          </a:r>
          <a:r>
            <a:rPr lang="ja-JP" altLang="en-US" sz="2400" b="1" kern="1200" dirty="0">
              <a:solidFill>
                <a:schemeClr val="tx1"/>
              </a:solidFill>
            </a:rPr>
            <a:t>歳入</a:t>
          </a:r>
          <a:r>
            <a:rPr lang="en-US" altLang="ja-JP" sz="2400" b="1" kern="1200" dirty="0">
              <a:solidFill>
                <a:schemeClr val="tx1"/>
              </a:solidFill>
            </a:rPr>
            <a:t>)</a:t>
          </a:r>
        </a:p>
        <a:p xmlns:a="http://schemas.openxmlformats.org/drawingml/2006/main">
          <a:r>
            <a:rPr lang="en-US" altLang="ja-JP" sz="2400" b="1" kern="1200" dirty="0">
              <a:solidFill>
                <a:schemeClr val="tx1"/>
              </a:solidFill>
            </a:rPr>
            <a:t> 115.2</a:t>
          </a:r>
          <a:r>
            <a:rPr lang="ja-JP" altLang="en-US" sz="2400" b="1" kern="1200" dirty="0">
              <a:solidFill>
                <a:schemeClr val="tx1"/>
              </a:solidFill>
            </a:rPr>
            <a:t>兆円</a:t>
          </a:r>
          <a:endParaRPr lang="en-US" altLang="ja-JP" sz="2400" b="1" kern="1200" dirty="0">
            <a:solidFill>
              <a:schemeClr val="tx1"/>
            </a:solidFill>
          </a:endParaRPr>
        </a:p>
        <a:p xmlns:a="http://schemas.openxmlformats.org/drawingml/2006/main">
          <a:endParaRPr lang="ja-JP" altLang="en-US" sz="1100"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5029"/>
          </a:xfrm>
          <a:prstGeom prst="rect">
            <a:avLst/>
          </a:prstGeom>
        </p:spPr>
        <p:txBody>
          <a:bodyPr vert="horz" lIns="94856" tIns="47429" rIns="94856" bIns="474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0"/>
            <a:ext cx="2918830" cy="495029"/>
          </a:xfrm>
          <a:prstGeom prst="rect">
            <a:avLst/>
          </a:prstGeom>
        </p:spPr>
        <p:txBody>
          <a:bodyPr vert="horz" lIns="94856" tIns="47429" rIns="94856" bIns="47429" rtlCol="0"/>
          <a:lstStyle>
            <a:lvl1pPr algn="r">
              <a:defRPr sz="1200"/>
            </a:lvl1pPr>
          </a:lstStyle>
          <a:p>
            <a:fld id="{CF563024-7CC9-4939-A27B-6155A96D2078}" type="datetimeFigureOut">
              <a:rPr kumimoji="1" lang="ja-JP" altLang="en-US" smtClean="0"/>
              <a:t>2025/7/2</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8200" cy="3330575"/>
          </a:xfrm>
          <a:prstGeom prst="rect">
            <a:avLst/>
          </a:prstGeom>
          <a:noFill/>
          <a:ln w="12700">
            <a:solidFill>
              <a:prstClr val="black"/>
            </a:solidFill>
          </a:ln>
        </p:spPr>
        <p:txBody>
          <a:bodyPr vert="horz" lIns="94856" tIns="47429" rIns="94856" bIns="47429"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4856" tIns="47429" rIns="94856" bIns="474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6"/>
            <a:ext cx="2918830" cy="495028"/>
          </a:xfrm>
          <a:prstGeom prst="rect">
            <a:avLst/>
          </a:prstGeom>
        </p:spPr>
        <p:txBody>
          <a:bodyPr vert="horz" lIns="94856" tIns="47429" rIns="94856" bIns="474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5028"/>
          </a:xfrm>
          <a:prstGeom prst="rect">
            <a:avLst/>
          </a:prstGeom>
        </p:spPr>
        <p:txBody>
          <a:bodyPr vert="horz" lIns="94856" tIns="47429" rIns="94856" bIns="47429" rtlCol="0" anchor="b"/>
          <a:lstStyle>
            <a:lvl1pPr algn="r">
              <a:defRPr sz="1200"/>
            </a:lvl1pPr>
          </a:lstStyle>
          <a:p>
            <a:fld id="{DDBB6650-026F-4FB1-92FC-F8A50FDE5E91}" type="slidenum">
              <a:rPr kumimoji="1" lang="ja-JP" altLang="en-US" smtClean="0"/>
              <a:t>‹#›</a:t>
            </a:fld>
            <a:endParaRPr kumimoji="1" lang="ja-JP" altLang="en-US"/>
          </a:p>
        </p:txBody>
      </p:sp>
    </p:spTree>
    <p:extLst>
      <p:ext uri="{BB962C8B-B14F-4D97-AF65-F5344CB8AC3E}">
        <p14:creationId xmlns:p14="http://schemas.microsoft.com/office/powerpoint/2010/main" val="27055655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このテキストでは、</a:t>
            </a:r>
            <a:r>
              <a:rPr lang="en-US" altLang="ja-JP" dirty="0"/>
              <a:t>『</a:t>
            </a:r>
            <a:r>
              <a:rPr lang="ja-JP" altLang="en-US" dirty="0"/>
              <a:t>納税者意識の醸成</a:t>
            </a:r>
            <a:r>
              <a:rPr lang="en-US" altLang="ja-JP" dirty="0"/>
              <a:t>』</a:t>
            </a:r>
            <a:r>
              <a:rPr lang="ja-JP" altLang="en-US" dirty="0"/>
              <a:t>を目標としています。</a:t>
            </a:r>
          </a:p>
          <a:p>
            <a:pPr eaLnBrk="1" hangingPunct="1"/>
            <a:r>
              <a:rPr lang="ja-JP" altLang="en-US" dirty="0"/>
              <a:t>納税の義務だけでなく、主権者として税金の使い道を考えられるような授業を目指しましょう。無理に全てを説明する必要はありませんので、時間に余裕を持った構成にしましょう。また、自分の言葉で伝えることで、子供たちに伝わります。</a:t>
            </a:r>
            <a:endParaRPr lang="en-US" altLang="ja-JP" dirty="0"/>
          </a:p>
          <a:p>
            <a:pPr eaLnBrk="1" hangingPunct="1"/>
            <a:endParaRPr lang="en-US" altLang="ja-JP" dirty="0"/>
          </a:p>
          <a:p>
            <a:pPr eaLnBrk="1" hangingPunct="1"/>
            <a:r>
              <a:rPr lang="en-US" altLang="ja-JP" dirty="0"/>
              <a:t>【</a:t>
            </a:r>
            <a:r>
              <a:rPr lang="ja-JP" altLang="en-US" dirty="0"/>
              <a:t>全体像時間配分</a:t>
            </a:r>
            <a:r>
              <a:rPr lang="en-US" altLang="ja-JP" dirty="0"/>
              <a:t>】</a:t>
            </a:r>
          </a:p>
          <a:p>
            <a:pPr eaLnBrk="1" hangingPunct="1"/>
            <a:r>
              <a:rPr lang="ja-JP" altLang="en-US" dirty="0"/>
              <a:t>授業時間</a:t>
            </a:r>
            <a:r>
              <a:rPr lang="en-US" altLang="ja-JP" dirty="0"/>
              <a:t>45</a:t>
            </a:r>
            <a:r>
              <a:rPr lang="ja-JP" altLang="en-US" dirty="0"/>
              <a:t>分のうち</a:t>
            </a:r>
            <a:endParaRPr lang="en-US" altLang="ja-JP" dirty="0"/>
          </a:p>
          <a:p>
            <a:pPr eaLnBrk="1" hangingPunct="1"/>
            <a:r>
              <a:rPr lang="ja-JP" altLang="en-US" dirty="0"/>
              <a:t>自己紹介：５分</a:t>
            </a:r>
          </a:p>
          <a:p>
            <a:pPr eaLnBrk="1" hangingPunct="1"/>
            <a:r>
              <a:rPr lang="ja-JP" altLang="en-US" dirty="0"/>
              <a:t>テーマ１：</a:t>
            </a:r>
            <a:r>
              <a:rPr lang="en-US" altLang="ja-JP" dirty="0"/>
              <a:t>15</a:t>
            </a:r>
            <a:r>
              <a:rPr lang="ja-JP" altLang="en-US" dirty="0"/>
              <a:t>分</a:t>
            </a:r>
          </a:p>
          <a:p>
            <a:pPr eaLnBrk="1" hangingPunct="1"/>
            <a:r>
              <a:rPr lang="ja-JP" altLang="en-US" dirty="0"/>
              <a:t>テーマ２：</a:t>
            </a:r>
            <a:r>
              <a:rPr lang="en-US" altLang="ja-JP" dirty="0"/>
              <a:t>20</a:t>
            </a:r>
            <a:r>
              <a:rPr lang="ja-JP" altLang="en-US" dirty="0"/>
              <a:t>分（スライドを進める・ディスカッション説明５分</a:t>
            </a:r>
            <a:r>
              <a:rPr lang="en-US" altLang="ja-JP" dirty="0"/>
              <a:t>+</a:t>
            </a:r>
            <a:r>
              <a:rPr lang="ja-JP" altLang="en-US" dirty="0"/>
              <a:t>ディスカッション５分</a:t>
            </a:r>
            <a:r>
              <a:rPr lang="en-US" altLang="ja-JP" dirty="0"/>
              <a:t>+</a:t>
            </a:r>
            <a:r>
              <a:rPr lang="ja-JP" altLang="en-US" dirty="0"/>
              <a:t>発表と国の意見を決定５分</a:t>
            </a:r>
            <a:r>
              <a:rPr lang="en-US" altLang="ja-JP" dirty="0"/>
              <a:t>+</a:t>
            </a:r>
            <a:r>
              <a:rPr lang="ja-JP" altLang="en-US" dirty="0"/>
              <a:t>まとめ５分）</a:t>
            </a:r>
          </a:p>
          <a:p>
            <a:pPr eaLnBrk="1" hangingPunct="1"/>
            <a:r>
              <a:rPr lang="ja-JP" altLang="en-US" dirty="0"/>
              <a:t>アンケート：５分</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みなさん、こんにちは。</a:t>
            </a:r>
          </a:p>
          <a:p>
            <a:pPr eaLnBrk="1" hangingPunct="1"/>
            <a:r>
              <a:rPr lang="ja-JP" altLang="en-US" dirty="0"/>
              <a:t>私は、税理士の○○○○といいます。</a:t>
            </a:r>
          </a:p>
          <a:p>
            <a:pPr eaLnBrk="1" hangingPunct="1"/>
            <a:r>
              <a:rPr lang="ja-JP" altLang="en-US" dirty="0"/>
              <a:t>今日は、みなさんと一緒に税金について考えようと思い、近畿税理士会から来ました。</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0</a:t>
            </a:fld>
            <a:endParaRPr lang="en-US" altLang="ja-JP"/>
          </a:p>
        </p:txBody>
      </p:sp>
      <p:sp>
        <p:nvSpPr>
          <p:cNvPr id="5" name="ヘッダー プレースホルダー 4">
            <a:extLst>
              <a:ext uri="{FF2B5EF4-FFF2-40B4-BE49-F238E27FC236}">
                <a16:creationId xmlns:a16="http://schemas.microsoft.com/office/drawing/2014/main" id="{BFBD85C6-D9E3-426F-A824-142D752D906B}"/>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51436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テーマ１のまとめ。</a:t>
            </a:r>
          </a:p>
          <a:p>
            <a:pPr eaLnBrk="1" hangingPunct="1"/>
            <a:r>
              <a:rPr lang="ja-JP" altLang="en-US" dirty="0"/>
              <a:t>ここまでの学習内容をまとめます。税金の必要性が伝わっているかどうかを確認しましょう。</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ここまでで、税金にはどのような種類があり、どのように使われているのか分かりましたか？（挙手を促します）</a:t>
            </a:r>
          </a:p>
          <a:p>
            <a:pPr eaLnBrk="1" hangingPunct="1"/>
            <a:r>
              <a:rPr lang="ja-JP" altLang="en-US" dirty="0"/>
              <a:t>そうですね、私たちの生活を支えてくれるものに使われていることが分かりましたね。</a:t>
            </a:r>
          </a:p>
          <a:p>
            <a:pPr eaLnBrk="1" hangingPunct="1"/>
            <a:r>
              <a:rPr lang="ja-JP" altLang="en-US" dirty="0"/>
              <a:t>私たちが、豊かで安心して暮らしていくために必要なものですね。</a:t>
            </a:r>
            <a:endParaRPr lang="en-US" altLang="ja-JP" dirty="0"/>
          </a:p>
          <a:p>
            <a:pPr eaLnBrk="1" hangingPunct="1"/>
            <a:endParaRPr lang="en-US" altLang="ja-JP" dirty="0"/>
          </a:p>
          <a:p>
            <a:pPr defTabSz="948567"/>
            <a:r>
              <a:rPr lang="ja-JP" altLang="en-US" dirty="0"/>
              <a:t>＜ここまでで</a:t>
            </a:r>
            <a:r>
              <a:rPr lang="en-US" altLang="ja-JP" dirty="0"/>
              <a:t>20</a:t>
            </a:r>
            <a:r>
              <a:rPr lang="ja-JP" altLang="en-US" dirty="0"/>
              <a:t>分経過＞</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9</a:t>
            </a:fld>
            <a:endParaRPr lang="en-US" altLang="ja-JP"/>
          </a:p>
        </p:txBody>
      </p:sp>
      <p:sp>
        <p:nvSpPr>
          <p:cNvPr id="5" name="ヘッダー プレースホルダー 4">
            <a:extLst>
              <a:ext uri="{FF2B5EF4-FFF2-40B4-BE49-F238E27FC236}">
                <a16:creationId xmlns:a16="http://schemas.microsoft.com/office/drawing/2014/main" id="{C726BD84-E4CB-4C01-B0FC-0142FED7DFD6}"/>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76497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テーマ２の目的</a:t>
            </a:r>
          </a:p>
          <a:p>
            <a:pPr eaLnBrk="1" hangingPunct="1"/>
            <a:r>
              <a:rPr lang="ja-JP" altLang="en-US" dirty="0"/>
              <a:t>① 「税を公平に集める」ことを通して社会を考え、それぞれ立場が違う中</a:t>
            </a:r>
            <a:endParaRPr lang="en-US" altLang="ja-JP" dirty="0"/>
          </a:p>
          <a:p>
            <a:pPr eaLnBrk="1" hangingPunct="1"/>
            <a:r>
              <a:rPr lang="en-US" altLang="ja-JP" dirty="0"/>
              <a:t>     </a:t>
            </a:r>
            <a:r>
              <a:rPr lang="ja-JP" altLang="en-US" dirty="0"/>
              <a:t>で少数意見を大切にし、対立の中から相手を重んじ合意を形成していく</a:t>
            </a:r>
            <a:endParaRPr lang="en-US" altLang="ja-JP" dirty="0"/>
          </a:p>
          <a:p>
            <a:pPr eaLnBrk="1" hangingPunct="1"/>
            <a:r>
              <a:rPr lang="en-US" altLang="ja-JP" dirty="0"/>
              <a:t>     </a:t>
            </a:r>
            <a:r>
              <a:rPr lang="ja-JP" altLang="en-US" dirty="0"/>
              <a:t>過程を体感すること。（公平と平等の違い、公平には様々な考えがある</a:t>
            </a:r>
            <a:endParaRPr lang="en-US" altLang="ja-JP" dirty="0"/>
          </a:p>
          <a:p>
            <a:pPr eaLnBrk="1" hangingPunct="1"/>
            <a:r>
              <a:rPr lang="en-US" altLang="ja-JP" dirty="0"/>
              <a:t>     </a:t>
            </a:r>
            <a:r>
              <a:rPr lang="ja-JP" altLang="en-US" dirty="0"/>
              <a:t>こと、立場の違いによる公平）</a:t>
            </a:r>
          </a:p>
          <a:p>
            <a:pPr eaLnBrk="1" hangingPunct="1"/>
            <a:r>
              <a:rPr lang="ja-JP" altLang="en-US" dirty="0"/>
              <a:t>② ゲームで体感したことを基に、約</a:t>
            </a:r>
            <a:r>
              <a:rPr lang="en-US" altLang="ja-JP" dirty="0"/>
              <a:t>50 </a:t>
            </a:r>
            <a:r>
              <a:rPr lang="ja-JP" altLang="en-US" dirty="0"/>
              <a:t>種類もの税があるのは、立場の違う</a:t>
            </a:r>
            <a:endParaRPr lang="en-US" altLang="ja-JP" dirty="0"/>
          </a:p>
          <a:p>
            <a:pPr eaLnBrk="1" hangingPunct="1"/>
            <a:r>
              <a:rPr lang="en-US" altLang="ja-JP" dirty="0"/>
              <a:t>     </a:t>
            </a:r>
            <a:r>
              <a:rPr lang="ja-JP" altLang="en-US" dirty="0"/>
              <a:t>人逹の公平性を保つためだと気付くこと。</a:t>
            </a:r>
          </a:p>
          <a:p>
            <a:pPr eaLnBrk="1" hangingPunct="1"/>
            <a:r>
              <a:rPr lang="ja-JP" altLang="en-US" dirty="0"/>
              <a:t>③ 集め方決定の過程により、国民主権、民主主義、租税法律主義等を理解</a:t>
            </a:r>
            <a:endParaRPr lang="en-US" altLang="ja-JP" dirty="0"/>
          </a:p>
          <a:p>
            <a:pPr eaLnBrk="1" hangingPunct="1"/>
            <a:r>
              <a:rPr lang="en-US" altLang="ja-JP" dirty="0"/>
              <a:t>     </a:t>
            </a:r>
            <a:r>
              <a:rPr lang="ja-JP" altLang="en-US" dirty="0"/>
              <a:t>し、税は自らが社会参画し自分たちが決めていくものだと理解すること。</a:t>
            </a:r>
            <a:endParaRPr lang="en-US" altLang="ja-JP" dirty="0"/>
          </a:p>
          <a:p>
            <a:pPr eaLnBrk="1" hangingPunct="1"/>
            <a:r>
              <a:rPr lang="en-US" altLang="ja-JP" dirty="0"/>
              <a:t>   </a:t>
            </a:r>
            <a:r>
              <a:rPr lang="ja-JP" altLang="en-US" dirty="0"/>
              <a:t>（私たちが主人公）</a:t>
            </a:r>
          </a:p>
          <a:p>
            <a:pPr eaLnBrk="1" hangingPunct="1"/>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それではテーマ２「税金を体験しよう」に移ります。</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10</a:t>
            </a:fld>
            <a:endParaRPr lang="en-US" altLang="ja-JP"/>
          </a:p>
        </p:txBody>
      </p:sp>
      <p:sp>
        <p:nvSpPr>
          <p:cNvPr id="5" name="ヘッダー プレースホルダー 4">
            <a:extLst>
              <a:ext uri="{FF2B5EF4-FFF2-40B4-BE49-F238E27FC236}">
                <a16:creationId xmlns:a16="http://schemas.microsoft.com/office/drawing/2014/main" id="{E79FEBE7-0367-4C49-B9B6-5F489584D228}"/>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485691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ここからはディスカッションを行うためグループに分かれてもらいます。</a:t>
            </a:r>
          </a:p>
          <a:p>
            <a:r>
              <a:rPr lang="ja-JP" altLang="en-US" dirty="0"/>
              <a:t>グループ分けはあらかじめ学校の先生にお願いしておくと時間が短縮できます。また、その際には各グループの代表者も決めてもらうとスムーズに進めることができます。事前に打ち合わせをしておくと良いでしょう。</a:t>
            </a:r>
          </a:p>
          <a:p>
            <a:endParaRPr lang="ja-JP" altLang="en-US" dirty="0"/>
          </a:p>
          <a:p>
            <a:r>
              <a:rPr lang="ja-JP" altLang="en-US" dirty="0"/>
              <a:t>なお、ここでは６つのグループとしていますが、授業を行う学校やクラスの状況に応じて自由にご変更いただいてもかまいません。</a:t>
            </a:r>
            <a:endParaRPr lang="en-US" altLang="ja-JP" dirty="0"/>
          </a:p>
          <a:p>
            <a:r>
              <a:rPr lang="ja-JP" altLang="en-US" dirty="0"/>
              <a:t>１グループ４～６名にするとグループ内の全員が意見を言いやすく議論が盛り上がりやすいです。</a:t>
            </a:r>
          </a:p>
          <a:p>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11</a:t>
            </a:fld>
            <a:endParaRPr lang="en-US" altLang="ja-JP"/>
          </a:p>
        </p:txBody>
      </p:sp>
      <p:sp>
        <p:nvSpPr>
          <p:cNvPr id="5" name="ヘッダー プレースホルダー 4">
            <a:extLst>
              <a:ext uri="{FF2B5EF4-FFF2-40B4-BE49-F238E27FC236}">
                <a16:creationId xmlns:a16="http://schemas.microsoft.com/office/drawing/2014/main" id="{9E05EF75-B934-4FB1-84A1-F13E87C7C936}"/>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319126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ここはグループで考えてもらうと時間が無くなってしまうので、挙手してもらい</a:t>
            </a:r>
            <a:r>
              <a:rPr lang="ja-JP" altLang="en-US" dirty="0"/>
              <a:t>１</a:t>
            </a:r>
            <a:r>
              <a:rPr kumimoji="1" lang="ja-JP" altLang="en-US" dirty="0"/>
              <a:t>～２名当てて答えてもらいましょう。</a:t>
            </a:r>
            <a:endParaRPr kumimoji="1" lang="en-US" altLang="ja-JP" dirty="0"/>
          </a:p>
          <a:p>
            <a:r>
              <a:rPr kumimoji="1" lang="en-US" altLang="ja-JP" dirty="0"/>
              <a:t>A</a:t>
            </a:r>
            <a:r>
              <a:rPr kumimoji="1" lang="ja-JP" altLang="en-US" dirty="0"/>
              <a:t>さん～</a:t>
            </a:r>
            <a:r>
              <a:rPr kumimoji="1" lang="en-US" altLang="ja-JP" dirty="0"/>
              <a:t>E</a:t>
            </a:r>
            <a:r>
              <a:rPr kumimoji="1" lang="ja-JP" altLang="en-US" dirty="0"/>
              <a:t>さんの情報が何も無いので平等に</a:t>
            </a:r>
            <a:r>
              <a:rPr kumimoji="1" lang="en-US" altLang="ja-JP" dirty="0"/>
              <a:t>200</a:t>
            </a:r>
            <a:r>
              <a:rPr kumimoji="1" lang="ja-JP" altLang="en-US" dirty="0"/>
              <a:t>万円ずつと答えると思います。</a:t>
            </a:r>
            <a:endParaRPr kumimoji="1" lang="en-US" altLang="ja-JP" dirty="0"/>
          </a:p>
          <a:p>
            <a:r>
              <a:rPr kumimoji="1" lang="ja-JP" altLang="en-US" dirty="0"/>
              <a:t>ここで水平的公平を理解してもらいましょう。</a:t>
            </a:r>
          </a:p>
          <a:p>
            <a:r>
              <a:rPr kumimoji="1" lang="ja-JP" altLang="en-US" dirty="0"/>
              <a:t>なお、実際の図書館建設に</a:t>
            </a:r>
            <a:r>
              <a:rPr kumimoji="1" lang="en-US" altLang="ja-JP" dirty="0"/>
              <a:t>1,000</a:t>
            </a:r>
            <a:r>
              <a:rPr kumimoji="1" lang="ja-JP" altLang="en-US" dirty="0"/>
              <a:t>万円しかかからないと考える児童もいるので、この金額は例えであることを伝えます。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167E46-508C-4F62-8925-0B78E27219D7}" type="slidenum">
              <a:rPr lang="en-US" altLang="ja-JP" smtClean="0"/>
              <a:pPr/>
              <a:t>12</a:t>
            </a:fld>
            <a:endParaRPr lang="en-US" altLang="ja-JP"/>
          </a:p>
        </p:txBody>
      </p:sp>
      <p:sp>
        <p:nvSpPr>
          <p:cNvPr id="5" name="ヘッダー プレースホルダー 4">
            <a:extLst>
              <a:ext uri="{FF2B5EF4-FFF2-40B4-BE49-F238E27FC236}">
                <a16:creationId xmlns:a16="http://schemas.microsoft.com/office/drawing/2014/main" id="{A688707F-36BA-4C76-A4AA-706BAF348D28}"/>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11693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t>簡単に、レベルアップ問題の解説をしましょう。</a:t>
            </a:r>
            <a:endParaRPr lang="en-US" altLang="ja-JP" dirty="0"/>
          </a:p>
          <a:p>
            <a:r>
              <a:rPr lang="ja-JP" altLang="en-US" dirty="0"/>
              <a:t>最初の説明が終わったら、各班でディスカッションに入ってもらいますが、時間をしっかりと区切りましょう。</a:t>
            </a:r>
            <a:endParaRPr lang="en-US" altLang="ja-JP" dirty="0"/>
          </a:p>
          <a:p>
            <a:pPr algn="l"/>
            <a:r>
              <a:rPr lang="ja-JP" altLang="en-US" dirty="0"/>
              <a:t>「各班意見がまとまったら、理由も併せて発表してもらうこと」、「ディスカッションは時計で何分までか」を伝えます。</a:t>
            </a:r>
            <a:endParaRPr lang="en-US" altLang="ja-JP" dirty="0"/>
          </a:p>
          <a:p>
            <a:pPr algn="l"/>
            <a:endParaRPr lang="ja-JP" altLang="en-US" dirty="0"/>
          </a:p>
          <a:p>
            <a:r>
              <a:rPr lang="ja-JP" altLang="en-US" dirty="0"/>
              <a:t>小学生には少し難しいと思われますので、なかなか意見がまとまらないようでしたら、ある程度ヒントを与えて、意見集約を促しましょう。</a:t>
            </a:r>
          </a:p>
          <a:p>
            <a:pPr algn="l"/>
            <a:r>
              <a:rPr lang="ja-JP" altLang="en-US" dirty="0"/>
              <a:t>班の意見がまとまったら、前の黒板やホワイトボードに書きに来てもらうか、パワーポイントに数字を打ち込んで、各班の発表をしてもらいましょう。</a:t>
            </a:r>
          </a:p>
          <a:p>
            <a:pPr algn="l"/>
            <a:endParaRPr lang="en-US" altLang="ja-JP" dirty="0"/>
          </a:p>
          <a:p>
            <a:pPr defTabSz="948567"/>
            <a:r>
              <a:rPr lang="ja-JP" altLang="en-US" dirty="0"/>
              <a:t>＜ここまでで</a:t>
            </a:r>
            <a:r>
              <a:rPr lang="en-US" altLang="ja-JP" dirty="0"/>
              <a:t>25</a:t>
            </a:r>
            <a:r>
              <a:rPr lang="ja-JP" altLang="en-US" dirty="0"/>
              <a:t>分経過＞</a:t>
            </a:r>
            <a:endParaRPr lang="en-US" altLang="ja-JP" dirty="0"/>
          </a:p>
          <a:p>
            <a:pPr defTabSz="948567"/>
            <a:endParaRPr lang="en-US" altLang="ja-JP" dirty="0"/>
          </a:p>
          <a:p>
            <a:pPr defTabSz="948567"/>
            <a:endParaRPr lang="en-US" altLang="ja-JP" dirty="0"/>
          </a:p>
        </p:txBody>
      </p:sp>
      <p:sp>
        <p:nvSpPr>
          <p:cNvPr id="4" name="ヘッダー プレースホルダー 3"/>
          <p:cNvSpPr>
            <a:spLocks noGrp="1"/>
          </p:cNvSpPr>
          <p:nvPr>
            <p:ph type="hdr" sz="quarter"/>
          </p:nvPr>
        </p:nvSpPr>
        <p:spPr/>
        <p:txBody>
          <a:bodyPr/>
          <a:lstStyle/>
          <a:p>
            <a:r>
              <a:rPr lang="ja-JP" altLang="en-US" dirty="0"/>
              <a:t>小学生</a:t>
            </a:r>
            <a:r>
              <a:rPr kumimoji="1" lang="ja-JP" altLang="en-US" dirty="0"/>
              <a:t>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13</a:t>
            </a:fld>
            <a:endParaRPr kumimoji="1" lang="ja-JP" altLang="en-US"/>
          </a:p>
        </p:txBody>
      </p:sp>
    </p:spTree>
    <p:extLst>
      <p:ext uri="{BB962C8B-B14F-4D97-AF65-F5344CB8AC3E}">
        <p14:creationId xmlns:p14="http://schemas.microsoft.com/office/powerpoint/2010/main" val="238887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8567">
              <a:defRPr/>
            </a:pPr>
            <a:r>
              <a:rPr lang="ja-JP" altLang="en-US" dirty="0"/>
              <a:t>意見がまとまれば代表者に発表してもらいます。その際はそう考えた理由も発表してもらいましょう。</a:t>
            </a:r>
          </a:p>
          <a:p>
            <a:pPr defTabSz="948567">
              <a:defRPr/>
            </a:pPr>
            <a:r>
              <a:rPr lang="ja-JP" altLang="en-US" dirty="0"/>
              <a:t>意見が出そろえば代表者同士で話し合ってもらい、この国の税金の集め方（いくらずつ支払うか）を決めてもらいます。</a:t>
            </a:r>
          </a:p>
          <a:p>
            <a:pPr defTabSz="948567">
              <a:defRPr/>
            </a:pPr>
            <a:r>
              <a:rPr lang="ja-JP" altLang="en-US" dirty="0"/>
              <a:t>どんな意見も、否定せず、まず受け止めます。</a:t>
            </a:r>
          </a:p>
          <a:p>
            <a:pPr defTabSz="948567">
              <a:defRPr/>
            </a:pPr>
            <a:endParaRPr lang="en-US" altLang="ja-JP" dirty="0"/>
          </a:p>
          <a:p>
            <a:pPr defTabSz="948567">
              <a:defRPr/>
            </a:pPr>
            <a:r>
              <a:rPr lang="ja-JP" altLang="en-US" dirty="0"/>
              <a:t>＜ここまでで</a:t>
            </a:r>
            <a:r>
              <a:rPr lang="en-US" altLang="ja-JP" dirty="0"/>
              <a:t>35</a:t>
            </a:r>
            <a:r>
              <a:rPr lang="ja-JP" altLang="en-US" dirty="0"/>
              <a:t>分経過＞</a:t>
            </a:r>
            <a:endParaRPr lang="en-US" altLang="ja-JP" dirty="0"/>
          </a:p>
          <a:p>
            <a:pPr defTabSz="948567">
              <a:defRPr/>
            </a:pPr>
            <a:endParaRPr lang="ja-JP" altLang="en-US" dirty="0"/>
          </a:p>
        </p:txBody>
      </p:sp>
      <p:sp>
        <p:nvSpPr>
          <p:cNvPr id="4" name="ヘッダー プレースホルダー 3"/>
          <p:cNvSpPr>
            <a:spLocks noGrp="1"/>
          </p:cNvSpPr>
          <p:nvPr>
            <p:ph type="hdr" sz="quarter"/>
          </p:nvPr>
        </p:nvSpPr>
        <p:spPr/>
        <p:txBody>
          <a:bodyPr/>
          <a:lstStyle/>
          <a:p>
            <a:r>
              <a:rPr kumimoji="1" lang="ja-JP" altLang="en-US" dirty="0"/>
              <a:t>小学生用モデルテキスト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14</a:t>
            </a:fld>
            <a:endParaRPr kumimoji="1" lang="ja-JP" altLang="en-US"/>
          </a:p>
        </p:txBody>
      </p:sp>
    </p:spTree>
    <p:extLst>
      <p:ext uri="{BB962C8B-B14F-4D97-AF65-F5344CB8AC3E}">
        <p14:creationId xmlns:p14="http://schemas.microsoft.com/office/powerpoint/2010/main" val="203016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287553"/>
          </a:xfrm>
        </p:spPr>
        <p:txBody>
          <a:bodyPr/>
          <a:lstStyle/>
          <a:p>
            <a:r>
              <a:rPr lang="ja-JP" altLang="en-US" dirty="0"/>
              <a:t>みんなで考えたディスカッションの意見を集約することがどれだけ難しかったかを例に出し、結果として、いろいろな人の意見を聞いていって、公平を考えた結果、</a:t>
            </a:r>
            <a:r>
              <a:rPr lang="en-US" altLang="ja-JP" dirty="0"/>
              <a:t>50</a:t>
            </a:r>
            <a:r>
              <a:rPr lang="ja-JP" altLang="en-US" dirty="0"/>
              <a:t>種類もの税があるということが分かれば良いでしょう。</a:t>
            </a:r>
          </a:p>
          <a:p>
            <a:endParaRPr lang="en-US" altLang="ja-JP" dirty="0"/>
          </a:p>
          <a:p>
            <a:r>
              <a:rPr lang="en-US" altLang="ja-JP" dirty="0"/>
              <a:t>【</a:t>
            </a:r>
            <a:r>
              <a:rPr lang="ja-JP" altLang="en-US" dirty="0"/>
              <a:t>コメント例</a:t>
            </a:r>
            <a:r>
              <a:rPr lang="en-US" altLang="ja-JP" dirty="0"/>
              <a:t>】</a:t>
            </a:r>
          </a:p>
          <a:p>
            <a:r>
              <a:rPr lang="ja-JP" altLang="en-US" dirty="0"/>
              <a:t>みんなの収入が同じときは、みんな同じ金額を出し合うとうまくいきましたね。</a:t>
            </a:r>
          </a:p>
          <a:p>
            <a:r>
              <a:rPr lang="ja-JP" altLang="en-US" dirty="0"/>
              <a:t>でも、収入が違うときは、自分の利益を優先することなく分け合う、「公平」な方法を目指していくことが必要になってきます。他人の立場を考える「思いやり」の気持ちが必要になりますね。だから、税金のルールは「公平」になるように、いろいろと工夫されています。</a:t>
            </a:r>
          </a:p>
          <a:p>
            <a:r>
              <a:rPr lang="ja-JP" altLang="en-US" dirty="0"/>
              <a:t>先ほど、税金の種類が約</a:t>
            </a:r>
            <a:r>
              <a:rPr lang="en-US" altLang="ja-JP" dirty="0"/>
              <a:t>50</a:t>
            </a:r>
            <a:r>
              <a:rPr lang="ja-JP" altLang="en-US" dirty="0"/>
              <a:t>種類あると言いました。</a:t>
            </a:r>
          </a:p>
          <a:p>
            <a:r>
              <a:rPr lang="ja-JP" altLang="en-US" dirty="0"/>
              <a:t>たくさんの種類がある理由の一つは、「公平」になるように考えられているからです。</a:t>
            </a:r>
            <a:endParaRPr lang="en-US" altLang="ja-JP" dirty="0"/>
          </a:p>
          <a:p>
            <a:endParaRPr lang="en-US" altLang="ja-JP" dirty="0"/>
          </a:p>
          <a:p>
            <a:r>
              <a:rPr lang="ja-JP" altLang="en-US" dirty="0"/>
              <a:t>・ 今のように、収入をもとに計算し、収入の多い人が高い税率で多くの税</a:t>
            </a:r>
            <a:endParaRPr lang="en-US" altLang="ja-JP" dirty="0"/>
          </a:p>
          <a:p>
            <a:r>
              <a:rPr lang="ja-JP" altLang="en-US" dirty="0"/>
              <a:t>　 金を支払うしくみの所得税</a:t>
            </a:r>
          </a:p>
          <a:p>
            <a:r>
              <a:rPr lang="ja-JP" altLang="en-US" dirty="0"/>
              <a:t>・ 買い物をしたときに、みんなが同じ税率で計算した税金を支払う消費税</a:t>
            </a:r>
          </a:p>
          <a:p>
            <a:r>
              <a:rPr lang="ja-JP" altLang="en-US" dirty="0"/>
              <a:t>・ 家や自動車を持っている人だけが支払う、固定資産税や自動車税</a:t>
            </a:r>
          </a:p>
          <a:p>
            <a:endParaRPr lang="en-US" altLang="ja-JP" dirty="0"/>
          </a:p>
          <a:p>
            <a:r>
              <a:rPr lang="ja-JP" altLang="en-US" dirty="0"/>
              <a:t>税金を負担する力をいろいろな角度からとらえて、それを組み合わせることによって、公平に出し合うことができるようにと考えられています。</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15</a:t>
            </a:fld>
            <a:endParaRPr lang="en-US" altLang="ja-JP"/>
          </a:p>
        </p:txBody>
      </p:sp>
      <p:sp>
        <p:nvSpPr>
          <p:cNvPr id="5" name="ヘッダー プレースホルダー 4">
            <a:extLst>
              <a:ext uri="{FF2B5EF4-FFF2-40B4-BE49-F238E27FC236}">
                <a16:creationId xmlns:a16="http://schemas.microsoft.com/office/drawing/2014/main" id="{40226A7C-3B0F-42F8-B209-5D69E91652BD}"/>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509094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b="0" i="0" dirty="0">
                <a:solidFill>
                  <a:srgbClr val="222222"/>
                </a:solidFill>
                <a:effectLst/>
                <a:highlight>
                  <a:srgbClr val="FFFFFF"/>
                </a:highlight>
                <a:latin typeface="Hiragino Kaku Gothic ProN"/>
              </a:rPr>
              <a:t>まとめでは、税を公平に出し合うように考えることの大切さを伝えるとともに、他人の立場も考えること（基本的人権の尊重）の大切さを伝えましょう。そして、税金を集める難しさが分かった上で、集め方は誰が決めるのか？という民主主義の話へ持って行ってください。</a:t>
            </a:r>
            <a:endParaRPr lang="ja-JP" altLang="en-US"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16</a:t>
            </a:fld>
            <a:endParaRPr lang="en-US" altLang="ja-JP"/>
          </a:p>
        </p:txBody>
      </p:sp>
      <p:sp>
        <p:nvSpPr>
          <p:cNvPr id="5" name="ヘッダー プレースホルダー 4">
            <a:extLst>
              <a:ext uri="{FF2B5EF4-FFF2-40B4-BE49-F238E27FC236}">
                <a16:creationId xmlns:a16="http://schemas.microsoft.com/office/drawing/2014/main" id="{F705D043-F3C5-40C2-A07E-2E8477BDDB15}"/>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050607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ここでは、税金の集め方、使い方を自分たちで決められることをしっかり伝えてください。</a:t>
            </a:r>
            <a:endParaRPr lang="en-US" altLang="ja-JP" dirty="0"/>
          </a:p>
          <a:p>
            <a:endParaRPr lang="ja-JP" altLang="en-US" dirty="0"/>
          </a:p>
          <a:p>
            <a:r>
              <a:rPr lang="en-US" altLang="ja-JP" dirty="0"/>
              <a:t>【</a:t>
            </a:r>
            <a:r>
              <a:rPr lang="ja-JP" altLang="en-US" dirty="0"/>
              <a:t>コメント例</a:t>
            </a:r>
            <a:r>
              <a:rPr lang="en-US" altLang="ja-JP" dirty="0"/>
              <a:t>】</a:t>
            </a:r>
          </a:p>
          <a:p>
            <a:r>
              <a:rPr lang="ja-JP" altLang="en-US" dirty="0"/>
              <a:t>税金のルール（法律）は、私たち国民が選挙で選んだ人たち、つまり国会議員が、国会で決めています。</a:t>
            </a:r>
          </a:p>
          <a:p>
            <a:r>
              <a:rPr lang="ja-JP" altLang="en-US" dirty="0"/>
              <a:t>そのルールに基づいて私たちは税金を支払っています。</a:t>
            </a:r>
            <a:endParaRPr lang="en-US" altLang="ja-JP" dirty="0"/>
          </a:p>
          <a:p>
            <a:r>
              <a:rPr lang="ja-JP" altLang="en-US" dirty="0"/>
              <a:t>ということは、税金のルールは私たち国民みんなで決めていて、私たちは、その自分たちで決めたルールに基づいて税金を支払っているということになります。</a:t>
            </a:r>
          </a:p>
          <a:p>
            <a:r>
              <a:rPr lang="ja-JP" altLang="en-US" dirty="0"/>
              <a:t>税金の使い道についても同じです。私たちの代表者である国会議員が国会で決めています。</a:t>
            </a:r>
          </a:p>
          <a:p>
            <a:r>
              <a:rPr lang="ja-JP" altLang="en-US" dirty="0"/>
              <a:t>皆さんが</a:t>
            </a:r>
            <a:r>
              <a:rPr lang="en-US" altLang="ja-JP" dirty="0"/>
              <a:t>18</a:t>
            </a:r>
            <a:r>
              <a:rPr lang="ja-JP" altLang="en-US" dirty="0"/>
              <a:t>歳になれば、選挙で投票することができます。</a:t>
            </a:r>
          </a:p>
          <a:p>
            <a:r>
              <a:rPr lang="ja-JP" altLang="en-US" dirty="0"/>
              <a:t>私たちの代表者を選ぶのですから、しっかりと関心を持って投票へ行きましょう。</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17</a:t>
            </a:fld>
            <a:endParaRPr lang="en-US" altLang="ja-JP"/>
          </a:p>
        </p:txBody>
      </p:sp>
      <p:sp>
        <p:nvSpPr>
          <p:cNvPr id="5" name="ヘッダー プレースホルダー 4">
            <a:extLst>
              <a:ext uri="{FF2B5EF4-FFF2-40B4-BE49-F238E27FC236}">
                <a16:creationId xmlns:a16="http://schemas.microsoft.com/office/drawing/2014/main" id="{DBB0ABF8-3BBB-4CC3-98FE-13CDD2BC65D8}"/>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52291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前半で、税金の必要性を分かってもらいました。</a:t>
            </a:r>
          </a:p>
          <a:p>
            <a:r>
              <a:rPr lang="ja-JP" altLang="en-US" dirty="0"/>
              <a:t>後半では、税を集めるディスカッションを通じて、みんなの税金はみんなで決めていくことを学んでもらいました。</a:t>
            </a:r>
          </a:p>
          <a:p>
            <a:r>
              <a:rPr lang="ja-JP" altLang="en-US" dirty="0"/>
              <a:t>これからの日本の将来は、他人事ではなく、自分たちで決めていくことを伝えてください。</a:t>
            </a:r>
          </a:p>
          <a:p>
            <a:endParaRPr lang="ja-JP" altLang="en-US" dirty="0"/>
          </a:p>
          <a:p>
            <a:r>
              <a:rPr lang="en-US" altLang="ja-JP" dirty="0"/>
              <a:t>【</a:t>
            </a:r>
            <a:r>
              <a:rPr lang="ja-JP" altLang="en-US" dirty="0"/>
              <a:t>コメント例</a:t>
            </a:r>
            <a:r>
              <a:rPr lang="en-US" altLang="ja-JP" dirty="0"/>
              <a:t>】</a:t>
            </a:r>
          </a:p>
          <a:p>
            <a:r>
              <a:rPr lang="ja-JP" altLang="en-US" dirty="0"/>
              <a:t>税金は、みんなで決めるルールなので、将来、みなさんが決めることができます。</a:t>
            </a:r>
          </a:p>
          <a:p>
            <a:r>
              <a:rPr lang="ja-JP" altLang="en-US" dirty="0"/>
              <a:t>そのためには、納税のことだけではなく、税金の使い道についても関心を持ちましょう。</a:t>
            </a:r>
          </a:p>
          <a:p>
            <a:r>
              <a:rPr lang="ja-JP" altLang="en-US" dirty="0"/>
              <a:t>公平に集められた税金を有効に使うためには、何をすべきか考えることが大切です。</a:t>
            </a:r>
          </a:p>
          <a:p>
            <a:r>
              <a:rPr lang="ja-JP" altLang="en-US" dirty="0"/>
              <a:t>そのために、選挙を通じて、自分の意見を反映させ、集め方に関心を持ち、使い方もしっかりとチェックしていくことが大切です。</a:t>
            </a:r>
            <a:endParaRPr lang="en-US" altLang="ja-JP" dirty="0"/>
          </a:p>
          <a:p>
            <a:endParaRPr lang="en-US" altLang="ja-JP" dirty="0"/>
          </a:p>
          <a:p>
            <a:r>
              <a:rPr lang="ja-JP" altLang="en-US" dirty="0"/>
              <a:t>＜ここまでで</a:t>
            </a:r>
            <a:r>
              <a:rPr lang="en-US" altLang="ja-JP" dirty="0"/>
              <a:t>40</a:t>
            </a:r>
            <a:r>
              <a:rPr lang="ja-JP" altLang="en-US" dirty="0"/>
              <a:t>分経過＞</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18</a:t>
            </a:fld>
            <a:endParaRPr lang="en-US" altLang="ja-JP"/>
          </a:p>
        </p:txBody>
      </p:sp>
      <p:sp>
        <p:nvSpPr>
          <p:cNvPr id="5" name="ヘッダー プレースホルダー 4">
            <a:extLst>
              <a:ext uri="{FF2B5EF4-FFF2-40B4-BE49-F238E27FC236}">
                <a16:creationId xmlns:a16="http://schemas.microsoft.com/office/drawing/2014/main" id="{F1640564-3E27-4EF0-A1E8-704BC5CE96F1}"/>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18403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５分程度で自己紹介してください。自己紹介を兼ねて、税理士の仕事について話をするといいでしょう。</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授業を始める前に、自己紹介を兼ねて、私の職業である税理士についてお話します。</a:t>
            </a:r>
          </a:p>
          <a:p>
            <a:pPr eaLnBrk="1" hangingPunct="1"/>
            <a:r>
              <a:rPr lang="ja-JP" altLang="en-US" dirty="0"/>
              <a:t>みなさん、税理士って何する人か知ってるかな？ 知っている人？（挙手）</a:t>
            </a:r>
          </a:p>
          <a:p>
            <a:pPr eaLnBrk="1" hangingPunct="1"/>
            <a:r>
              <a:rPr lang="ja-JP" altLang="en-US" dirty="0"/>
              <a:t>あまり知られてないですね。</a:t>
            </a:r>
          </a:p>
          <a:p>
            <a:pPr eaLnBrk="1" hangingPunct="1"/>
            <a:r>
              <a:rPr lang="ja-JP" altLang="en-US" dirty="0"/>
              <a:t>では、税理士がどんな職業なのか、紹介したいと思います。</a:t>
            </a:r>
          </a:p>
          <a:p>
            <a:pPr eaLnBrk="1" hangingPunct="1"/>
            <a:r>
              <a:rPr lang="ja-JP" altLang="en-US" dirty="0"/>
              <a:t>簡単なたとえでは、</a:t>
            </a:r>
            <a:r>
              <a:rPr lang="en-US" altLang="ja-JP" dirty="0"/>
              <a:t>…</a:t>
            </a:r>
            <a:r>
              <a:rPr lang="ja-JP" altLang="en-US" dirty="0"/>
              <a:t>病気になったら誰にみてもらいますか？→お医者さん</a:t>
            </a:r>
          </a:p>
          <a:p>
            <a:pPr eaLnBrk="1" hangingPunct="1"/>
            <a:r>
              <a:rPr lang="ja-JP" altLang="en-US" dirty="0"/>
              <a:t>法律のことでわからないことがあったら誰に相談しますか？→弁護士さん</a:t>
            </a:r>
          </a:p>
          <a:p>
            <a:pPr eaLnBrk="1" hangingPunct="1"/>
            <a:r>
              <a:rPr lang="ja-JP" altLang="en-US" dirty="0"/>
              <a:t>税金のことでわからないことがあったら誰に相談しますか？→税理士さん</a:t>
            </a:r>
          </a:p>
          <a:p>
            <a:pPr eaLnBrk="1" hangingPunct="1"/>
            <a:r>
              <a:rPr lang="ja-JP" altLang="en-US" dirty="0"/>
              <a:t>お店の人や会社は、利益（もうけ）が出ると、自分で税金を計算して国に支払うことになっています。</a:t>
            </a:r>
          </a:p>
          <a:p>
            <a:pPr eaLnBrk="1" hangingPunct="1"/>
            <a:endParaRPr lang="ja-JP" altLang="en-US" dirty="0"/>
          </a:p>
          <a:p>
            <a:pPr eaLnBrk="1" hangingPunct="1"/>
            <a:r>
              <a:rPr lang="ja-JP" altLang="en-US" dirty="0"/>
              <a:t>その計算は、法律に基づいてする必要があるので難しかったり、わからないというときに税の専門家である私たち税理士が、お店の人や会社の代わりに税金の計算をしたり、相談を受けたりします。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a:t>
            </a:fld>
            <a:endParaRPr lang="en-US" altLang="ja-JP"/>
          </a:p>
        </p:txBody>
      </p:sp>
      <p:sp>
        <p:nvSpPr>
          <p:cNvPr id="5" name="ヘッダー プレースホルダー 4">
            <a:extLst>
              <a:ext uri="{FF2B5EF4-FFF2-40B4-BE49-F238E27FC236}">
                <a16:creationId xmlns:a16="http://schemas.microsoft.com/office/drawing/2014/main" id="{80CA9183-DE7E-46F4-88C8-67ABDE2483FE}"/>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02159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終了後にアンケートの記入をお願いします。</a:t>
            </a:r>
            <a:endParaRPr kumimoji="1" lang="en-US" altLang="ja-JP" dirty="0"/>
          </a:p>
          <a:p>
            <a:r>
              <a:rPr kumimoji="1" lang="ja-JP" altLang="en-US" dirty="0"/>
              <a:t>記入時間は</a:t>
            </a:r>
            <a:r>
              <a:rPr kumimoji="1" lang="en-US" altLang="ja-JP" dirty="0"/>
              <a:t>5</a:t>
            </a:r>
            <a:r>
              <a:rPr kumimoji="1" lang="ja-JP" altLang="en-US" dirty="0"/>
              <a:t>分程度です。</a:t>
            </a:r>
            <a:endParaRPr kumimoji="1" lang="en-US" altLang="ja-JP" dirty="0"/>
          </a:p>
          <a:p>
            <a:endParaRPr kumimoji="1" lang="en-US" altLang="ja-JP" dirty="0"/>
          </a:p>
          <a:p>
            <a:r>
              <a:rPr kumimoji="1" lang="ja-JP" altLang="en-US" dirty="0"/>
              <a:t>＜ここまでで</a:t>
            </a:r>
            <a:r>
              <a:rPr kumimoji="1" lang="en-US" altLang="ja-JP" dirty="0"/>
              <a:t>45</a:t>
            </a:r>
            <a:r>
              <a:rPr kumimoji="1" lang="ja-JP" altLang="en-US"/>
              <a:t>分</a:t>
            </a:r>
            <a:r>
              <a:rPr kumimoji="1" lang="ja-JP" altLang="en-US" dirty="0"/>
              <a:t>＞</a:t>
            </a:r>
          </a:p>
        </p:txBody>
      </p:sp>
      <p:sp>
        <p:nvSpPr>
          <p:cNvPr id="4" name="スライド番号プレースホルダー 3"/>
          <p:cNvSpPr>
            <a:spLocks noGrp="1"/>
          </p:cNvSpPr>
          <p:nvPr>
            <p:ph type="sldNum" sz="quarter" idx="5"/>
          </p:nvPr>
        </p:nvSpPr>
        <p:spPr/>
        <p:txBody>
          <a:bodyPr/>
          <a:lstStyle/>
          <a:p>
            <a:fld id="{DDBB6650-026F-4FB1-92FC-F8A50FDE5E91}" type="slidenum">
              <a:rPr kumimoji="1" lang="ja-JP" altLang="en-US" smtClean="0"/>
              <a:t>19</a:t>
            </a:fld>
            <a:endParaRPr kumimoji="1" lang="ja-JP" altLang="en-US"/>
          </a:p>
        </p:txBody>
      </p:sp>
      <p:sp>
        <p:nvSpPr>
          <p:cNvPr id="5" name="ヘッダー プレースホルダー 4">
            <a:extLst>
              <a:ext uri="{FF2B5EF4-FFF2-40B4-BE49-F238E27FC236}">
                <a16:creationId xmlns:a16="http://schemas.microsoft.com/office/drawing/2014/main" id="{D945223C-557E-58CC-C731-31F59350C078}"/>
              </a:ext>
            </a:extLst>
          </p:cNvPr>
          <p:cNvSpPr>
            <a:spLocks noGrp="1"/>
          </p:cNvSpPr>
          <p:nvPr>
            <p:ph type="hdr" sz="quarter"/>
          </p:nvPr>
        </p:nvSpPr>
        <p:spPr>
          <a:xfrm>
            <a:off x="2" y="0"/>
            <a:ext cx="2918830" cy="495029"/>
          </a:xfrm>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35715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＜ここまでで５分経過＞</a:t>
            </a:r>
            <a:endParaRPr lang="en-US" altLang="ja-JP" dirty="0"/>
          </a:p>
          <a:p>
            <a:pPr eaLnBrk="1" hangingPunct="1"/>
            <a:endParaRPr lang="ja-JP" altLang="en-US" dirty="0"/>
          </a:p>
          <a:p>
            <a:pPr eaLnBrk="1" hangingPunct="1"/>
            <a:r>
              <a:rPr lang="ja-JP" altLang="en-US" dirty="0"/>
              <a:t>今日の学習内容を子供たちに伝えましょう。</a:t>
            </a:r>
          </a:p>
          <a:p>
            <a:pPr eaLnBrk="1" hangingPunct="1"/>
            <a:r>
              <a:rPr lang="ja-JP" altLang="en-US" dirty="0"/>
              <a:t>１</a:t>
            </a:r>
            <a:r>
              <a:rPr lang="en-US" altLang="ja-JP" dirty="0"/>
              <a:t>.</a:t>
            </a:r>
            <a:r>
              <a:rPr lang="ja-JP" altLang="en-US" dirty="0"/>
              <a:t>税金にはどのようなものがあるのか、また、税金がどのように使われて</a:t>
            </a:r>
            <a:endParaRPr lang="en-US" altLang="ja-JP" dirty="0"/>
          </a:p>
          <a:p>
            <a:pPr eaLnBrk="1" hangingPunct="1"/>
            <a:r>
              <a:rPr lang="ja-JP" altLang="en-US" dirty="0"/>
              <a:t>　 いるのか、税金が身近なところにあるということから始めましょう。</a:t>
            </a:r>
            <a:endParaRPr lang="en-US" altLang="ja-JP" dirty="0"/>
          </a:p>
          <a:p>
            <a:pPr eaLnBrk="1" hangingPunct="1"/>
            <a:r>
              <a:rPr lang="ja-JP" altLang="en-US" dirty="0"/>
              <a:t>２</a:t>
            </a:r>
            <a:r>
              <a:rPr lang="en-US" altLang="ja-JP" dirty="0"/>
              <a:t>.</a:t>
            </a:r>
            <a:r>
              <a:rPr lang="ja-JP" altLang="en-US" dirty="0"/>
              <a:t>自分たちが必要な公共財を作るために、皆で出し合う税金の額をディス</a:t>
            </a:r>
            <a:endParaRPr lang="en-US" altLang="ja-JP" dirty="0"/>
          </a:p>
          <a:p>
            <a:pPr eaLnBrk="1" hangingPunct="1"/>
            <a:r>
              <a:rPr lang="ja-JP" altLang="en-US" dirty="0"/>
              <a:t>　 カッションしてもらいます。</a:t>
            </a:r>
          </a:p>
          <a:p>
            <a:pPr eaLnBrk="1" hangingPunct="1"/>
            <a:r>
              <a:rPr lang="ja-JP" altLang="en-US" dirty="0"/>
              <a:t>３</a:t>
            </a:r>
            <a:r>
              <a:rPr lang="en-US" altLang="ja-JP" dirty="0"/>
              <a:t>.</a:t>
            </a:r>
            <a:r>
              <a:rPr lang="ja-JP" altLang="en-US" dirty="0"/>
              <a:t>体験したことをもとに、現在の日本の状況と税について説明します。私</a:t>
            </a:r>
            <a:endParaRPr lang="en-US" altLang="ja-JP" dirty="0"/>
          </a:p>
          <a:p>
            <a:pPr eaLnBrk="1" hangingPunct="1"/>
            <a:r>
              <a:rPr lang="en-US" altLang="ja-JP" dirty="0"/>
              <a:t>    </a:t>
            </a:r>
            <a:r>
              <a:rPr lang="ja-JP" altLang="en-US" dirty="0"/>
              <a:t>たち一人一人が、社会や税について考えるべきであることを伝えましょ</a:t>
            </a:r>
            <a:endParaRPr lang="en-US" altLang="ja-JP" dirty="0"/>
          </a:p>
          <a:p>
            <a:pPr eaLnBrk="1" hangingPunct="1"/>
            <a:r>
              <a:rPr lang="en-US" altLang="ja-JP" dirty="0"/>
              <a:t>    </a:t>
            </a:r>
            <a:r>
              <a:rPr lang="ja-JP" altLang="en-US" dirty="0"/>
              <a:t>う。</a:t>
            </a:r>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今日は、この３つのテーマで進めていきます。（読みます）</a:t>
            </a:r>
          </a:p>
          <a:p>
            <a:pPr eaLnBrk="1" hangingPunct="1"/>
            <a:r>
              <a:rPr lang="ja-JP" altLang="en-US" dirty="0"/>
              <a:t>最後に、アンケートの記入をお願いしますね。</a:t>
            </a:r>
            <a:endParaRPr lang="en-US" altLang="ja-JP" dirty="0"/>
          </a:p>
        </p:txBody>
      </p:sp>
      <p:sp>
        <p:nvSpPr>
          <p:cNvPr id="4" name="スライド番号プレースホルダー 3"/>
          <p:cNvSpPr>
            <a:spLocks noGrp="1"/>
          </p:cNvSpPr>
          <p:nvPr>
            <p:ph type="sldNum" sz="quarter" idx="5"/>
          </p:nvPr>
        </p:nvSpPr>
        <p:spPr/>
        <p:txBody>
          <a:bodyPr/>
          <a:lstStyle/>
          <a:p>
            <a:pPr defTabSz="491575">
              <a:defRPr/>
            </a:pPr>
            <a:fld id="{1A45F54A-FD13-49DF-B398-957F3776A287}" type="slidenum">
              <a:rPr lang="ja-JP" altLang="en-US">
                <a:solidFill>
                  <a:prstClr val="black"/>
                </a:solidFill>
                <a:latin typeface="游ゴシック" panose="020F0502020204030204"/>
                <a:ea typeface="游ゴシック" panose="020B0400000000000000" pitchFamily="50" charset="-128"/>
              </a:rPr>
              <a:pPr defTabSz="491575">
                <a:defRPr/>
              </a:pPr>
              <a:t>2</a:t>
            </a:fld>
            <a:endParaRPr lang="ja-JP" altLang="en-US">
              <a:solidFill>
                <a:prstClr val="black"/>
              </a:solidFill>
              <a:latin typeface="游ゴシック" panose="020F0502020204030204"/>
              <a:ea typeface="游ゴシック" panose="020B0400000000000000" pitchFamily="50" charset="-128"/>
            </a:endParaRPr>
          </a:p>
        </p:txBody>
      </p:sp>
      <p:sp>
        <p:nvSpPr>
          <p:cNvPr id="5" name="ヘッダー プレースホルダー 4">
            <a:extLst>
              <a:ext uri="{FF2B5EF4-FFF2-40B4-BE49-F238E27FC236}">
                <a16:creationId xmlns:a16="http://schemas.microsoft.com/office/drawing/2014/main" id="{BE7CD3C8-3535-4F90-90F4-72CCD8173757}"/>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7827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t>
            </a:r>
            <a:r>
              <a:rPr lang="ja-JP" altLang="en-US" dirty="0"/>
              <a:t>コメント例</a:t>
            </a:r>
            <a:r>
              <a:rPr lang="en-US" altLang="ja-JP" dirty="0"/>
              <a:t>】</a:t>
            </a:r>
          </a:p>
          <a:p>
            <a:r>
              <a:rPr lang="ja-JP" altLang="en-US" dirty="0"/>
              <a:t>今から税金について、一緒に勉強しましょう。</a:t>
            </a:r>
          </a:p>
          <a:p>
            <a:r>
              <a:rPr lang="ja-JP" altLang="en-US" dirty="0"/>
              <a:t>まず、皆さんが知っている税金を聞きたいと思います。</a:t>
            </a:r>
          </a:p>
          <a:p>
            <a:r>
              <a:rPr lang="ja-JP" altLang="en-US" dirty="0"/>
              <a:t>どんな税金を知っていますか？（挙手を促します）</a:t>
            </a:r>
            <a:endParaRPr lang="en-US" altLang="ja-JP" dirty="0"/>
          </a:p>
          <a:p>
            <a:endParaRPr lang="en-US" altLang="ja-JP" dirty="0"/>
          </a:p>
          <a:p>
            <a:r>
              <a:rPr lang="en-US" altLang="ja-JP" dirty="0"/>
              <a:t>※</a:t>
            </a:r>
            <a:r>
              <a:rPr lang="ja-JP" altLang="en-US" dirty="0"/>
              <a:t>もし出てこないようなら、みんなもコンビニやスーパーに買い物に行って、</a:t>
            </a:r>
            <a:r>
              <a:rPr lang="en-US" altLang="ja-JP" dirty="0"/>
              <a:t>100</a:t>
            </a:r>
            <a:r>
              <a:rPr lang="ja-JP" altLang="en-US" dirty="0"/>
              <a:t>円のものを買うときいくら支払いますか？などヒントを与えながら、答えやすい質問に変えていくと良いでしょう。</a:t>
            </a:r>
          </a:p>
          <a:p>
            <a:endParaRPr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3</a:t>
            </a:fld>
            <a:endParaRPr lang="en-US" altLang="ja-JP"/>
          </a:p>
        </p:txBody>
      </p:sp>
      <p:sp>
        <p:nvSpPr>
          <p:cNvPr id="5" name="ヘッダー プレースホルダー 4">
            <a:extLst>
              <a:ext uri="{FF2B5EF4-FFF2-40B4-BE49-F238E27FC236}">
                <a16:creationId xmlns:a16="http://schemas.microsoft.com/office/drawing/2014/main" id="{0204265A-74A8-41A9-9497-F6473E238931}"/>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74780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導入として、小学生にもなじみのある消費税を取り上げます。</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（子供たちから、消費税と回答を得てから）</a:t>
            </a:r>
          </a:p>
          <a:p>
            <a:pPr eaLnBrk="1" hangingPunct="1"/>
            <a:r>
              <a:rPr lang="ja-JP" altLang="en-US" dirty="0"/>
              <a:t>そうですね。</a:t>
            </a:r>
          </a:p>
          <a:p>
            <a:pPr eaLnBrk="1" hangingPunct="1"/>
            <a:r>
              <a:rPr lang="ja-JP" altLang="en-US" dirty="0"/>
              <a:t>消費税はモノを買った時に支払う税金です。小学生のみなさんも支払ったことがあると思います。</a:t>
            </a:r>
          </a:p>
          <a:p>
            <a:pPr eaLnBrk="1" hangingPunct="1"/>
            <a:r>
              <a:rPr lang="ja-JP" altLang="en-US" dirty="0"/>
              <a:t>今まで自分が税金を支払っていたって知っていた人？</a:t>
            </a:r>
            <a:r>
              <a:rPr lang="en-US" altLang="ja-JP" dirty="0"/>
              <a:t>(</a:t>
            </a:r>
            <a:r>
              <a:rPr lang="ja-JP" altLang="en-US" dirty="0"/>
              <a:t>挙手を促します</a:t>
            </a:r>
            <a:r>
              <a:rPr lang="en-US" altLang="ja-JP" dirty="0"/>
              <a:t>)</a:t>
            </a:r>
          </a:p>
          <a:p>
            <a:pPr eaLnBrk="1" hangingPunct="1"/>
            <a:endParaRPr lang="en-US" altLang="ja-JP" dirty="0"/>
          </a:p>
          <a:p>
            <a:pPr eaLnBrk="1" hangingPunct="1"/>
            <a:r>
              <a:rPr lang="ja-JP" altLang="en-US" dirty="0"/>
              <a:t>他にはどんな税金があるのかな？（→挙手を促します。）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4</a:t>
            </a:fld>
            <a:endParaRPr lang="en-US" altLang="ja-JP"/>
          </a:p>
        </p:txBody>
      </p:sp>
      <p:sp>
        <p:nvSpPr>
          <p:cNvPr id="5" name="ヘッダー プレースホルダー 4">
            <a:extLst>
              <a:ext uri="{FF2B5EF4-FFF2-40B4-BE49-F238E27FC236}">
                <a16:creationId xmlns:a16="http://schemas.microsoft.com/office/drawing/2014/main" id="{3BB4CBA0-2A27-44E5-AF98-45D2ACC45522}"/>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11978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所得課税・資産課税・消費課税に分類して、いろんな角度から税金を支払うしくみとなっていることを伝えます。</a:t>
            </a:r>
          </a:p>
          <a:p>
            <a:pPr eaLnBrk="1" hangingPunct="1"/>
            <a:r>
              <a:rPr lang="ja-JP" altLang="en-US" dirty="0"/>
              <a:t>後半の平等と公平の話に繋がるよう、たくさんの種類があることが分かれば良いでしょう。</a:t>
            </a:r>
          </a:p>
          <a:p>
            <a:pPr eaLnBrk="1" hangingPunct="1"/>
            <a:endParaRPr lang="en-US" altLang="ja-JP" dirty="0"/>
          </a:p>
          <a:p>
            <a:pPr eaLnBrk="1" hangingPunct="1"/>
            <a:r>
              <a:rPr lang="en-US" altLang="ja-JP" dirty="0"/>
              <a:t>※</a:t>
            </a:r>
            <a:r>
              <a:rPr lang="ja-JP" altLang="en-US" dirty="0"/>
              <a:t>スライド</a:t>
            </a:r>
            <a:r>
              <a:rPr lang="en-US" altLang="ja-JP" dirty="0"/>
              <a:t>15</a:t>
            </a:r>
            <a:r>
              <a:rPr lang="ja-JP" altLang="en-US" dirty="0"/>
              <a:t>で税金の種類がたくさんある理由について説明しますので、ここではあえて、理由を伏せておいてください。</a:t>
            </a:r>
            <a:endParaRPr lang="en-US" altLang="ja-JP" dirty="0"/>
          </a:p>
          <a:p>
            <a:pPr eaLnBrk="1" hangingPunct="1"/>
            <a:r>
              <a:rPr lang="ja-JP" altLang="en-US" dirty="0"/>
              <a:t>「たくさんあることが分かりましたね」</a:t>
            </a:r>
          </a:p>
          <a:p>
            <a:pPr eaLnBrk="1" hangingPunct="1"/>
            <a:r>
              <a:rPr lang="ja-JP" altLang="en-US" dirty="0"/>
              <a:t>「さて、これらのたくさんの税金はどういったところに使われているでしょうか？」</a:t>
            </a:r>
          </a:p>
          <a:p>
            <a:pPr eaLnBrk="1" hangingPunct="1"/>
            <a:r>
              <a:rPr lang="ja-JP" altLang="en-US" dirty="0"/>
              <a:t>とコメントし、次のスライドへと移ってください。</a:t>
            </a:r>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5</a:t>
            </a:fld>
            <a:endParaRPr lang="en-US" altLang="ja-JP"/>
          </a:p>
        </p:txBody>
      </p:sp>
      <p:sp>
        <p:nvSpPr>
          <p:cNvPr id="5" name="ヘッダー プレースホルダー 4">
            <a:extLst>
              <a:ext uri="{FF2B5EF4-FFF2-40B4-BE49-F238E27FC236}">
                <a16:creationId xmlns:a16="http://schemas.microsoft.com/office/drawing/2014/main" id="{710FEC3F-0902-4E41-AC7F-4035C0E6B853}"/>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47539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税金の種類がたくさんあることがわかったところで、どんなところに使われているかの質問をしましょう。</a:t>
            </a:r>
            <a:endParaRPr lang="en-US" altLang="ja-JP" dirty="0"/>
          </a:p>
          <a:p>
            <a:pPr eaLnBrk="1" hangingPunct="1">
              <a:spcBef>
                <a:spcPct val="0"/>
              </a:spcBef>
            </a:pPr>
            <a:r>
              <a:rPr lang="ja-JP" altLang="en-US" dirty="0"/>
              <a:t>挙手を促して何名かに答えてもらいます。</a:t>
            </a:r>
            <a:endParaRPr lang="en-US" altLang="ja-JP" dirty="0"/>
          </a:p>
          <a:p>
            <a:pPr eaLnBrk="1" hangingPunct="1">
              <a:spcBef>
                <a:spcPct val="0"/>
              </a:spcBef>
            </a:pPr>
            <a:r>
              <a:rPr lang="ja-JP" altLang="en-US" dirty="0"/>
              <a:t>ここでは正解を答えてもらうことが重要ではなく、生徒に考えてもらい関心を持ってもらうことが狙いです。</a:t>
            </a:r>
            <a:endParaRPr lang="en-US" altLang="ja-JP" dirty="0"/>
          </a:p>
          <a:p>
            <a:pPr eaLnBrk="1" hangingPunct="1">
              <a:spcBef>
                <a:spcPct val="0"/>
              </a:spcBef>
            </a:pPr>
            <a:r>
              <a:rPr lang="ja-JP" altLang="en-US" dirty="0"/>
              <a:t>どんな答えが出ても、否定はせず、「よく知っていますね」「良い意見ですね」など、褒めるようにしてください。</a:t>
            </a:r>
            <a:endParaRPr lang="en-US" altLang="ja-JP" dirty="0"/>
          </a:p>
          <a:p>
            <a:pPr eaLnBrk="1" hangingPunct="1">
              <a:spcBef>
                <a:spcPct val="0"/>
              </a:spcBef>
            </a:pPr>
            <a:r>
              <a:rPr lang="ja-JP" altLang="en-US" dirty="0"/>
              <a:t>また、あまり時間をかけすぎないように注意しましょう。</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6</a:t>
            </a:fld>
            <a:endParaRPr lang="en-US" altLang="ja-JP"/>
          </a:p>
        </p:txBody>
      </p:sp>
      <p:sp>
        <p:nvSpPr>
          <p:cNvPr id="5" name="ヘッダー プレースホルダー 4">
            <a:extLst>
              <a:ext uri="{FF2B5EF4-FFF2-40B4-BE49-F238E27FC236}">
                <a16:creationId xmlns:a16="http://schemas.microsoft.com/office/drawing/2014/main" id="{68A6784D-FFD7-445C-98FD-690E0171E2D6}"/>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407231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生徒の一日を通じて、税金の恩恵があることを実感してもらいます。</a:t>
            </a:r>
          </a:p>
          <a:p>
            <a:pPr eaLnBrk="1" hangingPunct="1">
              <a:spcBef>
                <a:spcPct val="0"/>
              </a:spcBef>
            </a:pPr>
            <a:r>
              <a:rPr lang="ja-JP" altLang="en-US" dirty="0"/>
              <a:t>朝の通学で通った道や、橋、水道などのインフラ、近くの公園など、生徒にとってイメージがしやすく、無かったら、とても困るということが分かれば良いでしょう。</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7</a:t>
            </a:fld>
            <a:endParaRPr lang="en-US" altLang="ja-JP"/>
          </a:p>
        </p:txBody>
      </p:sp>
      <p:sp>
        <p:nvSpPr>
          <p:cNvPr id="5" name="ヘッダー プレースホルダー 4">
            <a:extLst>
              <a:ext uri="{FF2B5EF4-FFF2-40B4-BE49-F238E27FC236}">
                <a16:creationId xmlns:a16="http://schemas.microsoft.com/office/drawing/2014/main" id="{C9E196E5-489E-489A-B59F-004FBCDFB32C}"/>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103329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日本の財政状況について簡単に説明してください。</a:t>
            </a:r>
            <a:endParaRPr lang="en-US" altLang="ja-JP" dirty="0"/>
          </a:p>
          <a:p>
            <a:pPr eaLnBrk="1" hangingPunct="1"/>
            <a:r>
              <a:rPr lang="ja-JP" altLang="en-US" dirty="0"/>
              <a:t>細かく説明しすぎないように、たくさんの税金で私たちの暮らしがより良いものとなっていることが分かれば良いでしょう。</a:t>
            </a:r>
          </a:p>
          <a:p>
            <a:pPr eaLnBrk="1" hangingPunct="1"/>
            <a:r>
              <a:rPr lang="ja-JP" altLang="en-US" dirty="0"/>
              <a:t>時間をかけすぎないように、あくまでメインのテーマ２のディスカッションに時間を割けるよう、時間配分に気を付けてください。</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8</a:t>
            </a:fld>
            <a:endParaRPr lang="en-US" altLang="ja-JP"/>
          </a:p>
        </p:txBody>
      </p:sp>
      <p:sp>
        <p:nvSpPr>
          <p:cNvPr id="5" name="ヘッダー プレースホルダー 4">
            <a:extLst>
              <a:ext uri="{FF2B5EF4-FFF2-40B4-BE49-F238E27FC236}">
                <a16:creationId xmlns:a16="http://schemas.microsoft.com/office/drawing/2014/main" id="{77B2F976-9B46-474A-8BFD-65E4615A1F42}"/>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11806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C29FC77-9409-85EF-3D5E-94481F4843B8}"/>
              </a:ext>
            </a:extLst>
          </p:cNvPr>
          <p:cNvSpPr>
            <a:spLocks noGrp="1"/>
          </p:cNvSpPr>
          <p:nvPr>
            <p:ph type="dt" sz="half" idx="10"/>
          </p:nvPr>
        </p:nvSpPr>
        <p:spPr/>
        <p:txBody>
          <a:bodyPr/>
          <a:lstStyle/>
          <a:p>
            <a:fld id="{D16726A3-B8A5-4C29-A08C-DC43E4983CC2}" type="datetimeFigureOut">
              <a:rPr kumimoji="1" lang="ja-JP" altLang="en-US" smtClean="0"/>
              <a:t>2025/7/2</a:t>
            </a:fld>
            <a:endParaRPr kumimoji="1" lang="ja-JP" altLang="en-US"/>
          </a:p>
        </p:txBody>
      </p:sp>
      <p:sp>
        <p:nvSpPr>
          <p:cNvPr id="3" name="フッター プレースホルダー 2">
            <a:extLst>
              <a:ext uri="{FF2B5EF4-FFF2-40B4-BE49-F238E27FC236}">
                <a16:creationId xmlns:a16="http://schemas.microsoft.com/office/drawing/2014/main" id="{85D86761-AA6E-5177-649E-51EE3994A47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5D0876-2CCF-2C98-EF1E-0B7FB165CD3D}"/>
              </a:ext>
            </a:extLst>
          </p:cNvPr>
          <p:cNvSpPr>
            <a:spLocks noGrp="1"/>
          </p:cNvSpPr>
          <p:nvPr>
            <p:ph type="sldNum" sz="quarter" idx="12"/>
          </p:nvPr>
        </p:nvSpPr>
        <p:spPr/>
        <p:txBody>
          <a:bodyPr/>
          <a:lstStyle/>
          <a:p>
            <a:fld id="{452845F6-B394-49F2-8E3E-0F5FA7039B45}" type="slidenum">
              <a:rPr kumimoji="1" lang="ja-JP" altLang="en-US" smtClean="0"/>
              <a:t>‹#›</a:t>
            </a:fld>
            <a:endParaRPr kumimoji="1" lang="ja-JP" altLang="en-US"/>
          </a:p>
        </p:txBody>
      </p:sp>
    </p:spTree>
    <p:extLst>
      <p:ext uri="{BB962C8B-B14F-4D97-AF65-F5344CB8AC3E}">
        <p14:creationId xmlns:p14="http://schemas.microsoft.com/office/powerpoint/2010/main" val="249841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13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0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26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58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2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271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87AD82-6B28-7917-7612-0F847C977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29C0F2-A611-8B13-405B-323EDCF3C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DC10B8-B2DF-3ABA-7221-2E1745AD6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726A3-B8A5-4C29-A08C-DC43E4983CC2}" type="datetimeFigureOut">
              <a:rPr kumimoji="1" lang="ja-JP" altLang="en-US" smtClean="0"/>
              <a:t>2025/7/2</a:t>
            </a:fld>
            <a:endParaRPr kumimoji="1" lang="ja-JP" altLang="en-US"/>
          </a:p>
        </p:txBody>
      </p:sp>
      <p:sp>
        <p:nvSpPr>
          <p:cNvPr id="5" name="フッター プレースホルダー 4">
            <a:extLst>
              <a:ext uri="{FF2B5EF4-FFF2-40B4-BE49-F238E27FC236}">
                <a16:creationId xmlns:a16="http://schemas.microsoft.com/office/drawing/2014/main" id="{AFA1F5EC-09A2-436E-DD99-4967A1A46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3EB2F36-3A5B-1AFC-C04F-B295A22CE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845F6-B394-49F2-8E3E-0F5FA7039B45}" type="slidenum">
              <a:rPr kumimoji="1" lang="ja-JP" altLang="en-US" smtClean="0"/>
              <a:t>‹#›</a:t>
            </a:fld>
            <a:endParaRPr kumimoji="1" lang="ja-JP" altLang="en-US"/>
          </a:p>
        </p:txBody>
      </p:sp>
    </p:spTree>
    <p:extLst>
      <p:ext uri="{BB962C8B-B14F-4D97-AF65-F5344CB8AC3E}">
        <p14:creationId xmlns:p14="http://schemas.microsoft.com/office/powerpoint/2010/main" val="930173210"/>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4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3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2.png"/><Relationship Id="rId4" Type="http://schemas.microsoft.com/office/2007/relationships/hdphoto" Target="../media/hdphoto3.wdp"/><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microsoft.com/office/2007/relationships/hdphoto" Target="../media/hdphoto3.wdp"/><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9.png"/><Relationship Id="rId11" Type="http://schemas.openxmlformats.org/officeDocument/2006/relationships/image" Target="../media/image9.png"/><Relationship Id="rId5" Type="http://schemas.openxmlformats.org/officeDocument/2006/relationships/image" Target="../media/image58.png"/><Relationship Id="rId10"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1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9.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microsoft.com/office/2007/relationships/hdphoto" Target="../media/hdphoto3.wdp"/><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12.jpe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94ED561-0A74-3D80-FC54-048A1810966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図 16">
            <a:extLst>
              <a:ext uri="{FF2B5EF4-FFF2-40B4-BE49-F238E27FC236}">
                <a16:creationId xmlns:a16="http://schemas.microsoft.com/office/drawing/2014/main" id="{D784BA0A-6554-A77E-672D-F8473F614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655" y="-435429"/>
            <a:ext cx="9869714" cy="7293429"/>
          </a:xfrm>
          <a:prstGeom prst="rect">
            <a:avLst/>
          </a:prstGeom>
        </p:spPr>
      </p:pic>
      <p:sp>
        <p:nvSpPr>
          <p:cNvPr id="12" name="テキスト ボックス 11">
            <a:extLst>
              <a:ext uri="{FF2B5EF4-FFF2-40B4-BE49-F238E27FC236}">
                <a16:creationId xmlns:a16="http://schemas.microsoft.com/office/drawing/2014/main" id="{05A6A2DB-65C4-410A-B11C-FFFE08DFA2C4}"/>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7F3387EA-DEA3-1213-01A4-7E84548964F8}"/>
              </a:ext>
            </a:extLst>
          </p:cNvPr>
          <p:cNvPicPr>
            <a:picLocks noChangeAspect="1"/>
          </p:cNvPicPr>
          <p:nvPr/>
        </p:nvPicPr>
        <p:blipFill rotWithShape="1">
          <a:blip r:embed="rId5">
            <a:extLst>
              <a:ext uri="{28A0092B-C50C-407E-A947-70E740481C1C}">
                <a14:useLocalDpi xmlns:a14="http://schemas.microsoft.com/office/drawing/2010/main" val="0"/>
              </a:ext>
            </a:extLst>
          </a:blip>
          <a:srcRect l="22969" t="16456" r="50781"/>
          <a:stretch/>
        </p:blipFill>
        <p:spPr>
          <a:xfrm>
            <a:off x="9091385" y="2731513"/>
            <a:ext cx="2489545" cy="3469262"/>
          </a:xfrm>
          <a:prstGeom prst="rect">
            <a:avLst/>
          </a:prstGeom>
        </p:spPr>
      </p:pic>
      <p:pic>
        <p:nvPicPr>
          <p:cNvPr id="30" name="図 29">
            <a:extLst>
              <a:ext uri="{FF2B5EF4-FFF2-40B4-BE49-F238E27FC236}">
                <a16:creationId xmlns:a16="http://schemas.microsoft.com/office/drawing/2014/main" id="{EC7F3A2F-CF7D-2502-9891-D33553EA6E4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8" b="99565" l="557" r="48468">
                        <a14:foregroundMark x1="44661" y1="67516" x2="48514" y2="76708"/>
                        <a14:foregroundMark x1="26602" y1="38199" x2="25534" y2="18758"/>
                        <a14:foregroundMark x1="13603" y1="74907" x2="4178" y2="73168"/>
                        <a14:foregroundMark x1="33565" y1="53727" x2="34123" y2="32919"/>
                        <a14:foregroundMark x1="33844" y1="96832" x2="27716" y2="96832"/>
                        <a14:foregroundMark x1="18013" y1="95776" x2="21634" y2="95776"/>
                        <a14:foregroundMark x1="24420" y1="60435" x2="24420" y2="40311"/>
                        <a14:foregroundMark x1="36908" y1="67888" x2="36351" y2="61491"/>
                        <a14:foregroundMark x1="35794" y1="63602" x2="29666" y2="44224"/>
                        <a14:foregroundMark x1="23027" y1="50559" x2="19127" y2="37143"/>
                        <a14:foregroundMark x1="16342" y1="73851" x2="12488" y2="53727"/>
                        <a14:foregroundMark x1="12210" y1="66460" x2="12210" y2="65404"/>
                        <a14:foregroundMark x1="18570" y1="54099" x2="18570" y2="54099"/>
                        <a14:foregroundMark x1="34680" y1="96087" x2="33565" y2="97516"/>
                        <a14:foregroundMark x1="14438" y1="93665" x2="19406" y2="98571"/>
                        <a14:foregroundMark x1="20241" y1="94348" x2="19406" y2="99627"/>
                        <a14:foregroundMark x1="33287" y1="95404" x2="33008" y2="97516"/>
                        <a14:foregroundMark x1="27437" y1="97205" x2="31616" y2="98944"/>
                        <a14:foregroundMark x1="14160" y1="93292" x2="18849" y2="98261"/>
                        <a14:foregroundMark x1="25534" y1="97516" x2="24141" y2="97888"/>
                        <a14:foregroundMark x1="35515" y1="92609" x2="32730" y2="97205"/>
                        <a14:foregroundMark x1="29387" y1="89068" x2="28273" y2="45652"/>
                        <a14:foregroundMark x1="33287" y1="52671" x2="30501" y2="37143"/>
                        <a14:foregroundMark x1="28552" y1="40683" x2="32173" y2="24410"/>
                        <a14:foregroundMark x1="33008" y1="47391" x2="35794" y2="35714"/>
                        <a14:foregroundMark x1="35794" y1="52671" x2="36072" y2="32547"/>
                        <a14:foregroundMark x1="36351" y1="40311" x2="36072" y2="29752"/>
                        <a14:foregroundMark x1="29944" y1="33975" x2="28552" y2="24783"/>
                        <a14:foregroundMark x1="26370" y1="33602" x2="23863" y2="22671"/>
                        <a14:foregroundMark x1="23863" y1="34348" x2="20520" y2="21242"/>
                        <a14:foregroundMark x1="19684" y1="31491" x2="16342" y2="22298"/>
                        <a14:foregroundMark x1="17177" y1="42422" x2="14717" y2="30062"/>
                        <a14:foregroundMark x1="2228" y1="82671" x2="557" y2="64348"/>
                        <a14:foregroundMark x1="3343" y1="80248" x2="3343" y2="71739"/>
                        <a14:foregroundMark x1="35515" y1="95776" x2="34680" y2="96087"/>
                        <a14:foregroundMark x1="33565" y1="95776" x2="33008" y2="97205"/>
                        <a14:foregroundMark x1="31894" y1="97205" x2="18292" y2="98261"/>
                        <a14:foregroundMark x1="18292" y1="98261" x2="34958" y2="97516"/>
                      </a14:backgroundRemoval>
                    </a14:imgEffect>
                  </a14:imgLayer>
                </a14:imgProps>
              </a:ext>
              <a:ext uri="{28A0092B-C50C-407E-A947-70E740481C1C}">
                <a14:useLocalDpi xmlns:a14="http://schemas.microsoft.com/office/drawing/2010/main" val="0"/>
              </a:ext>
            </a:extLst>
          </a:blip>
          <a:srcRect t="23730" r="49802"/>
          <a:stretch/>
        </p:blipFill>
        <p:spPr>
          <a:xfrm flipH="1">
            <a:off x="274864" y="2898775"/>
            <a:ext cx="2766954" cy="3302000"/>
          </a:xfrm>
          <a:prstGeom prst="rect">
            <a:avLst/>
          </a:prstGeom>
        </p:spPr>
      </p:pic>
      <p:sp>
        <p:nvSpPr>
          <p:cNvPr id="14" name="テキスト ボックス 13">
            <a:extLst>
              <a:ext uri="{FF2B5EF4-FFF2-40B4-BE49-F238E27FC236}">
                <a16:creationId xmlns:a16="http://schemas.microsoft.com/office/drawing/2014/main" id="{98505259-6C51-E785-BFFF-9EA442797A92}"/>
              </a:ext>
            </a:extLst>
          </p:cNvPr>
          <p:cNvSpPr txBox="1"/>
          <p:nvPr/>
        </p:nvSpPr>
        <p:spPr>
          <a:xfrm>
            <a:off x="2276186" y="945332"/>
            <a:ext cx="7639628" cy="3354765"/>
          </a:xfrm>
          <a:prstGeom prst="rect">
            <a:avLst/>
          </a:prstGeom>
          <a:noFill/>
        </p:spPr>
        <p:txBody>
          <a:bodyPr wrap="square">
            <a:spAutoFit/>
          </a:bodyPr>
          <a:lstStyle/>
          <a:p>
            <a:pPr algn="ctr" defTabSz="457200" fontAlgn="ctr">
              <a:buSzPct val="70000"/>
              <a:defRPr/>
            </a:pPr>
            <a:r>
              <a:rPr lang="ja-JP" altLang="en-US" sz="88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税</a:t>
            </a:r>
            <a:r>
              <a:rPr lang="ja-JP" altLang="en-US" sz="60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と</a:t>
            </a:r>
            <a:r>
              <a:rPr lang="ja-JP" altLang="en-US" sz="88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社会</a:t>
            </a:r>
            <a:endParaRPr lang="en-US" altLang="ja-JP" sz="66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defTabSz="457200" fontAlgn="ctr">
              <a:buSzPct val="70000"/>
              <a:defRPr/>
            </a:pPr>
            <a:r>
              <a:rPr lang="ja-JP" altLang="en-US" sz="60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について</a:t>
            </a:r>
          </a:p>
          <a:p>
            <a:pPr algn="ctr" defTabSz="457200" fontAlgn="ctr">
              <a:buSzPct val="70000"/>
              <a:defRPr/>
            </a:pPr>
            <a:r>
              <a:rPr lang="ja-JP" altLang="en-US" sz="66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考えてみよう</a:t>
            </a:r>
            <a:endParaRPr lang="en-US" altLang="ja-JP" sz="66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06D5236F-4E6C-464B-8BF1-5E0630C29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2450" y="7938"/>
            <a:ext cx="2209800" cy="2590800"/>
          </a:xfrm>
          <a:prstGeom prst="rect">
            <a:avLst/>
          </a:prstGeom>
          <a:effectLst>
            <a:glow rad="76200">
              <a:schemeClr val="bg1"/>
            </a:glow>
          </a:effectLst>
        </p:spPr>
      </p:pic>
      <p:pic>
        <p:nvPicPr>
          <p:cNvPr id="4" name="図 3">
            <a:extLst>
              <a:ext uri="{FF2B5EF4-FFF2-40B4-BE49-F238E27FC236}">
                <a16:creationId xmlns:a16="http://schemas.microsoft.com/office/drawing/2014/main" id="{6F8F4200-FF62-EADD-6804-C0016BD2A5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spTree>
    <p:extLst>
      <p:ext uri="{BB962C8B-B14F-4D97-AF65-F5344CB8AC3E}">
        <p14:creationId xmlns:p14="http://schemas.microsoft.com/office/powerpoint/2010/main" val="366368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E7D2891-EC57-70D5-B723-41BC358D696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4" name="正方形/長方形 13">
            <a:extLst>
              <a:ext uri="{FF2B5EF4-FFF2-40B4-BE49-F238E27FC236}">
                <a16:creationId xmlns:a16="http://schemas.microsoft.com/office/drawing/2014/main" id="{0B49A0F3-3105-0A2F-D4FD-BE88B28D9E51}"/>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46224DA-96C6-CE28-4CFA-71F01CB3E55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6" name="スライド番号プレースホルダー 1">
            <a:extLst>
              <a:ext uri="{FF2B5EF4-FFF2-40B4-BE49-F238E27FC236}">
                <a16:creationId xmlns:a16="http://schemas.microsoft.com/office/drawing/2014/main" id="{D91AA7FD-6E27-0D79-D6D6-6DCD1CC3DF18}"/>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5657A1C2-1682-2362-6A49-7D07B962389D}"/>
              </a:ext>
            </a:extLst>
          </p:cNvPr>
          <p:cNvSpPr/>
          <p:nvPr/>
        </p:nvSpPr>
        <p:spPr>
          <a:xfrm>
            <a:off x="338363"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5">
            <a:extLst>
              <a:ext uri="{FF2B5EF4-FFF2-40B4-BE49-F238E27FC236}">
                <a16:creationId xmlns:a16="http://schemas.microsoft.com/office/drawing/2014/main" id="{AE688F30-CE03-5EE2-52E7-28A1BD270F6A}"/>
              </a:ext>
            </a:extLst>
          </p:cNvPr>
          <p:cNvSpPr txBox="1">
            <a:spLocks/>
          </p:cNvSpPr>
          <p:nvPr/>
        </p:nvSpPr>
        <p:spPr>
          <a:xfrm>
            <a:off x="-15637" y="292181"/>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800" b="1" spc="300" dirty="0">
                <a:latin typeface="BIZ UDPゴシック" panose="020B0400000000000000" pitchFamily="50" charset="-128"/>
                <a:ea typeface="BIZ UDPゴシック" panose="020B0400000000000000" pitchFamily="50" charset="-128"/>
              </a:rPr>
              <a:t>税金ってなに？のまとめ</a:t>
            </a:r>
          </a:p>
        </p:txBody>
      </p:sp>
      <p:pic>
        <p:nvPicPr>
          <p:cNvPr id="27" name="Picture 2">
            <a:extLst>
              <a:ext uri="{FF2B5EF4-FFF2-40B4-BE49-F238E27FC236}">
                <a16:creationId xmlns:a16="http://schemas.microsoft.com/office/drawing/2014/main" id="{4F9665CF-FE23-E621-6F1A-83B01DE13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195" y="3323771"/>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5A1AD21A-F55E-5B1D-5A76-D5181715EF59}"/>
              </a:ext>
            </a:extLst>
          </p:cNvPr>
          <p:cNvPicPr>
            <a:picLocks noChangeAspect="1"/>
          </p:cNvPicPr>
          <p:nvPr/>
        </p:nvPicPr>
        <p:blipFill rotWithShape="1">
          <a:blip r:embed="rId5">
            <a:extLst>
              <a:ext uri="{28A0092B-C50C-407E-A947-70E740481C1C}">
                <a14:useLocalDpi xmlns:a14="http://schemas.microsoft.com/office/drawing/2010/main" val="0"/>
              </a:ext>
            </a:extLst>
          </a:blip>
          <a:srcRect t="24339" b="23386"/>
          <a:stretch/>
        </p:blipFill>
        <p:spPr>
          <a:xfrm>
            <a:off x="172276" y="1285160"/>
            <a:ext cx="9695542" cy="4895624"/>
          </a:xfrm>
          <a:prstGeom prst="rect">
            <a:avLst/>
          </a:prstGeom>
        </p:spPr>
      </p:pic>
      <p:sp>
        <p:nvSpPr>
          <p:cNvPr id="7" name="テキスト ボックス 6">
            <a:extLst>
              <a:ext uri="{FF2B5EF4-FFF2-40B4-BE49-F238E27FC236}">
                <a16:creationId xmlns:a16="http://schemas.microsoft.com/office/drawing/2014/main" id="{E8D547E0-2838-40C5-B8DF-0A871B1276B0}"/>
              </a:ext>
            </a:extLst>
          </p:cNvPr>
          <p:cNvSpPr txBox="1"/>
          <p:nvPr/>
        </p:nvSpPr>
        <p:spPr>
          <a:xfrm>
            <a:off x="1698172" y="2494066"/>
            <a:ext cx="6894286" cy="1080000"/>
          </a:xfrm>
          <a:prstGeom prst="rect">
            <a:avLst/>
          </a:prstGeom>
          <a:noFill/>
          <a:ln w="3175">
            <a:noFill/>
          </a:ln>
        </p:spPr>
        <p:txBody>
          <a:bodyPr wrap="square" lIns="0" tIns="0" rIns="0" bIns="0" rtlCol="0" anchor="ctr">
            <a:noAutofit/>
          </a:bodyPr>
          <a:lstStyle/>
          <a:p>
            <a:pPr defTabSz="457200">
              <a:lnSpc>
                <a:spcPct val="110000"/>
              </a:lnSpc>
              <a:defRPr/>
            </a:pPr>
            <a:r>
              <a:rPr lang="ja-JP" altLang="en-US" sz="3600" b="1" spc="300" dirty="0">
                <a:solidFill>
                  <a:prstClr val="black"/>
                </a:solidFill>
                <a:latin typeface="BIZ UDPゴシック" panose="020B0400000000000000" pitchFamily="50" charset="-128"/>
                <a:ea typeface="BIZ UDPゴシック" panose="020B0400000000000000" pitchFamily="50" charset="-128"/>
              </a:rPr>
              <a:t>税金は私たちの生活を支えて                           くれるものに使われています。</a:t>
            </a:r>
            <a:endParaRPr lang="en-US" altLang="ja-JP" sz="3600" b="1" spc="300" dirty="0">
              <a:solidFill>
                <a:prstClr val="black"/>
              </a:solidFill>
              <a:latin typeface="BIZ UDPゴシック" panose="020B0400000000000000" pitchFamily="50" charset="-128"/>
              <a:ea typeface="BIZ UDPゴシック" panose="020B0400000000000000" pitchFamily="50" charset="-128"/>
            </a:endParaRPr>
          </a:p>
          <a:p>
            <a:pPr defTabSz="457200">
              <a:lnSpc>
                <a:spcPct val="110000"/>
              </a:lnSpc>
              <a:defRPr/>
            </a:pPr>
            <a:r>
              <a:rPr lang="ja-JP" altLang="en-US" sz="3600" b="1" spc="300" dirty="0">
                <a:solidFill>
                  <a:prstClr val="black"/>
                </a:solidFill>
                <a:latin typeface="BIZ UDPゴシック" panose="020B0400000000000000" pitchFamily="50" charset="-128"/>
                <a:ea typeface="BIZ UDPゴシック" panose="020B0400000000000000" pitchFamily="50" charset="-128"/>
              </a:rPr>
              <a:t>安心・安全なくらしのために、                  なくてはならないものです。</a:t>
            </a:r>
          </a:p>
        </p:txBody>
      </p:sp>
      <p:pic>
        <p:nvPicPr>
          <p:cNvPr id="5" name="図 4">
            <a:extLst>
              <a:ext uri="{FF2B5EF4-FFF2-40B4-BE49-F238E27FC236}">
                <a16:creationId xmlns:a16="http://schemas.microsoft.com/office/drawing/2014/main" id="{E102BD75-B3F8-0641-94B3-D8AB1167A651}"/>
              </a:ext>
            </a:extLst>
          </p:cNvPr>
          <p:cNvPicPr>
            <a:picLocks noChangeAspect="1"/>
          </p:cNvPicPr>
          <p:nvPr/>
        </p:nvPicPr>
        <p:blipFill rotWithShape="1">
          <a:blip r:embed="rId6">
            <a:extLst>
              <a:ext uri="{28A0092B-C50C-407E-A947-70E740481C1C}">
                <a14:useLocalDpi xmlns:a14="http://schemas.microsoft.com/office/drawing/2010/main" val="0"/>
              </a:ext>
            </a:extLst>
          </a:blip>
          <a:srcRect l="85084" t="39741" r="-729" b="24402"/>
          <a:stretch/>
        </p:blipFill>
        <p:spPr>
          <a:xfrm rot="5400000" flipH="1">
            <a:off x="10842585" y="2667000"/>
            <a:ext cx="378050" cy="810735"/>
          </a:xfrm>
          <a:prstGeom prst="rect">
            <a:avLst/>
          </a:prstGeom>
        </p:spPr>
      </p:pic>
    </p:spTree>
    <p:extLst>
      <p:ext uri="{BB962C8B-B14F-4D97-AF65-F5344CB8AC3E}">
        <p14:creationId xmlns:p14="http://schemas.microsoft.com/office/powerpoint/2010/main" val="14105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D430DC2-8663-FD38-6DFF-FF9D11EE8EFF}"/>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正方形/長方形 7">
            <a:extLst>
              <a:ext uri="{FF2B5EF4-FFF2-40B4-BE49-F238E27FC236}">
                <a16:creationId xmlns:a16="http://schemas.microsoft.com/office/drawing/2014/main" id="{423B0322-12DC-F150-FCEC-A8C19D7F4BC6}"/>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1AC9E93-AC26-4E0F-18F4-EB524443D8C6}"/>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0584F982-F668-8AD5-4D0D-1104E492AD4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10</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5596008F-1D53-293D-403A-36034B9879CB}"/>
              </a:ext>
            </a:extLst>
          </p:cNvPr>
          <p:cNvSpPr/>
          <p:nvPr/>
        </p:nvSpPr>
        <p:spPr>
          <a:xfrm>
            <a:off x="1441448" y="1006927"/>
            <a:ext cx="928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12" descr="税理士への道のり｜税理士という仕事。｜税理士会">
            <a:extLst>
              <a:ext uri="{FF2B5EF4-FFF2-40B4-BE49-F238E27FC236}">
                <a16:creationId xmlns:a16="http://schemas.microsoft.com/office/drawing/2014/main" id="{EE40C610-03B0-12D8-D587-27807DF86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234" y="1642978"/>
            <a:ext cx="3922938" cy="4595442"/>
          </a:xfrm>
          <a:prstGeom prst="rect">
            <a:avLst/>
          </a:prstGeom>
          <a:noFill/>
          <a:extLst>
            <a:ext uri="{909E8E84-426E-40DD-AFC4-6F175D3DCCD1}">
              <a14:hiddenFill xmlns:a14="http://schemas.microsoft.com/office/drawing/2010/main">
                <a:solidFill>
                  <a:srgbClr val="FFFFFF"/>
                </a:solidFill>
              </a14:hiddenFill>
            </a:ext>
          </a:extLst>
        </p:spPr>
      </p:pic>
      <p:sp>
        <p:nvSpPr>
          <p:cNvPr id="18" name="楕円 17">
            <a:extLst>
              <a:ext uri="{FF2B5EF4-FFF2-40B4-BE49-F238E27FC236}">
                <a16:creationId xmlns:a16="http://schemas.microsoft.com/office/drawing/2014/main" id="{2BC9CF1A-5366-A7FA-9F78-0EF309C9B26A}"/>
              </a:ext>
            </a:extLst>
          </p:cNvPr>
          <p:cNvSpPr/>
          <p:nvPr/>
        </p:nvSpPr>
        <p:spPr>
          <a:xfrm>
            <a:off x="2246085" y="328612"/>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a:extLst>
              <a:ext uri="{FF2B5EF4-FFF2-40B4-BE49-F238E27FC236}">
                <a16:creationId xmlns:a16="http://schemas.microsoft.com/office/drawing/2014/main" id="{08AD32E4-5C91-8FEE-7A70-9655B54C072E}"/>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50"/>
                </a:solidFill>
                <a:latin typeface="BIZ UDPゴシック" panose="020B0400000000000000" pitchFamily="50" charset="-128"/>
                <a:ea typeface="BIZ UDPゴシック" panose="020B0400000000000000" pitchFamily="50" charset="-128"/>
              </a:rPr>
              <a:t>　❷</a:t>
            </a:r>
            <a:r>
              <a:rPr lang="ja-JP" altLang="en-US" sz="3200" b="1" spc="300" dirty="0">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税金</a:t>
            </a:r>
            <a:r>
              <a:rPr lang="ja-JP" altLang="en-US" sz="5400" b="1" spc="300" dirty="0">
                <a:latin typeface="BIZ UDPゴシック" panose="020B0400000000000000" pitchFamily="50" charset="-128"/>
                <a:ea typeface="BIZ UDPゴシック" panose="020B0400000000000000" pitchFamily="50" charset="-128"/>
              </a:rPr>
              <a:t>を</a:t>
            </a:r>
            <a:r>
              <a:rPr lang="ja-JP" altLang="en-US" sz="7200" b="1" spc="300" dirty="0">
                <a:latin typeface="BIZ UDPゴシック" panose="020B0400000000000000" pitchFamily="50" charset="-128"/>
                <a:ea typeface="BIZ UDPゴシック" panose="020B0400000000000000" pitchFamily="50" charset="-128"/>
              </a:rPr>
              <a:t>体験しよう</a:t>
            </a:r>
          </a:p>
        </p:txBody>
      </p:sp>
      <p:pic>
        <p:nvPicPr>
          <p:cNvPr id="7" name="図 6">
            <a:extLst>
              <a:ext uri="{FF2B5EF4-FFF2-40B4-BE49-F238E27FC236}">
                <a16:creationId xmlns:a16="http://schemas.microsoft.com/office/drawing/2014/main" id="{50673C25-15C6-42B9-2B60-9D38FD5305B9}"/>
              </a:ext>
            </a:extLst>
          </p:cNvPr>
          <p:cNvPicPr>
            <a:picLocks noChangeAspect="1"/>
          </p:cNvPicPr>
          <p:nvPr/>
        </p:nvPicPr>
        <p:blipFill rotWithShape="1">
          <a:blip r:embed="rId6">
            <a:extLst>
              <a:ext uri="{28A0092B-C50C-407E-A947-70E740481C1C}">
                <a14:useLocalDpi xmlns:a14="http://schemas.microsoft.com/office/drawing/2010/main" val="0"/>
              </a:ext>
            </a:extLst>
          </a:blip>
          <a:srcRect l="85084" t="39741" r="-729" b="24402"/>
          <a:stretch/>
        </p:blipFill>
        <p:spPr>
          <a:xfrm>
            <a:off x="8052047" y="2299316"/>
            <a:ext cx="1074198" cy="2459115"/>
          </a:xfrm>
          <a:prstGeom prst="rect">
            <a:avLst/>
          </a:prstGeom>
        </p:spPr>
      </p:pic>
      <p:pic>
        <p:nvPicPr>
          <p:cNvPr id="20" name="図 19">
            <a:extLst>
              <a:ext uri="{FF2B5EF4-FFF2-40B4-BE49-F238E27FC236}">
                <a16:creationId xmlns:a16="http://schemas.microsoft.com/office/drawing/2014/main" id="{DAFC9A04-5CBC-C0CD-8EC3-BCA8081E1BD0}"/>
              </a:ext>
            </a:extLst>
          </p:cNvPr>
          <p:cNvPicPr>
            <a:picLocks noChangeAspect="1"/>
          </p:cNvPicPr>
          <p:nvPr/>
        </p:nvPicPr>
        <p:blipFill rotWithShape="1">
          <a:blip r:embed="rId6">
            <a:extLst>
              <a:ext uri="{28A0092B-C50C-407E-A947-70E740481C1C}">
                <a14:useLocalDpi xmlns:a14="http://schemas.microsoft.com/office/drawing/2010/main" val="0"/>
              </a:ext>
            </a:extLst>
          </a:blip>
          <a:srcRect l="85084" t="39741" r="-729" b="24402"/>
          <a:stretch/>
        </p:blipFill>
        <p:spPr>
          <a:xfrm flipH="1">
            <a:off x="2530135" y="2380695"/>
            <a:ext cx="1146699" cy="2459115"/>
          </a:xfrm>
          <a:prstGeom prst="rect">
            <a:avLst/>
          </a:prstGeom>
        </p:spPr>
      </p:pic>
    </p:spTree>
    <p:extLst>
      <p:ext uri="{BB962C8B-B14F-4D97-AF65-F5344CB8AC3E}">
        <p14:creationId xmlns:p14="http://schemas.microsoft.com/office/powerpoint/2010/main" val="191926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par>
                          <p:cTn id="8" fill="hold">
                            <p:stCondLst>
                              <p:cond delay="1000"/>
                            </p:stCondLst>
                            <p:childTnLst>
                              <p:par>
                                <p:cTn id="9" presetID="42"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995BEB9-52A0-8744-6E81-2ADCAB51CB10}"/>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テキスト ボックス 8">
            <a:extLst>
              <a:ext uri="{FF2B5EF4-FFF2-40B4-BE49-F238E27FC236}">
                <a16:creationId xmlns:a16="http://schemas.microsoft.com/office/drawing/2014/main" id="{8985EE1B-F466-426B-ACD2-13BCFC738A0D}"/>
              </a:ext>
            </a:extLst>
          </p:cNvPr>
          <p:cNvSpPr txBox="1"/>
          <p:nvPr/>
        </p:nvSpPr>
        <p:spPr>
          <a:xfrm>
            <a:off x="0" y="5166890"/>
            <a:ext cx="12192000" cy="1080000"/>
          </a:xfrm>
          <a:prstGeom prst="rect">
            <a:avLst/>
          </a:prstGeom>
          <a:noFill/>
          <a:ln w="3175">
            <a:noFill/>
          </a:ln>
        </p:spPr>
        <p:txBody>
          <a:bodyPr wrap="square" tIns="0" rIns="0" bIns="0" rtlCol="0" anchor="ctr">
            <a:noAutofit/>
          </a:bodyPr>
          <a:lstStyle/>
          <a:p>
            <a:pPr algn="ctr" defTabSz="457200">
              <a:lnSpc>
                <a:spcPts val="3800"/>
              </a:lnSpc>
              <a:defRPr/>
            </a:pPr>
            <a:r>
              <a:rPr lang="ja-JP" altLang="en-US" sz="3200" b="1" spc="-100" dirty="0">
                <a:solidFill>
                  <a:prstClr val="black"/>
                </a:solidFill>
                <a:latin typeface="BIZ UDPゴシック" panose="020B0400000000000000" pitchFamily="50" charset="-128"/>
                <a:ea typeface="BIZ UDPゴシック" panose="020B0400000000000000" pitchFamily="50" charset="-128"/>
              </a:rPr>
              <a:t>次に、各グループから</a:t>
            </a:r>
            <a:r>
              <a:rPr lang="ja-JP" altLang="en-US" sz="4400" b="1" spc="-100" dirty="0">
                <a:solidFill>
                  <a:prstClr val="black"/>
                </a:solidFill>
                <a:latin typeface="BIZ UDPゴシック" panose="020B0400000000000000" pitchFamily="50" charset="-128"/>
                <a:ea typeface="BIZ UDPゴシック" panose="020B0400000000000000" pitchFamily="50" charset="-128"/>
              </a:rPr>
              <a:t> </a:t>
            </a:r>
            <a:r>
              <a:rPr lang="ja-JP" altLang="en-US" sz="4800" b="1" spc="-100" dirty="0">
                <a:solidFill>
                  <a:prstClr val="black"/>
                </a:solidFill>
                <a:latin typeface="BIZ UDPゴシック" panose="020B0400000000000000" pitchFamily="50" charset="-128"/>
                <a:ea typeface="BIZ UDPゴシック" panose="020B0400000000000000" pitchFamily="50" charset="-128"/>
              </a:rPr>
              <a:t>代表を１人 </a:t>
            </a:r>
            <a:r>
              <a:rPr lang="ja-JP" altLang="en-US" sz="3200" b="1" spc="-100" dirty="0">
                <a:solidFill>
                  <a:prstClr val="black"/>
                </a:solidFill>
                <a:latin typeface="BIZ UDPゴシック" panose="020B0400000000000000" pitchFamily="50" charset="-128"/>
                <a:ea typeface="BIZ UDPゴシック" panose="020B0400000000000000" pitchFamily="50" charset="-128"/>
              </a:rPr>
              <a:t>選びましょう。</a:t>
            </a:r>
          </a:p>
        </p:txBody>
      </p:sp>
      <p:sp>
        <p:nvSpPr>
          <p:cNvPr id="7" name="正方形/長方形 6">
            <a:extLst>
              <a:ext uri="{FF2B5EF4-FFF2-40B4-BE49-F238E27FC236}">
                <a16:creationId xmlns:a16="http://schemas.microsoft.com/office/drawing/2014/main" id="{F7DCFE5D-6A7E-C6AD-CA9C-7B180D641B01}"/>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3006851-386A-116B-685B-8C8DDC86AD0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a:extLst>
              <a:ext uri="{FF2B5EF4-FFF2-40B4-BE49-F238E27FC236}">
                <a16:creationId xmlns:a16="http://schemas.microsoft.com/office/drawing/2014/main" id="{11C20F3A-9026-B320-FC5A-7BAF0DDAF70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E832EA49-51C7-EB69-C3B3-93D54B41EDE1}"/>
              </a:ext>
            </a:extLst>
          </p:cNvPr>
          <p:cNvSpPr/>
          <p:nvPr/>
        </p:nvSpPr>
        <p:spPr>
          <a:xfrm>
            <a:off x="381908"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a:extLst>
              <a:ext uri="{FF2B5EF4-FFF2-40B4-BE49-F238E27FC236}">
                <a16:creationId xmlns:a16="http://schemas.microsoft.com/office/drawing/2014/main" id="{EF6E1BC7-E134-5A3A-C93F-5E10E5233765}"/>
              </a:ext>
            </a:extLst>
          </p:cNvPr>
          <p:cNvSpPr txBox="1">
            <a:spLocks/>
          </p:cNvSpPr>
          <p:nvPr/>
        </p:nvSpPr>
        <p:spPr>
          <a:xfrm>
            <a:off x="0" y="23222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800" b="1" spc="300" dirty="0">
                <a:latin typeface="BIZ UDPゴシック" panose="020B0400000000000000" pitchFamily="50" charset="-128"/>
                <a:ea typeface="BIZ UDPゴシック" panose="020B0400000000000000" pitchFamily="50" charset="-128"/>
              </a:rPr>
              <a:t>このクラスを</a:t>
            </a:r>
            <a:r>
              <a:rPr lang="ja-JP" altLang="en-US" sz="6600" b="1" spc="300" dirty="0">
                <a:latin typeface="BIZ UDPゴシック" panose="020B0400000000000000" pitchFamily="50" charset="-128"/>
                <a:ea typeface="BIZ UDPゴシック" panose="020B0400000000000000" pitchFamily="50" charset="-128"/>
              </a:rPr>
              <a:t>国</a:t>
            </a:r>
            <a:r>
              <a:rPr lang="ja-JP" altLang="en-US" sz="4800" b="1" spc="300" dirty="0">
                <a:latin typeface="BIZ UDPゴシック" panose="020B0400000000000000" pitchFamily="50" charset="-128"/>
                <a:ea typeface="BIZ UDPゴシック" panose="020B0400000000000000" pitchFamily="50" charset="-128"/>
              </a:rPr>
              <a:t>として考えてみよう</a:t>
            </a:r>
            <a:endParaRPr lang="ja-JP" altLang="en-US" sz="5400" b="1" spc="300" dirty="0">
              <a:latin typeface="BIZ UDPゴシック" panose="020B0400000000000000" pitchFamily="50" charset="-128"/>
              <a:ea typeface="BIZ UDPゴシック" panose="020B0400000000000000" pitchFamily="50" charset="-128"/>
            </a:endParaRP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0B78075E-AC99-AFAF-64F5-603791C4B73E}"/>
              </a:ext>
            </a:extLst>
          </p:cNvPr>
          <p:cNvGrpSpPr/>
          <p:nvPr/>
        </p:nvGrpSpPr>
        <p:grpSpPr>
          <a:xfrm>
            <a:off x="0" y="1304536"/>
            <a:ext cx="12180888" cy="3903353"/>
            <a:chOff x="0" y="1304536"/>
            <a:chExt cx="12180888" cy="3903353"/>
          </a:xfrm>
        </p:grpSpPr>
        <p:sp>
          <p:nvSpPr>
            <p:cNvPr id="8" name="テキスト ボックス 7">
              <a:extLst>
                <a:ext uri="{FF2B5EF4-FFF2-40B4-BE49-F238E27FC236}">
                  <a16:creationId xmlns:a16="http://schemas.microsoft.com/office/drawing/2014/main" id="{7EE68BB5-C9FB-4553-9D86-5213F53CB23F}"/>
                </a:ext>
              </a:extLst>
            </p:cNvPr>
            <p:cNvSpPr txBox="1"/>
            <p:nvPr/>
          </p:nvSpPr>
          <p:spPr>
            <a:xfrm>
              <a:off x="0" y="1304536"/>
              <a:ext cx="12180888" cy="1080000"/>
            </a:xfrm>
            <a:prstGeom prst="rect">
              <a:avLst/>
            </a:prstGeom>
            <a:noFill/>
            <a:ln w="3175">
              <a:noFill/>
            </a:ln>
          </p:spPr>
          <p:txBody>
            <a:bodyPr wrap="square" tIns="0" bIns="0" rtlCol="0" anchor="ctr">
              <a:noAutofit/>
            </a:bodyPr>
            <a:lstStyle/>
            <a:p>
              <a:pPr algn="ctr" defTabSz="457200">
                <a:defRPr/>
              </a:pPr>
              <a:r>
                <a:rPr lang="ja-JP" altLang="en-US" sz="3200" b="1" dirty="0">
                  <a:solidFill>
                    <a:prstClr val="black"/>
                  </a:solidFill>
                  <a:latin typeface="BIZ UDPゴシック" panose="020B0400000000000000" pitchFamily="50" charset="-128"/>
                  <a:ea typeface="BIZ UDPゴシック" panose="020B0400000000000000" pitchFamily="50" charset="-128"/>
                </a:rPr>
                <a:t>まず、</a:t>
              </a:r>
              <a:r>
                <a:rPr lang="ja-JP" altLang="en-US" sz="3200" b="1">
                  <a:solidFill>
                    <a:prstClr val="black"/>
                  </a:solidFill>
                  <a:latin typeface="BIZ UDPゴシック" panose="020B0400000000000000" pitchFamily="50" charset="-128"/>
                  <a:ea typeface="BIZ UDPゴシック" panose="020B0400000000000000" pitchFamily="50" charset="-128"/>
                </a:rPr>
                <a:t>クラスを</a:t>
              </a:r>
              <a:r>
                <a:rPr lang="en-US" altLang="ja-JP" sz="4800" b="1" dirty="0">
                  <a:solidFill>
                    <a:prstClr val="black"/>
                  </a:solidFill>
                  <a:latin typeface="BIZ UDPゴシック" panose="020B0400000000000000" pitchFamily="50" charset="-128"/>
                  <a:ea typeface="BIZ UDPゴシック" panose="020B0400000000000000" pitchFamily="50" charset="-128"/>
                </a:rPr>
                <a:t>6</a:t>
              </a:r>
              <a:r>
                <a:rPr lang="ja-JP" altLang="en-US" sz="4800" b="1" dirty="0">
                  <a:solidFill>
                    <a:prstClr val="black"/>
                  </a:solidFill>
                  <a:latin typeface="BIZ UDPゴシック" panose="020B0400000000000000" pitchFamily="50" charset="-128"/>
                  <a:ea typeface="BIZ UDPゴシック" panose="020B0400000000000000" pitchFamily="50" charset="-128"/>
                </a:rPr>
                <a:t>つのグループ </a:t>
              </a:r>
              <a:r>
                <a:rPr lang="ja-JP" altLang="en-US" sz="3200" b="1" dirty="0">
                  <a:solidFill>
                    <a:prstClr val="black"/>
                  </a:solidFill>
                  <a:latin typeface="BIZ UDPゴシック" panose="020B0400000000000000" pitchFamily="50" charset="-128"/>
                  <a:ea typeface="BIZ UDPゴシック" panose="020B0400000000000000" pitchFamily="50" charset="-128"/>
                </a:rPr>
                <a:t>に分けます。</a:t>
              </a:r>
            </a:p>
          </p:txBody>
        </p:sp>
        <p:sp>
          <p:nvSpPr>
            <p:cNvPr id="44" name="正方形/長方形 43">
              <a:extLst>
                <a:ext uri="{FF2B5EF4-FFF2-40B4-BE49-F238E27FC236}">
                  <a16:creationId xmlns:a16="http://schemas.microsoft.com/office/drawing/2014/main" id="{C9AB104A-7885-9E48-ECAE-F27C433618E6}"/>
                </a:ext>
              </a:extLst>
            </p:cNvPr>
            <p:cNvSpPr/>
            <p:nvPr/>
          </p:nvSpPr>
          <p:spPr>
            <a:xfrm>
              <a:off x="219075" y="2312988"/>
              <a:ext cx="899886" cy="391885"/>
            </a:xfrm>
            <a:prstGeom prst="rect">
              <a:avLst/>
            </a:prstGeom>
            <a:solidFill>
              <a:srgbClr val="FFAB9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１班</a:t>
              </a:r>
            </a:p>
          </p:txBody>
        </p:sp>
        <p:sp>
          <p:nvSpPr>
            <p:cNvPr id="45" name="正方形/長方形 44">
              <a:extLst>
                <a:ext uri="{FF2B5EF4-FFF2-40B4-BE49-F238E27FC236}">
                  <a16:creationId xmlns:a16="http://schemas.microsoft.com/office/drawing/2014/main" id="{A90789DC-1F30-AEEA-61B6-88380E7D8B3E}"/>
                </a:ext>
              </a:extLst>
            </p:cNvPr>
            <p:cNvSpPr/>
            <p:nvPr/>
          </p:nvSpPr>
          <p:spPr>
            <a:xfrm>
              <a:off x="606992" y="2707142"/>
              <a:ext cx="108858" cy="839673"/>
            </a:xfrm>
            <a:prstGeom prst="rect">
              <a:avLst/>
            </a:prstGeom>
            <a:solidFill>
              <a:srgbClr val="FFAB9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AA5F5664-9245-B7C7-63E1-33812C989E2E}"/>
                </a:ext>
              </a:extLst>
            </p:cNvPr>
            <p:cNvPicPr>
              <a:picLocks noChangeAspect="1"/>
            </p:cNvPicPr>
            <p:nvPr/>
          </p:nvPicPr>
          <p:blipFill rotWithShape="1">
            <a:blip r:embed="rId5">
              <a:extLst>
                <a:ext uri="{28A0092B-C50C-407E-A947-70E740481C1C}">
                  <a14:useLocalDpi xmlns:a14="http://schemas.microsoft.com/office/drawing/2010/main" val="0"/>
                </a:ext>
              </a:extLst>
            </a:blip>
            <a:srcRect l="42120" t="29207"/>
            <a:stretch/>
          </p:blipFill>
          <p:spPr>
            <a:xfrm>
              <a:off x="493485" y="2828469"/>
              <a:ext cx="2087233" cy="2376333"/>
            </a:xfrm>
            <a:prstGeom prst="rect">
              <a:avLst/>
            </a:prstGeom>
          </p:spPr>
        </p:pic>
        <p:sp>
          <p:nvSpPr>
            <p:cNvPr id="52" name="正方形/長方形 51">
              <a:extLst>
                <a:ext uri="{FF2B5EF4-FFF2-40B4-BE49-F238E27FC236}">
                  <a16:creationId xmlns:a16="http://schemas.microsoft.com/office/drawing/2014/main" id="{A0543441-83CB-1C00-BE8D-E3980C442D25}"/>
                </a:ext>
              </a:extLst>
            </p:cNvPr>
            <p:cNvSpPr/>
            <p:nvPr/>
          </p:nvSpPr>
          <p:spPr>
            <a:xfrm>
              <a:off x="10839450" y="2412320"/>
              <a:ext cx="899886" cy="391885"/>
            </a:xfrm>
            <a:prstGeom prst="rect">
              <a:avLst/>
            </a:prstGeom>
            <a:solidFill>
              <a:srgbClr val="9CD46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6</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3" name="正方形/長方形 52">
              <a:extLst>
                <a:ext uri="{FF2B5EF4-FFF2-40B4-BE49-F238E27FC236}">
                  <a16:creationId xmlns:a16="http://schemas.microsoft.com/office/drawing/2014/main" id="{8FB78954-0FA1-B4F1-846D-94D1CA2BFB10}"/>
                </a:ext>
              </a:extLst>
            </p:cNvPr>
            <p:cNvSpPr/>
            <p:nvPr/>
          </p:nvSpPr>
          <p:spPr>
            <a:xfrm>
              <a:off x="11227367" y="2806474"/>
              <a:ext cx="108858" cy="839673"/>
            </a:xfrm>
            <a:prstGeom prst="rect">
              <a:avLst/>
            </a:prstGeom>
            <a:solidFill>
              <a:srgbClr val="9CD46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C98B9C31-AE35-6A2D-B48A-A154712E5D8F}"/>
                </a:ext>
              </a:extLst>
            </p:cNvPr>
            <p:cNvSpPr/>
            <p:nvPr/>
          </p:nvSpPr>
          <p:spPr>
            <a:xfrm>
              <a:off x="2238375" y="2707595"/>
              <a:ext cx="899886" cy="391885"/>
            </a:xfrm>
            <a:prstGeom prst="rect">
              <a:avLst/>
            </a:prstGeom>
            <a:solidFill>
              <a:srgbClr val="FF595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2</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5" name="正方形/長方形 54">
              <a:extLst>
                <a:ext uri="{FF2B5EF4-FFF2-40B4-BE49-F238E27FC236}">
                  <a16:creationId xmlns:a16="http://schemas.microsoft.com/office/drawing/2014/main" id="{A9ED6A08-DFB3-4CED-A238-74C12D5B0B09}"/>
                </a:ext>
              </a:extLst>
            </p:cNvPr>
            <p:cNvSpPr/>
            <p:nvPr/>
          </p:nvSpPr>
          <p:spPr>
            <a:xfrm>
              <a:off x="2626292" y="3101749"/>
              <a:ext cx="108858" cy="468000"/>
            </a:xfrm>
            <a:prstGeom prst="rect">
              <a:avLst/>
            </a:prstGeom>
            <a:solidFill>
              <a:srgbClr val="FF595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F0437A83-87C2-F63B-7E0A-DF020AAC2723}"/>
                </a:ext>
              </a:extLst>
            </p:cNvPr>
            <p:cNvSpPr/>
            <p:nvPr/>
          </p:nvSpPr>
          <p:spPr>
            <a:xfrm>
              <a:off x="3905250" y="2431370"/>
              <a:ext cx="899886" cy="391885"/>
            </a:xfrm>
            <a:prstGeom prst="rect">
              <a:avLst/>
            </a:prstGeom>
            <a:solidFill>
              <a:srgbClr val="85C9C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3</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8" name="正方形/長方形 57">
              <a:extLst>
                <a:ext uri="{FF2B5EF4-FFF2-40B4-BE49-F238E27FC236}">
                  <a16:creationId xmlns:a16="http://schemas.microsoft.com/office/drawing/2014/main" id="{80C3748A-9ECE-F4DC-CCCE-9E99817322FB}"/>
                </a:ext>
              </a:extLst>
            </p:cNvPr>
            <p:cNvSpPr/>
            <p:nvPr/>
          </p:nvSpPr>
          <p:spPr>
            <a:xfrm>
              <a:off x="8753475" y="2621870"/>
              <a:ext cx="899886" cy="391885"/>
            </a:xfrm>
            <a:prstGeom prst="rect">
              <a:avLst/>
            </a:prstGeom>
            <a:solidFill>
              <a:srgbClr val="FFC75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5</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9" name="正方形/長方形 58">
              <a:extLst>
                <a:ext uri="{FF2B5EF4-FFF2-40B4-BE49-F238E27FC236}">
                  <a16:creationId xmlns:a16="http://schemas.microsoft.com/office/drawing/2014/main" id="{B98F2177-B338-1AC7-A079-BA8E6B33B85D}"/>
                </a:ext>
              </a:extLst>
            </p:cNvPr>
            <p:cNvSpPr/>
            <p:nvPr/>
          </p:nvSpPr>
          <p:spPr>
            <a:xfrm>
              <a:off x="9141392" y="3006498"/>
              <a:ext cx="108858" cy="576000"/>
            </a:xfrm>
            <a:prstGeom prst="rect">
              <a:avLst/>
            </a:prstGeom>
            <a:solidFill>
              <a:srgbClr val="FFC75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69B03384-50AA-474F-1B88-92463429CD88}"/>
                </a:ext>
              </a:extLst>
            </p:cNvPr>
            <p:cNvSpPr/>
            <p:nvPr/>
          </p:nvSpPr>
          <p:spPr>
            <a:xfrm>
              <a:off x="5810250" y="2526620"/>
              <a:ext cx="899886" cy="391885"/>
            </a:xfrm>
            <a:prstGeom prst="rect">
              <a:avLst/>
            </a:prstGeom>
            <a:solidFill>
              <a:srgbClr val="FFCAA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4</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pic>
          <p:nvPicPr>
            <p:cNvPr id="28" name="図 27">
              <a:extLst>
                <a:ext uri="{FF2B5EF4-FFF2-40B4-BE49-F238E27FC236}">
                  <a16:creationId xmlns:a16="http://schemas.microsoft.com/office/drawing/2014/main" id="{719E664F-559C-AA06-6A7F-507FB4D3A6C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6" b="59159" l="2145" r="49705">
                          <a14:foregroundMark x1="45737" y1="26325" x2="46649" y2="17627"/>
                          <a14:foregroundMark x1="46649" y1="17627" x2="24397" y2="39574"/>
                          <a14:foregroundMark x1="24397" y1="39574" x2="25094" y2="54896"/>
                          <a14:foregroundMark x1="25094" y1="54896" x2="17373" y2="57431"/>
                          <a14:foregroundMark x1="17373" y1="57431" x2="24290" y2="55242"/>
                          <a14:foregroundMark x1="24290" y1="55242" x2="7775" y2="17396"/>
                          <a14:foregroundMark x1="7775" y1="17396" x2="1394" y2="11751"/>
                          <a14:foregroundMark x1="1394" y1="11751" x2="2842" y2="18836"/>
                          <a14:foregroundMark x1="2842" y1="18836" x2="4450" y2="11233"/>
                          <a14:foregroundMark x1="4450" y1="11233" x2="12922" y2="4781"/>
                          <a14:foregroundMark x1="12922" y1="4781" x2="13137" y2="13882"/>
                          <a14:foregroundMark x1="13137" y1="13882" x2="27292" y2="5300"/>
                          <a14:foregroundMark x1="27292" y1="5300" x2="32547" y2="9562"/>
                          <a14:foregroundMark x1="32547" y1="9562" x2="28954" y2="15495"/>
                          <a14:foregroundMark x1="28954" y1="15495" x2="36676" y2="16935"/>
                          <a14:foregroundMark x1="36676" y1="16935" x2="47078" y2="32143"/>
                          <a14:foregroundMark x1="47078" y1="32143" x2="49276" y2="24366"/>
                          <a14:foregroundMark x1="49276" y1="24366" x2="44879" y2="18548"/>
                          <a14:foregroundMark x1="44879" y1="18548" x2="8043" y2="16129"/>
                          <a14:foregroundMark x1="8043" y1="16129" x2="4290" y2="9562"/>
                          <a14:foregroundMark x1="4290" y1="9562" x2="2788" y2="19009"/>
                          <a14:foregroundMark x1="2788" y1="19009" x2="17265" y2="40035"/>
                          <a14:foregroundMark x1="17265" y1="40035" x2="20965" y2="50634"/>
                          <a14:foregroundMark x1="20965" y1="50634" x2="15550" y2="55933"/>
                          <a14:foregroundMark x1="15550" y1="55933" x2="15603" y2="37385"/>
                          <a14:foregroundMark x1="15603" y1="37385" x2="27828" y2="52362"/>
                          <a14:foregroundMark x1="27828" y1="52362" x2="25684" y2="56624"/>
                          <a14:foregroundMark x1="11903" y1="3053" x2="19893" y2="4781"/>
                          <a14:foregroundMark x1="19893" y1="4781" x2="6005" y2="21083"/>
                          <a14:foregroundMark x1="6005" y1="21083" x2="3432" y2="12788"/>
                          <a14:foregroundMark x1="3432" y1="12788" x2="2895" y2="20104"/>
                          <a14:foregroundMark x1="2895" y1="20104" x2="12493" y2="24597"/>
                          <a14:foregroundMark x1="12493" y1="24597" x2="35657" y2="19067"/>
                          <a14:foregroundMark x1="35657" y1="19067" x2="43217" y2="22062"/>
                          <a14:foregroundMark x1="43217" y1="22062" x2="49705" y2="20046"/>
                          <a14:foregroundMark x1="49705" y1="20046" x2="37748" y2="45622"/>
                          <a14:foregroundMark x1="37748" y1="45622" x2="31367" y2="49136"/>
                          <a14:foregroundMark x1="31367" y1="49136" x2="33673" y2="56106"/>
                          <a14:foregroundMark x1="33673" y1="56106" x2="24879" y2="59159"/>
                          <a14:foregroundMark x1="4772" y1="19988" x2="3003" y2="14689"/>
                          <a14:foregroundMark x1="2252" y1="21083" x2="2252" y2="14516"/>
                          <a14:foregroundMark x1="2252" y1="17051" x2="2252" y2="12615"/>
                          <a14:foregroundMark x1="13458" y1="5415" x2="15442" y2="1786"/>
                          <a14:foregroundMark x1="16408" y1="2650" x2="11099" y2="2650"/>
                          <a14:foregroundMark x1="20161" y1="2247" x2="12279" y2="3053"/>
                          <a14:foregroundMark x1="20965" y1="4954" x2="16622" y2="5818"/>
                          <a14:foregroundMark x1="46542" y1="23157" x2="47560" y2="18491"/>
                          <a14:foregroundMark x1="48525" y1="26152" x2="48525" y2="21486"/>
                          <a14:foregroundMark x1="49330" y1="25058" x2="49705" y2="16590"/>
                          <a14:foregroundMark x1="49705" y1="25058" x2="49705" y2="20622"/>
                          <a14:foregroundMark x1="49705" y1="25691" x2="49705" y2="21486"/>
                          <a14:foregroundMark x1="35121" y1="52592" x2="31206" y2="36290"/>
                          <a14:foregroundMark x1="21716" y1="42627" x2="19357" y2="24654"/>
                          <a14:foregroundMark x1="14424" y1="31452" x2="12869" y2="21486"/>
                          <a14:foregroundMark x1="11903" y1="30818" x2="10885" y2="21083"/>
                        </a14:backgroundRemoval>
                      </a14:imgEffect>
                    </a14:imgLayer>
                  </a14:imgProps>
                </a:ext>
                <a:ext uri="{28A0092B-C50C-407E-A947-70E740481C1C}">
                  <a14:useLocalDpi xmlns:a14="http://schemas.microsoft.com/office/drawing/2010/main" val="0"/>
                </a:ext>
              </a:extLst>
            </a:blip>
            <a:srcRect r="48523" b="39154"/>
            <a:stretch/>
          </p:blipFill>
          <p:spPr>
            <a:xfrm>
              <a:off x="9448800" y="2888341"/>
              <a:ext cx="2108211" cy="2319548"/>
            </a:xfrm>
            <a:prstGeom prst="rect">
              <a:avLst/>
            </a:prstGeom>
          </p:spPr>
        </p:pic>
        <p:pic>
          <p:nvPicPr>
            <p:cNvPr id="23" name="図 22">
              <a:extLst>
                <a:ext uri="{FF2B5EF4-FFF2-40B4-BE49-F238E27FC236}">
                  <a16:creationId xmlns:a16="http://schemas.microsoft.com/office/drawing/2014/main" id="{03D97175-BAF8-409C-7356-AE0FF64037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0971" y="2888340"/>
              <a:ext cx="6894651" cy="2286726"/>
            </a:xfrm>
            <a:prstGeom prst="rect">
              <a:avLst/>
            </a:prstGeom>
          </p:spPr>
        </p:pic>
        <p:sp>
          <p:nvSpPr>
            <p:cNvPr id="57" name="正方形/長方形 56">
              <a:extLst>
                <a:ext uri="{FF2B5EF4-FFF2-40B4-BE49-F238E27FC236}">
                  <a16:creationId xmlns:a16="http://schemas.microsoft.com/office/drawing/2014/main" id="{EE593A7D-A2C2-A819-F1A0-D9BF5489A7E8}"/>
                </a:ext>
              </a:extLst>
            </p:cNvPr>
            <p:cNvSpPr/>
            <p:nvPr/>
          </p:nvSpPr>
          <p:spPr>
            <a:xfrm>
              <a:off x="4293167" y="2825523"/>
              <a:ext cx="108858" cy="828000"/>
            </a:xfrm>
            <a:prstGeom prst="rect">
              <a:avLst/>
            </a:prstGeom>
            <a:solidFill>
              <a:srgbClr val="85C9C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87065348-5048-A549-709F-146E5762DB5D}"/>
                </a:ext>
              </a:extLst>
            </p:cNvPr>
            <p:cNvSpPr/>
            <p:nvPr/>
          </p:nvSpPr>
          <p:spPr>
            <a:xfrm>
              <a:off x="6198167" y="2920773"/>
              <a:ext cx="108858" cy="1296000"/>
            </a:xfrm>
            <a:prstGeom prst="rect">
              <a:avLst/>
            </a:prstGeom>
            <a:solidFill>
              <a:srgbClr val="FFCAA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255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2B484B2-A437-8AEB-4A0C-519A75A7F389}"/>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図 10">
            <a:extLst>
              <a:ext uri="{FF2B5EF4-FFF2-40B4-BE49-F238E27FC236}">
                <a16:creationId xmlns:a16="http://schemas.microsoft.com/office/drawing/2014/main" id="{8F4AE000-7856-F79A-7709-EB0EABA4596C}"/>
              </a:ext>
            </a:extLst>
          </p:cNvPr>
          <p:cNvPicPr>
            <a:picLocks noChangeAspect="1"/>
          </p:cNvPicPr>
          <p:nvPr/>
        </p:nvPicPr>
        <p:blipFill rotWithShape="1">
          <a:blip r:embed="rId5">
            <a:extLst>
              <a:ext uri="{28A0092B-C50C-407E-A947-70E740481C1C}">
                <a14:useLocalDpi xmlns:a14="http://schemas.microsoft.com/office/drawing/2010/main" val="0"/>
              </a:ext>
            </a:extLst>
          </a:blip>
          <a:srcRect l="8881" r="9653"/>
          <a:stretch/>
        </p:blipFill>
        <p:spPr>
          <a:xfrm>
            <a:off x="171450" y="1262742"/>
            <a:ext cx="6965950" cy="5252357"/>
          </a:xfrm>
          <a:prstGeom prst="rect">
            <a:avLst/>
          </a:prstGeom>
        </p:spPr>
      </p:pic>
      <p:sp>
        <p:nvSpPr>
          <p:cNvPr id="12" name="テキスト ボックス 11">
            <a:extLst>
              <a:ext uri="{FF2B5EF4-FFF2-40B4-BE49-F238E27FC236}">
                <a16:creationId xmlns:a16="http://schemas.microsoft.com/office/drawing/2014/main" id="{8B832DA2-4E8E-9408-0573-FB6639617280}"/>
              </a:ext>
            </a:extLst>
          </p:cNvPr>
          <p:cNvSpPr txBox="1"/>
          <p:nvPr/>
        </p:nvSpPr>
        <p:spPr>
          <a:xfrm>
            <a:off x="933450" y="2237015"/>
            <a:ext cx="6050643" cy="2308324"/>
          </a:xfrm>
          <a:prstGeom prst="rect">
            <a:avLst/>
          </a:prstGeom>
          <a:noFill/>
        </p:spPr>
        <p:txBody>
          <a:bodyPr wrap="square" rtlCol="0">
            <a:spAutoFit/>
          </a:bodyPr>
          <a:lstStyle/>
          <a:p>
            <a:r>
              <a:rPr lang="ja-JP" altLang="en-US" sz="3600" b="1" dirty="0">
                <a:latin typeface="メイリオ" panose="020B0604030504040204" pitchFamily="50" charset="-128"/>
                <a:ea typeface="メイリオ" panose="020B0604030504040204" pitchFamily="50" charset="-128"/>
              </a:rPr>
              <a:t>図書館を建てよう！</a:t>
            </a:r>
          </a:p>
          <a:p>
            <a:r>
              <a:rPr lang="ja-JP" altLang="en-US" sz="3600" b="1" dirty="0">
                <a:latin typeface="メイリオ" panose="020B0604030504040204" pitchFamily="50" charset="-128"/>
                <a:ea typeface="メイリオ" panose="020B0604030504040204" pitchFamily="50" charset="-128"/>
              </a:rPr>
              <a:t>いくらずつ税金を支払えば</a:t>
            </a:r>
          </a:p>
          <a:p>
            <a:r>
              <a:rPr lang="ja-JP" altLang="en-US" sz="3600" b="1" dirty="0">
                <a:latin typeface="メイリオ" panose="020B0604030504040204" pitchFamily="50" charset="-128"/>
                <a:ea typeface="メイリオ" panose="020B0604030504040204" pitchFamily="50" charset="-128"/>
              </a:rPr>
              <a:t>図書館を作ることができるでしょうか？</a:t>
            </a:r>
          </a:p>
        </p:txBody>
      </p:sp>
      <p:sp>
        <p:nvSpPr>
          <p:cNvPr id="15" name="正方形/長方形 14">
            <a:extLst>
              <a:ext uri="{FF2B5EF4-FFF2-40B4-BE49-F238E27FC236}">
                <a16:creationId xmlns:a16="http://schemas.microsoft.com/office/drawing/2014/main" id="{87CC944E-B1EA-9DBD-8394-102602876692}"/>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EDE1CDE-F87B-983F-DE70-2A63A08DE3FB}"/>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7" name="スライド番号プレースホルダー 1">
            <a:extLst>
              <a:ext uri="{FF2B5EF4-FFF2-40B4-BE49-F238E27FC236}">
                <a16:creationId xmlns:a16="http://schemas.microsoft.com/office/drawing/2014/main" id="{EE3BAFAB-A23A-25A9-14B1-BBED0D8A899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4320BBBC-B35D-C593-45EE-A57BC18483C9}"/>
              </a:ext>
            </a:extLst>
          </p:cNvPr>
          <p:cNvSpPr/>
          <p:nvPr/>
        </p:nvSpPr>
        <p:spPr>
          <a:xfrm>
            <a:off x="2624365" y="1006927"/>
            <a:ext cx="69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a:extLst>
              <a:ext uri="{FF2B5EF4-FFF2-40B4-BE49-F238E27FC236}">
                <a16:creationId xmlns:a16="http://schemas.microsoft.com/office/drawing/2014/main" id="{AEE15F04-EB3F-41E0-FB33-157A5C13538A}"/>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ここで問題です</a:t>
            </a:r>
            <a:r>
              <a:rPr lang="ja-JP" altLang="en-US" sz="5400" b="1" spc="300" dirty="0">
                <a:latin typeface="BIZ UDPゴシック" panose="020B0400000000000000" pitchFamily="50" charset="-128"/>
                <a:ea typeface="BIZ UDPゴシック" panose="020B0400000000000000" pitchFamily="50" charset="-128"/>
              </a:rPr>
              <a:t>！</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aphicFrame>
        <p:nvGraphicFramePr>
          <p:cNvPr id="20" name="表 4">
            <a:extLst>
              <a:ext uri="{FF2B5EF4-FFF2-40B4-BE49-F238E27FC236}">
                <a16:creationId xmlns:a16="http://schemas.microsoft.com/office/drawing/2014/main" id="{7926A538-237A-E5CC-ACF7-E80A33DD961B}"/>
              </a:ext>
            </a:extLst>
          </p:cNvPr>
          <p:cNvGraphicFramePr>
            <a:graphicFrameLocks noGrp="1"/>
          </p:cNvGraphicFramePr>
          <p:nvPr>
            <p:extLst>
              <p:ext uri="{D42A27DB-BD31-4B8C-83A1-F6EECF244321}">
                <p14:modId xmlns:p14="http://schemas.microsoft.com/office/powerpoint/2010/main" val="831071351"/>
              </p:ext>
            </p:extLst>
          </p:nvPr>
        </p:nvGraphicFramePr>
        <p:xfrm>
          <a:off x="7200899" y="1180743"/>
          <a:ext cx="4762501" cy="5000391"/>
        </p:xfrm>
        <a:graphic>
          <a:graphicData uri="http://schemas.openxmlformats.org/drawingml/2006/table">
            <a:tbl>
              <a:tblPr firstRow="1" bandRow="1">
                <a:tableStyleId>{5C22544A-7EE6-4342-B048-85BDC9FD1C3A}</a:tableStyleId>
              </a:tblPr>
              <a:tblGrid>
                <a:gridCol w="1839687">
                  <a:extLst>
                    <a:ext uri="{9D8B030D-6E8A-4147-A177-3AD203B41FA5}">
                      <a16:colId xmlns:a16="http://schemas.microsoft.com/office/drawing/2014/main" val="1849530882"/>
                    </a:ext>
                  </a:extLst>
                </a:gridCol>
                <a:gridCol w="2922814">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いくらずつ出しあう？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 合 計</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pic>
        <p:nvPicPr>
          <p:cNvPr id="26" name="図 25">
            <a:extLst>
              <a:ext uri="{FF2B5EF4-FFF2-40B4-BE49-F238E27FC236}">
                <a16:creationId xmlns:a16="http://schemas.microsoft.com/office/drawing/2014/main" id="{FD7B8B9D-AF60-D38E-9D9C-340BACA5B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0" y="0"/>
            <a:ext cx="2184400" cy="2184400"/>
          </a:xfrm>
          <a:prstGeom prst="rect">
            <a:avLst/>
          </a:prstGeom>
        </p:spPr>
      </p:pic>
    </p:spTree>
    <p:extLst>
      <p:ext uri="{BB962C8B-B14F-4D97-AF65-F5344CB8AC3E}">
        <p14:creationId xmlns:p14="http://schemas.microsoft.com/office/powerpoint/2010/main" val="32897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DE875F0-170E-37D5-829B-7CB2FBE8911B}"/>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B7D46738-CCC0-6352-0FF7-E18DC387591D}"/>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060EA5C-5F31-4C74-E988-6AB4AD8F5EA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8" name="スライド番号プレースホルダー 1">
            <a:extLst>
              <a:ext uri="{FF2B5EF4-FFF2-40B4-BE49-F238E27FC236}">
                <a16:creationId xmlns:a16="http://schemas.microsoft.com/office/drawing/2014/main" id="{D920AD33-20A9-C454-6EC7-BF541AC213B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242DCB33-A8E4-EA5B-594F-A5B98F808449}"/>
              </a:ext>
            </a:extLst>
          </p:cNvPr>
          <p:cNvSpPr/>
          <p:nvPr/>
        </p:nvSpPr>
        <p:spPr>
          <a:xfrm>
            <a:off x="2624365" y="1006927"/>
            <a:ext cx="69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5">
            <a:extLst>
              <a:ext uri="{FF2B5EF4-FFF2-40B4-BE49-F238E27FC236}">
                <a16:creationId xmlns:a16="http://schemas.microsoft.com/office/drawing/2014/main" id="{E78D2596-76D4-8894-B6C5-3A27E7586390}"/>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spc="300" dirty="0">
                <a:latin typeface="BIZ UDPゴシック" panose="020B0400000000000000" pitchFamily="50" charset="-128"/>
                <a:ea typeface="BIZ UDPゴシック" panose="020B0400000000000000" pitchFamily="50" charset="-128"/>
              </a:rPr>
              <a:t>レベルアップ問題</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aphicFrame>
        <p:nvGraphicFramePr>
          <p:cNvPr id="13" name="表 4">
            <a:extLst>
              <a:ext uri="{FF2B5EF4-FFF2-40B4-BE49-F238E27FC236}">
                <a16:creationId xmlns:a16="http://schemas.microsoft.com/office/drawing/2014/main" id="{5EEF7459-F2C7-617E-522F-09B1EC5D2970}"/>
              </a:ext>
            </a:extLst>
          </p:cNvPr>
          <p:cNvGraphicFramePr>
            <a:graphicFrameLocks noGrp="1"/>
          </p:cNvGraphicFramePr>
          <p:nvPr>
            <p:extLst>
              <p:ext uri="{D42A27DB-BD31-4B8C-83A1-F6EECF244321}">
                <p14:modId xmlns:p14="http://schemas.microsoft.com/office/powerpoint/2010/main" val="3258268242"/>
              </p:ext>
            </p:extLst>
          </p:nvPr>
        </p:nvGraphicFramePr>
        <p:xfrm>
          <a:off x="380999" y="1180743"/>
          <a:ext cx="11622315" cy="5041911"/>
        </p:xfrm>
        <a:graphic>
          <a:graphicData uri="http://schemas.openxmlformats.org/drawingml/2006/table">
            <a:tbl>
              <a:tblPr firstRow="1" bandRow="1">
                <a:tableStyleId>{5C22544A-7EE6-4342-B048-85BDC9FD1C3A}</a:tableStyleId>
              </a:tblPr>
              <a:tblGrid>
                <a:gridCol w="1847969">
                  <a:extLst>
                    <a:ext uri="{9D8B030D-6E8A-4147-A177-3AD203B41FA5}">
                      <a16:colId xmlns:a16="http://schemas.microsoft.com/office/drawing/2014/main" val="1849530882"/>
                    </a:ext>
                  </a:extLst>
                </a:gridCol>
                <a:gridCol w="760507">
                  <a:extLst>
                    <a:ext uri="{9D8B030D-6E8A-4147-A177-3AD203B41FA5}">
                      <a16:colId xmlns:a16="http://schemas.microsoft.com/office/drawing/2014/main" val="2801781033"/>
                    </a:ext>
                  </a:extLst>
                </a:gridCol>
                <a:gridCol w="1542415">
                  <a:extLst>
                    <a:ext uri="{9D8B030D-6E8A-4147-A177-3AD203B41FA5}">
                      <a16:colId xmlns:a16="http://schemas.microsoft.com/office/drawing/2014/main" val="4144930349"/>
                    </a:ext>
                  </a:extLst>
                </a:gridCol>
                <a:gridCol w="5313000">
                  <a:extLst>
                    <a:ext uri="{9D8B030D-6E8A-4147-A177-3AD203B41FA5}">
                      <a16:colId xmlns:a16="http://schemas.microsoft.com/office/drawing/2014/main" val="112935016"/>
                    </a:ext>
                  </a:extLst>
                </a:gridCol>
                <a:gridCol w="2158424">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年収</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家族などの生活や収入環境</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いくら集める？</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社員</a:t>
                      </a: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人の会社社長</a:t>
                      </a:r>
                      <a:endParaRPr kumimoji="1" lang="en-US" altLang="ja-JP" sz="2000" b="1" i="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世界旅行の実況が人気のユーチューバー</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夢のマイホームを建て、教育にお金のかかる</a:t>
                      </a:r>
                      <a:b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b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小・中・高校の子ども三人抱える会社員</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お笑い芸人を目指して</a:t>
                      </a:r>
                      <a:endParaRPr kumimoji="1" lang="en-US" altLang="ja-JP" sz="2000" b="1" i="0" baseline="0" dirty="0">
                        <a:solidFill>
                          <a:schemeClr val="tx1"/>
                        </a:solidFill>
                        <a:latin typeface="BIZ UDPゴシック" panose="020B0400000000000000" pitchFamily="50" charset="-128"/>
                        <a:ea typeface="BIZ UDPゴシック" panose="020B0400000000000000" pitchFamily="50" charset="-128"/>
                      </a:endParaRPr>
                    </a:p>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アルバイトをしている若者</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ひとり暮らしの高齢者</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800" b="1" i="0" baseline="0" dirty="0">
                          <a:solidFill>
                            <a:schemeClr val="tx1"/>
                          </a:solidFill>
                          <a:latin typeface="BIZ UDPゴシック" panose="020B0400000000000000" pitchFamily="50" charset="-128"/>
                          <a:ea typeface="BIZ UDPゴシック" panose="020B0400000000000000" pitchFamily="50" charset="-128"/>
                        </a:rPr>
                        <a:t>合計</a:t>
                      </a:r>
                    </a:p>
                  </a:txBody>
                  <a:tcPr marL="36000" marR="360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grpSp>
        <p:nvGrpSpPr>
          <p:cNvPr id="2" name="グループ化 1">
            <a:extLst>
              <a:ext uri="{FF2B5EF4-FFF2-40B4-BE49-F238E27FC236}">
                <a16:creationId xmlns:a16="http://schemas.microsoft.com/office/drawing/2014/main" id="{C39D76EF-1976-2CAF-29E7-796618CDE8D7}"/>
              </a:ext>
            </a:extLst>
          </p:cNvPr>
          <p:cNvGrpSpPr/>
          <p:nvPr/>
        </p:nvGrpSpPr>
        <p:grpSpPr>
          <a:xfrm>
            <a:off x="491037" y="1936660"/>
            <a:ext cx="792000" cy="3821978"/>
            <a:chOff x="491037" y="1936660"/>
            <a:chExt cx="792000" cy="3821978"/>
          </a:xfrm>
        </p:grpSpPr>
        <p:pic>
          <p:nvPicPr>
            <p:cNvPr id="17" name="図 16">
              <a:extLst>
                <a:ext uri="{FF2B5EF4-FFF2-40B4-BE49-F238E27FC236}">
                  <a16:creationId xmlns:a16="http://schemas.microsoft.com/office/drawing/2014/main" id="{E6B91759-0083-EC09-9475-A552081DB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20" y="1936660"/>
              <a:ext cx="612000" cy="781684"/>
            </a:xfrm>
            <a:prstGeom prst="rect">
              <a:avLst/>
            </a:prstGeom>
          </p:spPr>
        </p:pic>
        <p:pic>
          <p:nvPicPr>
            <p:cNvPr id="21" name="図 20">
              <a:extLst>
                <a:ext uri="{FF2B5EF4-FFF2-40B4-BE49-F238E27FC236}">
                  <a16:creationId xmlns:a16="http://schemas.microsoft.com/office/drawing/2014/main" id="{EDEB84CC-B105-D9CE-1864-F5023335E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20" y="3515958"/>
              <a:ext cx="648000" cy="703421"/>
            </a:xfrm>
            <a:prstGeom prst="rect">
              <a:avLst/>
            </a:prstGeom>
          </p:spPr>
        </p:pic>
        <p:pic>
          <p:nvPicPr>
            <p:cNvPr id="23" name="図 22">
              <a:extLst>
                <a:ext uri="{FF2B5EF4-FFF2-40B4-BE49-F238E27FC236}">
                  <a16:creationId xmlns:a16="http://schemas.microsoft.com/office/drawing/2014/main" id="{0CAF856B-A2E6-B768-9BDC-C7DE0FD184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520" y="2751499"/>
              <a:ext cx="612000" cy="650933"/>
            </a:xfrm>
            <a:prstGeom prst="rect">
              <a:avLst/>
            </a:prstGeom>
          </p:spPr>
        </p:pic>
        <p:pic>
          <p:nvPicPr>
            <p:cNvPr id="25" name="図 24">
              <a:extLst>
                <a:ext uri="{FF2B5EF4-FFF2-40B4-BE49-F238E27FC236}">
                  <a16:creationId xmlns:a16="http://schemas.microsoft.com/office/drawing/2014/main" id="{EAC6A348-E9C0-0E9F-D2D6-71D241BE2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037" y="4884979"/>
              <a:ext cx="792000" cy="873659"/>
            </a:xfrm>
            <a:prstGeom prst="rect">
              <a:avLst/>
            </a:prstGeom>
          </p:spPr>
        </p:pic>
        <p:pic>
          <p:nvPicPr>
            <p:cNvPr id="27" name="図 26">
              <a:extLst>
                <a:ext uri="{FF2B5EF4-FFF2-40B4-BE49-F238E27FC236}">
                  <a16:creationId xmlns:a16="http://schemas.microsoft.com/office/drawing/2014/main" id="{266007CF-A007-2C11-34E4-DEA209B412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706" y="4311706"/>
              <a:ext cx="519116" cy="705287"/>
            </a:xfrm>
            <a:prstGeom prst="rect">
              <a:avLst/>
            </a:prstGeom>
          </p:spPr>
        </p:pic>
      </p:grpSp>
      <p:pic>
        <p:nvPicPr>
          <p:cNvPr id="31" name="図 30">
            <a:extLst>
              <a:ext uri="{FF2B5EF4-FFF2-40B4-BE49-F238E27FC236}">
                <a16:creationId xmlns:a16="http://schemas.microsoft.com/office/drawing/2014/main" id="{58F79E6C-B6A7-6825-1E86-D6A4D298FB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400" y="0"/>
            <a:ext cx="2184400" cy="2184400"/>
          </a:xfrm>
          <a:prstGeom prst="rect">
            <a:avLst/>
          </a:prstGeom>
        </p:spPr>
      </p:pic>
    </p:spTree>
    <p:extLst>
      <p:ext uri="{BB962C8B-B14F-4D97-AF65-F5344CB8AC3E}">
        <p14:creationId xmlns:p14="http://schemas.microsoft.com/office/powerpoint/2010/main" val="41001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E29971A-15E2-6C1B-9BE9-70011F0105ED}"/>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6" name="表 15">
            <a:extLst>
              <a:ext uri="{FF2B5EF4-FFF2-40B4-BE49-F238E27FC236}">
                <a16:creationId xmlns:a16="http://schemas.microsoft.com/office/drawing/2014/main" id="{45C6B165-7B8B-ECDB-FDB6-998FBE9CAB34}"/>
              </a:ext>
            </a:extLst>
          </p:cNvPr>
          <p:cNvGraphicFramePr>
            <a:graphicFrameLocks noGrp="1"/>
          </p:cNvGraphicFramePr>
          <p:nvPr>
            <p:extLst>
              <p:ext uri="{D42A27DB-BD31-4B8C-83A1-F6EECF244321}">
                <p14:modId xmlns:p14="http://schemas.microsoft.com/office/powerpoint/2010/main" val="2792836452"/>
              </p:ext>
            </p:extLst>
          </p:nvPr>
        </p:nvGraphicFramePr>
        <p:xfrm>
          <a:off x="260350" y="1338791"/>
          <a:ext cx="11590332" cy="4957760"/>
        </p:xfrm>
        <a:graphic>
          <a:graphicData uri="http://schemas.openxmlformats.org/drawingml/2006/table">
            <a:tbl>
              <a:tblPr firstRow="1" bandRow="1">
                <a:tableStyleId>{5C22544A-7EE6-4342-B048-85BDC9FD1C3A}</a:tableStyleId>
              </a:tblPr>
              <a:tblGrid>
                <a:gridCol w="1635125">
                  <a:extLst>
                    <a:ext uri="{9D8B030D-6E8A-4147-A177-3AD203B41FA5}">
                      <a16:colId xmlns:a16="http://schemas.microsoft.com/office/drawing/2014/main" val="883787390"/>
                    </a:ext>
                  </a:extLst>
                </a:gridCol>
                <a:gridCol w="800100">
                  <a:extLst>
                    <a:ext uri="{9D8B030D-6E8A-4147-A177-3AD203B41FA5}">
                      <a16:colId xmlns:a16="http://schemas.microsoft.com/office/drawing/2014/main" val="2556214172"/>
                    </a:ext>
                  </a:extLst>
                </a:gridCol>
                <a:gridCol w="1428219">
                  <a:extLst>
                    <a:ext uri="{9D8B030D-6E8A-4147-A177-3AD203B41FA5}">
                      <a16:colId xmlns:a16="http://schemas.microsoft.com/office/drawing/2014/main" val="2398480899"/>
                    </a:ext>
                  </a:extLst>
                </a:gridCol>
                <a:gridCol w="965861">
                  <a:extLst>
                    <a:ext uri="{9D8B030D-6E8A-4147-A177-3AD203B41FA5}">
                      <a16:colId xmlns:a16="http://schemas.microsoft.com/office/drawing/2014/main" val="2446816770"/>
                    </a:ext>
                  </a:extLst>
                </a:gridCol>
                <a:gridCol w="965861">
                  <a:extLst>
                    <a:ext uri="{9D8B030D-6E8A-4147-A177-3AD203B41FA5}">
                      <a16:colId xmlns:a16="http://schemas.microsoft.com/office/drawing/2014/main" val="3044187627"/>
                    </a:ext>
                  </a:extLst>
                </a:gridCol>
                <a:gridCol w="965861">
                  <a:extLst>
                    <a:ext uri="{9D8B030D-6E8A-4147-A177-3AD203B41FA5}">
                      <a16:colId xmlns:a16="http://schemas.microsoft.com/office/drawing/2014/main" val="2997165916"/>
                    </a:ext>
                  </a:extLst>
                </a:gridCol>
                <a:gridCol w="965861">
                  <a:extLst>
                    <a:ext uri="{9D8B030D-6E8A-4147-A177-3AD203B41FA5}">
                      <a16:colId xmlns:a16="http://schemas.microsoft.com/office/drawing/2014/main" val="1502084304"/>
                    </a:ext>
                  </a:extLst>
                </a:gridCol>
                <a:gridCol w="965861">
                  <a:extLst>
                    <a:ext uri="{9D8B030D-6E8A-4147-A177-3AD203B41FA5}">
                      <a16:colId xmlns:a16="http://schemas.microsoft.com/office/drawing/2014/main" val="2334041616"/>
                    </a:ext>
                  </a:extLst>
                </a:gridCol>
                <a:gridCol w="965861">
                  <a:extLst>
                    <a:ext uri="{9D8B030D-6E8A-4147-A177-3AD203B41FA5}">
                      <a16:colId xmlns:a16="http://schemas.microsoft.com/office/drawing/2014/main" val="599236429"/>
                    </a:ext>
                  </a:extLst>
                </a:gridCol>
                <a:gridCol w="1253865">
                  <a:extLst>
                    <a:ext uri="{9D8B030D-6E8A-4147-A177-3AD203B41FA5}">
                      <a16:colId xmlns:a16="http://schemas.microsoft.com/office/drawing/2014/main" val="1476320951"/>
                    </a:ext>
                  </a:extLst>
                </a:gridCol>
                <a:gridCol w="677857">
                  <a:extLst>
                    <a:ext uri="{9D8B030D-6E8A-4147-A177-3AD203B41FA5}">
                      <a16:colId xmlns:a16="http://schemas.microsoft.com/office/drawing/2014/main" val="2354713315"/>
                    </a:ext>
                  </a:extLst>
                </a:gridCol>
              </a:tblGrid>
              <a:tr h="370840">
                <a:tc rowSpan="2" gridSpan="2">
                  <a:txBody>
                    <a:bodyPr/>
                    <a:lstStyle/>
                    <a:p>
                      <a:endParaRPr kumimoji="1" lang="ja-JP" altLang="en-US" dirty="0"/>
                    </a:p>
                  </a:txBody>
                  <a:tcPr marT="36000" marB="36000">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rowSpan="2" hMerge="1">
                  <a:txBody>
                    <a:bodyPr/>
                    <a:lstStyle/>
                    <a:p>
                      <a:endParaRPr kumimoji="1" lang="ja-JP" altLang="en-US"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年収</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集める金額</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合意！</a:t>
                      </a:r>
                      <a:endParaRPr kumimoji="1" lang="ja-JP" altLang="en-US" sz="2400" b="1" i="0" baseline="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rowSpan="2" hMerge="1">
                  <a:txBody>
                    <a:bodyPr/>
                    <a:lstStyle/>
                    <a:p>
                      <a:endParaRPr kumimoji="1" lang="ja-JP" altLang="en-US" dirty="0"/>
                    </a:p>
                  </a:txBody>
                  <a:tcPr/>
                </a:tc>
                <a:extLst>
                  <a:ext uri="{0D108BD9-81ED-4DB2-BD59-A6C34878D82A}">
                    <a16:rowId xmlns:a16="http://schemas.microsoft.com/office/drawing/2014/main" val="2958865205"/>
                  </a:ext>
                </a:extLst>
              </a:tr>
              <a:tr h="370840">
                <a:tc gridSpan="2" vMerge="1">
                  <a:txBody>
                    <a:bodyPr/>
                    <a:lstStyle/>
                    <a:p>
                      <a:endParaRPr kumimoji="1" lang="ja-JP" altLang="en-US"/>
                    </a:p>
                  </a:txBody>
                  <a:tcPr/>
                </a:tc>
                <a:tc hMerge="1" vMerge="1">
                  <a:txBody>
                    <a:bodyPr/>
                    <a:lstStyle/>
                    <a:p>
                      <a:endParaRPr kumimoji="1" lang="ja-JP" altLang="en-US" dirty="0"/>
                    </a:p>
                  </a:txBody>
                  <a:tcPr/>
                </a:tc>
                <a:tc vMerge="1">
                  <a:txBody>
                    <a:bodyPr/>
                    <a:lstStyle/>
                    <a:p>
                      <a:endParaRPr kumimoji="1" lang="ja-JP" altLang="en-US" dirty="0"/>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１班</a:t>
                      </a:r>
                      <a:endPar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vMerge="1">
                  <a:txBody>
                    <a:bodyPr/>
                    <a:lstStyle/>
                    <a:p>
                      <a:endParaRPr kumimoji="1" lang="ja-JP" altLang="en-US"/>
                    </a:p>
                  </a:txBody>
                  <a:tcPr/>
                </a:tc>
                <a:tc hMerge="1" vMerge="1">
                  <a:txBody>
                    <a:bodyPr/>
                    <a:lstStyle/>
                    <a:p>
                      <a:endParaRPr kumimoji="1" lang="ja-JP" altLang="en-US" dirty="0"/>
                    </a:p>
                  </a:txBody>
                  <a:tcPr/>
                </a:tc>
                <a:extLst>
                  <a:ext uri="{0D108BD9-81ED-4DB2-BD59-A6C34878D82A}">
                    <a16:rowId xmlns:a16="http://schemas.microsoft.com/office/drawing/2014/main" val="936892513"/>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2975391526"/>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392850159"/>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2042491115"/>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155258208"/>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43983271"/>
                  </a:ext>
                </a:extLst>
              </a:tr>
              <a:tr h="370840">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合 計</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万円になるように</a:t>
                      </a: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a:t>
                      </a:r>
                      <a:endParaRPr kumimoji="1" lang="ja-JP" altLang="en-US" dirty="0"/>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p>
                  </a:txBody>
                  <a:tcPr marT="180000" marB="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marT="180000" marB="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000" b="1" i="0" baseline="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extLst>
                  <a:ext uri="{0D108BD9-81ED-4DB2-BD59-A6C34878D82A}">
                    <a16:rowId xmlns:a16="http://schemas.microsoft.com/office/drawing/2014/main" val="1612106667"/>
                  </a:ext>
                </a:extLst>
              </a:tr>
            </a:tbl>
          </a:graphicData>
        </a:graphic>
      </p:graphicFrame>
      <p:sp>
        <p:nvSpPr>
          <p:cNvPr id="6" name="正方形/長方形 5">
            <a:extLst>
              <a:ext uri="{FF2B5EF4-FFF2-40B4-BE49-F238E27FC236}">
                <a16:creationId xmlns:a16="http://schemas.microsoft.com/office/drawing/2014/main" id="{A1B99453-57D5-73C4-4A29-C8F471AF50B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5F54849-33AF-C5A5-C1F3-E5B048DA5CB0}"/>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8" name="スライド番号プレースホルダー 1">
            <a:extLst>
              <a:ext uri="{FF2B5EF4-FFF2-40B4-BE49-F238E27FC236}">
                <a16:creationId xmlns:a16="http://schemas.microsoft.com/office/drawing/2014/main" id="{C944F2F4-2BBB-E693-A868-C213F674F0C7}"/>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BA8294E7-F8F3-EF43-E9C4-2819C740688A}"/>
              </a:ext>
            </a:extLst>
          </p:cNvPr>
          <p:cNvSpPr/>
          <p:nvPr/>
        </p:nvSpPr>
        <p:spPr>
          <a:xfrm>
            <a:off x="2653393" y="1006927"/>
            <a:ext cx="69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5">
            <a:extLst>
              <a:ext uri="{FF2B5EF4-FFF2-40B4-BE49-F238E27FC236}">
                <a16:creationId xmlns:a16="http://schemas.microsoft.com/office/drawing/2014/main" id="{6E0C8D1D-EFC2-9092-A328-6A1473642F69}"/>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spc="300" dirty="0">
                <a:latin typeface="BIZ UDPゴシック" panose="020B0400000000000000" pitchFamily="50" charset="-128"/>
                <a:ea typeface="BIZ UDPゴシック" panose="020B0400000000000000" pitchFamily="50" charset="-128"/>
              </a:rPr>
              <a:t>図書館を建てよう！</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9A2B0811-C746-6F34-A43A-3DD77E11B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0"/>
            <a:ext cx="2184400" cy="2184400"/>
          </a:xfrm>
          <a:prstGeom prst="rect">
            <a:avLst/>
          </a:prstGeom>
        </p:spPr>
      </p:pic>
      <p:grpSp>
        <p:nvGrpSpPr>
          <p:cNvPr id="2" name="グループ化 1">
            <a:extLst>
              <a:ext uri="{FF2B5EF4-FFF2-40B4-BE49-F238E27FC236}">
                <a16:creationId xmlns:a16="http://schemas.microsoft.com/office/drawing/2014/main" id="{9E62A1E8-236A-BAD8-B165-0EE24873637A}"/>
              </a:ext>
            </a:extLst>
          </p:cNvPr>
          <p:cNvGrpSpPr/>
          <p:nvPr/>
        </p:nvGrpSpPr>
        <p:grpSpPr>
          <a:xfrm>
            <a:off x="316869" y="2028824"/>
            <a:ext cx="792000" cy="3605989"/>
            <a:chOff x="491037" y="2028824"/>
            <a:chExt cx="792000" cy="3605989"/>
          </a:xfrm>
        </p:grpSpPr>
        <p:pic>
          <p:nvPicPr>
            <p:cNvPr id="20" name="図 19">
              <a:extLst>
                <a:ext uri="{FF2B5EF4-FFF2-40B4-BE49-F238E27FC236}">
                  <a16:creationId xmlns:a16="http://schemas.microsoft.com/office/drawing/2014/main" id="{CBB4752F-21A9-421D-103B-DF9527A4E7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670" y="2028824"/>
              <a:ext cx="539842" cy="689519"/>
            </a:xfrm>
            <a:prstGeom prst="rect">
              <a:avLst/>
            </a:prstGeom>
          </p:spPr>
        </p:pic>
        <p:pic>
          <p:nvPicPr>
            <p:cNvPr id="21" name="図 20">
              <a:extLst>
                <a:ext uri="{FF2B5EF4-FFF2-40B4-BE49-F238E27FC236}">
                  <a16:creationId xmlns:a16="http://schemas.microsoft.com/office/drawing/2014/main" id="{25CBE73C-2505-8F1A-5BB2-0CF1213EF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825" y="3499243"/>
              <a:ext cx="648000" cy="703421"/>
            </a:xfrm>
            <a:prstGeom prst="rect">
              <a:avLst/>
            </a:prstGeom>
          </p:spPr>
        </p:pic>
        <p:pic>
          <p:nvPicPr>
            <p:cNvPr id="22" name="図 21">
              <a:extLst>
                <a:ext uri="{FF2B5EF4-FFF2-40B4-BE49-F238E27FC236}">
                  <a16:creationId xmlns:a16="http://schemas.microsoft.com/office/drawing/2014/main" id="{21D4D308-A173-7C7F-262F-3D1EF3853C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68" y="2821843"/>
              <a:ext cx="612000" cy="650933"/>
            </a:xfrm>
            <a:prstGeom prst="rect">
              <a:avLst/>
            </a:prstGeom>
          </p:spPr>
        </p:pic>
        <p:pic>
          <p:nvPicPr>
            <p:cNvPr id="23" name="図 22">
              <a:extLst>
                <a:ext uri="{FF2B5EF4-FFF2-40B4-BE49-F238E27FC236}">
                  <a16:creationId xmlns:a16="http://schemas.microsoft.com/office/drawing/2014/main" id="{A748D7E7-5846-1886-90B1-BAF12ED3D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037" y="4761154"/>
              <a:ext cx="792000" cy="873659"/>
            </a:xfrm>
            <a:prstGeom prst="rect">
              <a:avLst/>
            </a:prstGeom>
          </p:spPr>
        </p:pic>
        <p:pic>
          <p:nvPicPr>
            <p:cNvPr id="24" name="図 23">
              <a:extLst>
                <a:ext uri="{FF2B5EF4-FFF2-40B4-BE49-F238E27FC236}">
                  <a16:creationId xmlns:a16="http://schemas.microsoft.com/office/drawing/2014/main" id="{26063217-434F-182D-F804-D6971900B8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810" y="4202664"/>
              <a:ext cx="519116" cy="705287"/>
            </a:xfrm>
            <a:prstGeom prst="rect">
              <a:avLst/>
            </a:prstGeom>
          </p:spPr>
        </p:pic>
      </p:grpSp>
    </p:spTree>
    <p:extLst>
      <p:ext uri="{BB962C8B-B14F-4D97-AF65-F5344CB8AC3E}">
        <p14:creationId xmlns:p14="http://schemas.microsoft.com/office/powerpoint/2010/main" val="42392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F7D1D1-C692-13D3-21DF-D27C171F642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B8906FEA-DF65-8D68-1658-9BB5A87FB188}"/>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35B1E00-FB32-BEA2-8AC6-FE9CDFDC1EF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D5D65C27-5C4F-013B-E23A-0EF502846BD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DC9CF8BA-F71C-B2EE-36AC-380B2DD0C10F}"/>
              </a:ext>
            </a:extLst>
          </p:cNvPr>
          <p:cNvSpPr/>
          <p:nvPr/>
        </p:nvSpPr>
        <p:spPr>
          <a:xfrm>
            <a:off x="1768023" y="1006927"/>
            <a:ext cx="8676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5">
            <a:extLst>
              <a:ext uri="{FF2B5EF4-FFF2-40B4-BE49-F238E27FC236}">
                <a16:creationId xmlns:a16="http://schemas.microsoft.com/office/drawing/2014/main" id="{E45F1EFD-BC73-A761-2784-471869363517}"/>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5400" b="1" spc="300" dirty="0">
                <a:latin typeface="BIZ UDPゴシック" panose="020B0400000000000000" pitchFamily="50" charset="-128"/>
                <a:ea typeface="BIZ UDPゴシック" panose="020B0400000000000000" pitchFamily="50" charset="-128"/>
              </a:rPr>
              <a:t>50</a:t>
            </a:r>
            <a:r>
              <a:rPr lang="ja-JP" altLang="en-US" sz="5400" b="1" spc="300" dirty="0">
                <a:latin typeface="BIZ UDPゴシック" panose="020B0400000000000000" pitchFamily="50" charset="-128"/>
                <a:ea typeface="BIZ UDPゴシック" panose="020B0400000000000000" pitchFamily="50" charset="-128"/>
              </a:rPr>
              <a:t>種類の税がある理由</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FCD0DD72-712C-9524-81EE-3B703F7CE8D6}"/>
              </a:ext>
            </a:extLst>
          </p:cNvPr>
          <p:cNvGrpSpPr/>
          <p:nvPr/>
        </p:nvGrpSpPr>
        <p:grpSpPr>
          <a:xfrm>
            <a:off x="360000" y="1283082"/>
            <a:ext cx="11440114" cy="5068020"/>
            <a:chOff x="360000" y="1283082"/>
            <a:chExt cx="11440114" cy="5068020"/>
          </a:xfrm>
        </p:grpSpPr>
        <p:sp>
          <p:nvSpPr>
            <p:cNvPr id="63" name="コンテンツ プレースホルダー 2">
              <a:extLst>
                <a:ext uri="{FF2B5EF4-FFF2-40B4-BE49-F238E27FC236}">
                  <a16:creationId xmlns:a16="http://schemas.microsoft.com/office/drawing/2014/main" id="{A61111A1-DC29-0C54-40BC-D298EE1BC322}"/>
                </a:ext>
              </a:extLst>
            </p:cNvPr>
            <p:cNvSpPr txBox="1">
              <a:spLocks/>
            </p:cNvSpPr>
            <p:nvPr/>
          </p:nvSpPr>
          <p:spPr>
            <a:xfrm>
              <a:off x="360000" y="1283082"/>
              <a:ext cx="5724525" cy="2526554"/>
            </a:xfrm>
            <a:prstGeom prst="rect">
              <a:avLst/>
            </a:prstGeom>
            <a:solidFill>
              <a:schemeClr val="accent2">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4" name="コンテンツ プレースホルダー 2">
              <a:extLst>
                <a:ext uri="{FF2B5EF4-FFF2-40B4-BE49-F238E27FC236}">
                  <a16:creationId xmlns:a16="http://schemas.microsoft.com/office/drawing/2014/main" id="{B0921BEB-B3B4-82AE-09FA-63EDBAFDB136}"/>
                </a:ext>
              </a:extLst>
            </p:cNvPr>
            <p:cNvSpPr txBox="1">
              <a:spLocks/>
            </p:cNvSpPr>
            <p:nvPr/>
          </p:nvSpPr>
          <p:spPr>
            <a:xfrm>
              <a:off x="6111675" y="1283082"/>
              <a:ext cx="5688439" cy="2526554"/>
            </a:xfrm>
            <a:prstGeom prst="rect">
              <a:avLst/>
            </a:prstGeom>
            <a:solidFill>
              <a:schemeClr val="accent5">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5" name="コンテンツ プレースホルダー 2">
              <a:extLst>
                <a:ext uri="{FF2B5EF4-FFF2-40B4-BE49-F238E27FC236}">
                  <a16:creationId xmlns:a16="http://schemas.microsoft.com/office/drawing/2014/main" id="{36CDB9C7-2C99-0C44-1047-5ED8CE729940}"/>
                </a:ext>
              </a:extLst>
            </p:cNvPr>
            <p:cNvSpPr txBox="1">
              <a:spLocks/>
            </p:cNvSpPr>
            <p:nvPr/>
          </p:nvSpPr>
          <p:spPr>
            <a:xfrm>
              <a:off x="360000" y="3824548"/>
              <a:ext cx="5724525" cy="2526554"/>
            </a:xfrm>
            <a:prstGeom prst="rect">
              <a:avLst/>
            </a:prstGeom>
            <a:solidFill>
              <a:schemeClr val="accent6">
                <a:lumMod val="60000"/>
                <a:lumOff val="4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7" name="コンテンツ プレースホルダー 2">
              <a:extLst>
                <a:ext uri="{FF2B5EF4-FFF2-40B4-BE49-F238E27FC236}">
                  <a16:creationId xmlns:a16="http://schemas.microsoft.com/office/drawing/2014/main" id="{6E96D73E-91EA-CD15-1D7B-FB75F3D29843}"/>
                </a:ext>
              </a:extLst>
            </p:cNvPr>
            <p:cNvSpPr txBox="1">
              <a:spLocks/>
            </p:cNvSpPr>
            <p:nvPr/>
          </p:nvSpPr>
          <p:spPr>
            <a:xfrm>
              <a:off x="6111675" y="3824548"/>
              <a:ext cx="5688439" cy="2526554"/>
            </a:xfrm>
            <a:prstGeom prst="rect">
              <a:avLst/>
            </a:prstGeom>
            <a:solidFill>
              <a:schemeClr val="accent4">
                <a:lumMod val="40000"/>
                <a:lumOff val="6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8" name="コンテンツ プレースホルダー 2">
              <a:extLst>
                <a:ext uri="{FF2B5EF4-FFF2-40B4-BE49-F238E27FC236}">
                  <a16:creationId xmlns:a16="http://schemas.microsoft.com/office/drawing/2014/main" id="{C5379648-189C-6B76-587F-FB639BF30FE5}"/>
                </a:ext>
              </a:extLst>
            </p:cNvPr>
            <p:cNvSpPr txBox="1">
              <a:spLocks/>
            </p:cNvSpPr>
            <p:nvPr/>
          </p:nvSpPr>
          <p:spPr>
            <a:xfrm>
              <a:off x="6095999" y="1297596"/>
              <a:ext cx="465908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固定資産税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29" name="コンテンツ プレースホルダー 2">
              <a:extLst>
                <a:ext uri="{FF2B5EF4-FFF2-40B4-BE49-F238E27FC236}">
                  <a16:creationId xmlns:a16="http://schemas.microsoft.com/office/drawing/2014/main" id="{16A9809D-2A04-19B6-2508-A944AEC5583A}"/>
                </a:ext>
              </a:extLst>
            </p:cNvPr>
            <p:cNvSpPr txBox="1">
              <a:spLocks/>
            </p:cNvSpPr>
            <p:nvPr/>
          </p:nvSpPr>
          <p:spPr>
            <a:xfrm>
              <a:off x="6096000" y="1945276"/>
              <a:ext cx="4136572"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保有などしている人だけが</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1031" name="コンテンツ プレースホルダー 2">
              <a:extLst>
                <a:ext uri="{FF2B5EF4-FFF2-40B4-BE49-F238E27FC236}">
                  <a16:creationId xmlns:a16="http://schemas.microsoft.com/office/drawing/2014/main" id="{12CC3278-1807-8D18-E46D-C92BBE81138C}"/>
                </a:ext>
              </a:extLst>
            </p:cNvPr>
            <p:cNvSpPr txBox="1">
              <a:spLocks/>
            </p:cNvSpPr>
            <p:nvPr/>
          </p:nvSpPr>
          <p:spPr>
            <a:xfrm>
              <a:off x="1233714" y="5703102"/>
              <a:ext cx="4862286"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消費税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34" name="コンテンツ プレースホルダー 2">
              <a:extLst>
                <a:ext uri="{FF2B5EF4-FFF2-40B4-BE49-F238E27FC236}">
                  <a16:creationId xmlns:a16="http://schemas.microsoft.com/office/drawing/2014/main" id="{BB9E3C8C-4A4F-8433-2798-6D632117A7C0}"/>
                </a:ext>
              </a:extLst>
            </p:cNvPr>
            <p:cNvSpPr txBox="1">
              <a:spLocks/>
            </p:cNvSpPr>
            <p:nvPr/>
          </p:nvSpPr>
          <p:spPr>
            <a:xfrm>
              <a:off x="6096000" y="5703102"/>
              <a:ext cx="4905830"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法人税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37" name="コンテンツ プレースホルダー 2">
              <a:extLst>
                <a:ext uri="{FF2B5EF4-FFF2-40B4-BE49-F238E27FC236}">
                  <a16:creationId xmlns:a16="http://schemas.microsoft.com/office/drawing/2014/main" id="{CE796172-4A2A-12B8-B560-8044069C88AA}"/>
                </a:ext>
              </a:extLst>
            </p:cNvPr>
            <p:cNvSpPr txBox="1">
              <a:spLocks/>
            </p:cNvSpPr>
            <p:nvPr/>
          </p:nvSpPr>
          <p:spPr>
            <a:xfrm>
              <a:off x="1872343" y="1297596"/>
              <a:ext cx="422365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所得税</a:t>
              </a:r>
              <a:r>
                <a:rPr lang="ja-JP" altLang="en-US" sz="1800" b="1" dirty="0">
                  <a:latin typeface="BIZ UDPゴシック" panose="020B0400000000000000" pitchFamily="50" charset="-128"/>
                  <a:ea typeface="BIZ UDPゴシック" panose="020B0400000000000000" pitchFamily="50" charset="-128"/>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38" name="コンテンツ プレースホルダー 2">
              <a:extLst>
                <a:ext uri="{FF2B5EF4-FFF2-40B4-BE49-F238E27FC236}">
                  <a16:creationId xmlns:a16="http://schemas.microsoft.com/office/drawing/2014/main" id="{38215557-C68D-6120-DBE5-D490E3868125}"/>
                </a:ext>
              </a:extLst>
            </p:cNvPr>
            <p:cNvSpPr txBox="1">
              <a:spLocks/>
            </p:cNvSpPr>
            <p:nvPr/>
          </p:nvSpPr>
          <p:spPr>
            <a:xfrm>
              <a:off x="2238159" y="1918787"/>
              <a:ext cx="3556000"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多くある人は</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1040" name="コンテンツ プレースホルダー 2">
              <a:extLst>
                <a:ext uri="{FF2B5EF4-FFF2-40B4-BE49-F238E27FC236}">
                  <a16:creationId xmlns:a16="http://schemas.microsoft.com/office/drawing/2014/main" id="{ECB48198-42EE-2ADC-6213-6DA89937515C}"/>
                </a:ext>
              </a:extLst>
            </p:cNvPr>
            <p:cNvSpPr txBox="1">
              <a:spLocks noChangeAspect="1"/>
            </p:cNvSpPr>
            <p:nvPr/>
          </p:nvSpPr>
          <p:spPr>
            <a:xfrm>
              <a:off x="4296000" y="2175878"/>
              <a:ext cx="3600000" cy="3630117"/>
            </a:xfrm>
            <a:prstGeom prst="ellipse">
              <a:avLst/>
            </a:prstGeom>
            <a:solidFill>
              <a:srgbClr val="00B050"/>
            </a:solidFill>
            <a:ln w="3175">
              <a:noFill/>
            </a:ln>
          </p:spPr>
          <p:txBody>
            <a:bodyPr vert="horz" wrap="none" lIns="36000" tIns="0" rIns="36000" bIns="45720" rtlCol="0" anchor="t" anchorCtr="0">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b">
                <a:lnSpc>
                  <a:spcPts val="4320"/>
                </a:lnSpc>
                <a:spcBef>
                  <a:spcPts val="0"/>
                </a:spcBef>
                <a:spcAft>
                  <a:spcPts val="0"/>
                </a:spcAft>
              </a:pPr>
              <a:endParaRPr lang="ja-JP" altLang="en-US" sz="2600" b="1" spc="-100" dirty="0">
                <a:solidFill>
                  <a:schemeClr val="bg1"/>
                </a:solidFill>
                <a:latin typeface="BIZ UDPゴシック" panose="020B0400000000000000" pitchFamily="50" charset="-128"/>
                <a:ea typeface="BIZ UDPゴシック" panose="020B0400000000000000" pitchFamily="50" charset="-128"/>
              </a:endParaRPr>
            </a:p>
          </p:txBody>
        </p:sp>
        <p:pic>
          <p:nvPicPr>
            <p:cNvPr id="1042" name="図 1041">
              <a:extLst>
                <a:ext uri="{FF2B5EF4-FFF2-40B4-BE49-F238E27FC236}">
                  <a16:creationId xmlns:a16="http://schemas.microsoft.com/office/drawing/2014/main" id="{4B8BF3EB-36C6-1002-0951-796980712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38" y="3927091"/>
              <a:ext cx="1673500" cy="1334337"/>
            </a:xfrm>
            <a:prstGeom prst="rect">
              <a:avLst/>
            </a:prstGeom>
          </p:spPr>
        </p:pic>
        <p:pic>
          <p:nvPicPr>
            <p:cNvPr id="1044" name="図 1043">
              <a:extLst>
                <a:ext uri="{FF2B5EF4-FFF2-40B4-BE49-F238E27FC236}">
                  <a16:creationId xmlns:a16="http://schemas.microsoft.com/office/drawing/2014/main" id="{396DF0A3-E589-C162-7A59-CA7B75D0F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3259" y="3932012"/>
              <a:ext cx="1930173" cy="1931443"/>
            </a:xfrm>
            <a:prstGeom prst="rect">
              <a:avLst/>
            </a:prstGeom>
          </p:spPr>
        </p:pic>
        <p:pic>
          <p:nvPicPr>
            <p:cNvPr id="1046" name="図 1045">
              <a:extLst>
                <a:ext uri="{FF2B5EF4-FFF2-40B4-BE49-F238E27FC236}">
                  <a16:creationId xmlns:a16="http://schemas.microsoft.com/office/drawing/2014/main" id="{47ECAC49-0038-3B04-5D77-F2E4AD131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0913" y="2115213"/>
              <a:ext cx="1765486" cy="1540555"/>
            </a:xfrm>
            <a:prstGeom prst="rect">
              <a:avLst/>
            </a:prstGeom>
          </p:spPr>
        </p:pic>
        <p:pic>
          <p:nvPicPr>
            <p:cNvPr id="1050" name="図 1049">
              <a:extLst>
                <a:ext uri="{FF2B5EF4-FFF2-40B4-BE49-F238E27FC236}">
                  <a16:creationId xmlns:a16="http://schemas.microsoft.com/office/drawing/2014/main" id="{3FD2462A-A50C-62E5-95DC-BDECCBD8509A}"/>
                </a:ext>
              </a:extLst>
            </p:cNvPr>
            <p:cNvPicPr>
              <a:picLocks noChangeAspect="1"/>
            </p:cNvPicPr>
            <p:nvPr/>
          </p:nvPicPr>
          <p:blipFill rotWithShape="1">
            <a:blip r:embed="rId8">
              <a:extLst>
                <a:ext uri="{28A0092B-C50C-407E-A947-70E740481C1C}">
                  <a14:useLocalDpi xmlns:a14="http://schemas.microsoft.com/office/drawing/2010/main" val="0"/>
                </a:ext>
              </a:extLst>
            </a:blip>
            <a:srcRect l="3540" t="25185" r="74615" b="50476"/>
            <a:stretch/>
          </p:blipFill>
          <p:spPr>
            <a:xfrm>
              <a:off x="691071" y="2095670"/>
              <a:ext cx="1455511" cy="1669143"/>
            </a:xfrm>
            <a:prstGeom prst="rect">
              <a:avLst/>
            </a:prstGeom>
          </p:spPr>
        </p:pic>
        <p:pic>
          <p:nvPicPr>
            <p:cNvPr id="1052" name="図 1051">
              <a:extLst>
                <a:ext uri="{FF2B5EF4-FFF2-40B4-BE49-F238E27FC236}">
                  <a16:creationId xmlns:a16="http://schemas.microsoft.com/office/drawing/2014/main" id="{7C971A27-CA5B-E5CB-B706-E56C81E4AC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2867" y="2197271"/>
              <a:ext cx="859971" cy="859971"/>
            </a:xfrm>
            <a:prstGeom prst="rect">
              <a:avLst/>
            </a:prstGeom>
          </p:spPr>
        </p:pic>
        <p:sp>
          <p:nvSpPr>
            <p:cNvPr id="1032" name="コンテンツ プレースホルダー 2">
              <a:extLst>
                <a:ext uri="{FF2B5EF4-FFF2-40B4-BE49-F238E27FC236}">
                  <a16:creationId xmlns:a16="http://schemas.microsoft.com/office/drawing/2014/main" id="{62B232EE-8D08-F615-A675-C6D9C06AFD3D}"/>
                </a:ext>
              </a:extLst>
            </p:cNvPr>
            <p:cNvSpPr txBox="1">
              <a:spLocks/>
            </p:cNvSpPr>
            <p:nvPr/>
          </p:nvSpPr>
          <p:spPr>
            <a:xfrm>
              <a:off x="1465943" y="5004409"/>
              <a:ext cx="4630057" cy="765509"/>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同じ金額のモノやサービスに</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対して同じ率で払う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1035" name="コンテンツ プレースホルダー 2">
              <a:extLst>
                <a:ext uri="{FF2B5EF4-FFF2-40B4-BE49-F238E27FC236}">
                  <a16:creationId xmlns:a16="http://schemas.microsoft.com/office/drawing/2014/main" id="{7522F0C1-9632-696E-1E4A-B9E77BE8B503}"/>
                </a:ext>
              </a:extLst>
            </p:cNvPr>
            <p:cNvSpPr txBox="1">
              <a:spLocks/>
            </p:cNvSpPr>
            <p:nvPr/>
          </p:nvSpPr>
          <p:spPr>
            <a:xfrm>
              <a:off x="6096000" y="5011171"/>
              <a:ext cx="4702630" cy="758746"/>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会社の利益に対して</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同じ率で支払う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3FE83228-4BA5-6FE4-80F2-B28B3E89103E}"/>
                </a:ext>
              </a:extLst>
            </p:cNvPr>
            <p:cNvPicPr>
              <a:picLocks noChangeAspect="1"/>
            </p:cNvPicPr>
            <p:nvPr/>
          </p:nvPicPr>
          <p:blipFill rotWithShape="1">
            <a:blip r:embed="rId10">
              <a:extLst>
                <a:ext uri="{28A0092B-C50C-407E-A947-70E740481C1C}">
                  <a14:useLocalDpi xmlns:a14="http://schemas.microsoft.com/office/drawing/2010/main" val="0"/>
                </a:ext>
              </a:extLst>
            </a:blip>
            <a:srcRect l="85084" t="39741" r="-729" b="24402"/>
            <a:stretch/>
          </p:blipFill>
          <p:spPr>
            <a:xfrm rot="5400000" flipH="1">
              <a:off x="2327475" y="1856922"/>
              <a:ext cx="216000" cy="463215"/>
            </a:xfrm>
            <a:prstGeom prst="rect">
              <a:avLst/>
            </a:prstGeom>
          </p:spPr>
        </p:pic>
        <p:pic>
          <p:nvPicPr>
            <p:cNvPr id="36" name="図 35">
              <a:extLst>
                <a:ext uri="{FF2B5EF4-FFF2-40B4-BE49-F238E27FC236}">
                  <a16:creationId xmlns:a16="http://schemas.microsoft.com/office/drawing/2014/main" id="{0AFE7CFA-F2B3-9FA9-38E8-13A5F1FD7D9F}"/>
                </a:ext>
              </a:extLst>
            </p:cNvPr>
            <p:cNvPicPr>
              <a:picLocks noChangeAspect="1"/>
            </p:cNvPicPr>
            <p:nvPr/>
          </p:nvPicPr>
          <p:blipFill rotWithShape="1">
            <a:blip r:embed="rId11">
              <a:extLst>
                <a:ext uri="{28A0092B-C50C-407E-A947-70E740481C1C}">
                  <a14:useLocalDpi xmlns:a14="http://schemas.microsoft.com/office/drawing/2010/main" val="0"/>
                </a:ext>
              </a:extLst>
            </a:blip>
            <a:srcRect l="73034" r="21869" b="88331"/>
            <a:stretch/>
          </p:blipFill>
          <p:spPr>
            <a:xfrm>
              <a:off x="435006" y="2212353"/>
              <a:ext cx="396000" cy="394847"/>
            </a:xfrm>
            <a:prstGeom prst="rect">
              <a:avLst/>
            </a:prstGeom>
          </p:spPr>
        </p:pic>
        <p:pic>
          <p:nvPicPr>
            <p:cNvPr id="37" name="図 36">
              <a:extLst>
                <a:ext uri="{FF2B5EF4-FFF2-40B4-BE49-F238E27FC236}">
                  <a16:creationId xmlns:a16="http://schemas.microsoft.com/office/drawing/2014/main" id="{7C149680-55B6-F6CE-F38D-A0AA2F1F55A0}"/>
                </a:ext>
              </a:extLst>
            </p:cNvPr>
            <p:cNvPicPr>
              <a:picLocks noChangeAspect="1"/>
            </p:cNvPicPr>
            <p:nvPr/>
          </p:nvPicPr>
          <p:blipFill rotWithShape="1">
            <a:blip r:embed="rId11">
              <a:extLst>
                <a:ext uri="{28A0092B-C50C-407E-A947-70E740481C1C}">
                  <a14:useLocalDpi xmlns:a14="http://schemas.microsoft.com/office/drawing/2010/main" val="0"/>
                </a:ext>
              </a:extLst>
            </a:blip>
            <a:srcRect l="73034" r="21869" b="88331"/>
            <a:stretch/>
          </p:blipFill>
          <p:spPr>
            <a:xfrm>
              <a:off x="605161" y="2551186"/>
              <a:ext cx="252000" cy="251267"/>
            </a:xfrm>
            <a:prstGeom prst="rect">
              <a:avLst/>
            </a:prstGeom>
          </p:spPr>
        </p:pic>
        <p:sp>
          <p:nvSpPr>
            <p:cNvPr id="6" name="テキスト ボックス 5">
              <a:extLst>
                <a:ext uri="{FF2B5EF4-FFF2-40B4-BE49-F238E27FC236}">
                  <a16:creationId xmlns:a16="http://schemas.microsoft.com/office/drawing/2014/main" id="{5CDF6DD2-34A6-CA84-7F66-18A44DEB6E27}"/>
                </a:ext>
              </a:extLst>
            </p:cNvPr>
            <p:cNvSpPr txBox="1"/>
            <p:nvPr/>
          </p:nvSpPr>
          <p:spPr>
            <a:xfrm>
              <a:off x="4548188" y="2714171"/>
              <a:ext cx="3135086" cy="2548775"/>
            </a:xfrm>
            <a:prstGeom prst="rect">
              <a:avLst/>
            </a:prstGeom>
            <a:noFill/>
          </p:spPr>
          <p:txBody>
            <a:bodyPr wrap="square" rtlCol="0">
              <a:spAutoFit/>
            </a:bodyPr>
            <a:lstStyle/>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いろいろな考え方で</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税を集めて</a:t>
              </a:r>
              <a:endParaRPr lang="en-US" altLang="ja-JP" sz="2000" b="1" spc="300" dirty="0">
                <a:solidFill>
                  <a:schemeClr val="bg1"/>
                </a:solidFill>
                <a:latin typeface="BIZ UDPゴシック" panose="020B0400000000000000" pitchFamily="50" charset="-128"/>
                <a:ea typeface="BIZ UDPゴシック" panose="020B0400000000000000" pitchFamily="50" charset="-128"/>
              </a:endParaRPr>
            </a:p>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平等だけでなく</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3600" b="1" spc="300" dirty="0">
                  <a:solidFill>
                    <a:schemeClr val="bg1"/>
                  </a:solidFill>
                  <a:latin typeface="BIZ UDPゴシック" panose="020B0400000000000000" pitchFamily="50" charset="-128"/>
                  <a:ea typeface="BIZ UDPゴシック" panose="020B0400000000000000" pitchFamily="50" charset="-128"/>
                </a:rPr>
                <a:t>公平</a:t>
              </a:r>
              <a:r>
                <a:rPr lang="ja-JP" altLang="en-US" sz="2000" b="1" spc="300" dirty="0">
                  <a:solidFill>
                    <a:schemeClr val="bg1"/>
                  </a:solidFill>
                  <a:latin typeface="BIZ UDPゴシック" panose="020B0400000000000000" pitchFamily="50" charset="-128"/>
                  <a:ea typeface="BIZ UDPゴシック" panose="020B0400000000000000" pitchFamily="50" charset="-128"/>
                </a:rPr>
                <a:t>な社会を</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実現しようとしている</a:t>
              </a:r>
            </a:p>
            <a:p>
              <a:pPr>
                <a:lnSpc>
                  <a:spcPct val="120000"/>
                </a:lnSpc>
              </a:pPr>
              <a:endParaRPr kumimoji="1" lang="ja-JP" altLang="en-US" dirty="0"/>
            </a:p>
          </p:txBody>
        </p:sp>
      </p:grpSp>
    </p:spTree>
    <p:extLst>
      <p:ext uri="{BB962C8B-B14F-4D97-AF65-F5344CB8AC3E}">
        <p14:creationId xmlns:p14="http://schemas.microsoft.com/office/powerpoint/2010/main" val="33679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43AB167E-8E4F-8944-1612-0549E9A2DFE4}"/>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正方形/長方形 19">
            <a:extLst>
              <a:ext uri="{FF2B5EF4-FFF2-40B4-BE49-F238E27FC236}">
                <a16:creationId xmlns:a16="http://schemas.microsoft.com/office/drawing/2014/main" id="{FB202FA5-B77F-449A-55F9-D932FEDCB6B8}"/>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236CC49-8069-364B-7FE3-0642B50893F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48F6CC36-DDA4-79C0-E7D9-1789E5CA3989}"/>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FBEA6C61-9959-6A39-59FB-BE7E5F0CD07A}"/>
              </a:ext>
            </a:extLst>
          </p:cNvPr>
          <p:cNvSpPr/>
          <p:nvPr/>
        </p:nvSpPr>
        <p:spPr>
          <a:xfrm>
            <a:off x="338363"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5">
            <a:extLst>
              <a:ext uri="{FF2B5EF4-FFF2-40B4-BE49-F238E27FC236}">
                <a16:creationId xmlns:a16="http://schemas.microsoft.com/office/drawing/2014/main" id="{33FA61BA-C26E-A32C-E673-1C06A37D6B4E}"/>
              </a:ext>
            </a:extLst>
          </p:cNvPr>
          <p:cNvSpPr txBox="1">
            <a:spLocks/>
          </p:cNvSpPr>
          <p:nvPr/>
        </p:nvSpPr>
        <p:spPr>
          <a:xfrm>
            <a:off x="0" y="278631"/>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800" b="1" spc="300" dirty="0">
                <a:latin typeface="BIZ UDPゴシック" panose="020B0400000000000000" pitchFamily="50" charset="-128"/>
                <a:ea typeface="BIZ UDPゴシック" panose="020B0400000000000000" pitchFamily="50" charset="-128"/>
              </a:rPr>
              <a:t>税金を体験しようのまとめ</a:t>
            </a:r>
          </a:p>
        </p:txBody>
      </p:sp>
      <p:pic>
        <p:nvPicPr>
          <p:cNvPr id="61" name="Picture 2">
            <a:extLst>
              <a:ext uri="{FF2B5EF4-FFF2-40B4-BE49-F238E27FC236}">
                <a16:creationId xmlns:a16="http://schemas.microsoft.com/office/drawing/2014/main" id="{15A5FCAD-3622-AB7F-C8C5-8FED6F97C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195" y="3323771"/>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62" name="図 61">
            <a:extLst>
              <a:ext uri="{FF2B5EF4-FFF2-40B4-BE49-F238E27FC236}">
                <a16:creationId xmlns:a16="http://schemas.microsoft.com/office/drawing/2014/main" id="{68AC58A4-F255-B1E0-CF31-F62EFB3BD42B}"/>
              </a:ext>
            </a:extLst>
          </p:cNvPr>
          <p:cNvPicPr>
            <a:picLocks noChangeAspect="1"/>
          </p:cNvPicPr>
          <p:nvPr/>
        </p:nvPicPr>
        <p:blipFill rotWithShape="1">
          <a:blip r:embed="rId6">
            <a:extLst>
              <a:ext uri="{28A0092B-C50C-407E-A947-70E740481C1C}">
                <a14:useLocalDpi xmlns:a14="http://schemas.microsoft.com/office/drawing/2010/main" val="0"/>
              </a:ext>
            </a:extLst>
          </a:blip>
          <a:srcRect t="24339" b="23386"/>
          <a:stretch/>
        </p:blipFill>
        <p:spPr>
          <a:xfrm>
            <a:off x="159658" y="1233714"/>
            <a:ext cx="9695542" cy="4895624"/>
          </a:xfrm>
          <a:prstGeom prst="rect">
            <a:avLst/>
          </a:prstGeom>
        </p:spPr>
      </p:pic>
      <p:sp>
        <p:nvSpPr>
          <p:cNvPr id="63" name="テキスト ボックス 62">
            <a:extLst>
              <a:ext uri="{FF2B5EF4-FFF2-40B4-BE49-F238E27FC236}">
                <a16:creationId xmlns:a16="http://schemas.microsoft.com/office/drawing/2014/main" id="{AEC7749E-56A7-3CFD-78A0-D382ED8662F5}"/>
              </a:ext>
            </a:extLst>
          </p:cNvPr>
          <p:cNvSpPr txBox="1"/>
          <p:nvPr/>
        </p:nvSpPr>
        <p:spPr>
          <a:xfrm>
            <a:off x="986972" y="2162629"/>
            <a:ext cx="8113486" cy="1660198"/>
          </a:xfrm>
          <a:prstGeom prst="rect">
            <a:avLst/>
          </a:prstGeom>
          <a:noFill/>
        </p:spPr>
        <p:txBody>
          <a:bodyPr wrap="square" rtlCol="0">
            <a:spAutoFit/>
          </a:bodyPr>
          <a:lstStyle/>
          <a:p>
            <a:pPr>
              <a:lnSpc>
                <a:spcPct val="150000"/>
              </a:lnSpc>
            </a:pPr>
            <a:r>
              <a:rPr lang="ja-JP" altLang="en-US" sz="2400" b="1" dirty="0">
                <a:solidFill>
                  <a:srgbClr val="000000"/>
                </a:solidFill>
                <a:latin typeface="BIZ UDPゴシック" panose="020B0400000000000000" pitchFamily="50" charset="-128"/>
                <a:ea typeface="BIZ UDPゴシック" panose="020B0400000000000000" pitchFamily="50" charset="-128"/>
              </a:rPr>
              <a:t>みんなで税金を出し合うには、他の人の立場も考えることが必要です。公平に出し合うように考えることが必要です。</a:t>
            </a:r>
          </a:p>
          <a:p>
            <a:pPr>
              <a:lnSpc>
                <a:spcPct val="150000"/>
              </a:lnSpc>
            </a:pPr>
            <a:r>
              <a:rPr lang="ja-JP" altLang="en-US" sz="2400" b="1" dirty="0">
                <a:solidFill>
                  <a:srgbClr val="000000"/>
                </a:solidFill>
                <a:latin typeface="BIZ UDPゴシック" panose="020B0400000000000000" pitchFamily="50" charset="-128"/>
                <a:ea typeface="BIZ UDPゴシック" panose="020B0400000000000000" pitchFamily="50" charset="-128"/>
              </a:rPr>
              <a:t>実際の税金のしくみも公平になるように考えられています。</a:t>
            </a:r>
          </a:p>
        </p:txBody>
      </p:sp>
      <p:pic>
        <p:nvPicPr>
          <p:cNvPr id="25" name="図 24">
            <a:extLst>
              <a:ext uri="{FF2B5EF4-FFF2-40B4-BE49-F238E27FC236}">
                <a16:creationId xmlns:a16="http://schemas.microsoft.com/office/drawing/2014/main" id="{530A267E-8F75-50E7-5381-729AF8713C54}"/>
              </a:ext>
            </a:extLst>
          </p:cNvPr>
          <p:cNvPicPr>
            <a:picLocks noChangeAspect="1"/>
          </p:cNvPicPr>
          <p:nvPr/>
        </p:nvPicPr>
        <p:blipFill rotWithShape="1">
          <a:blip r:embed="rId7">
            <a:extLst>
              <a:ext uri="{28A0092B-C50C-407E-A947-70E740481C1C}">
                <a14:useLocalDpi xmlns:a14="http://schemas.microsoft.com/office/drawing/2010/main" val="0"/>
              </a:ext>
            </a:extLst>
          </a:blip>
          <a:srcRect l="85084" t="39741" r="-729" b="24402"/>
          <a:stretch/>
        </p:blipFill>
        <p:spPr>
          <a:xfrm rot="16200000">
            <a:off x="10747385" y="2516438"/>
            <a:ext cx="468000" cy="1071376"/>
          </a:xfrm>
          <a:prstGeom prst="rect">
            <a:avLst/>
          </a:prstGeom>
        </p:spPr>
      </p:pic>
    </p:spTree>
    <p:extLst>
      <p:ext uri="{BB962C8B-B14F-4D97-AF65-F5344CB8AC3E}">
        <p14:creationId xmlns:p14="http://schemas.microsoft.com/office/powerpoint/2010/main" val="302288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0356DAA1-FBB3-BB7E-F75F-87E620DEA13C}"/>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正方形/長方形 14">
            <a:extLst>
              <a:ext uri="{FF2B5EF4-FFF2-40B4-BE49-F238E27FC236}">
                <a16:creationId xmlns:a16="http://schemas.microsoft.com/office/drawing/2014/main" id="{B1F3FF96-11C2-A9B9-BA3D-3BE72B7487D4}"/>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1C1F4D5-5EA2-3AEC-7653-11D71D98383F}"/>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3" name="スライド番号プレースホルダー 1">
            <a:extLst>
              <a:ext uri="{FF2B5EF4-FFF2-40B4-BE49-F238E27FC236}">
                <a16:creationId xmlns:a16="http://schemas.microsoft.com/office/drawing/2014/main" id="{7C5E2417-C115-D2DC-9A89-5600CF9289A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11FD4B2-3CC0-A294-15C2-D47F12AF801C}"/>
              </a:ext>
            </a:extLst>
          </p:cNvPr>
          <p:cNvSpPr/>
          <p:nvPr/>
        </p:nvSpPr>
        <p:spPr>
          <a:xfrm>
            <a:off x="1673675" y="1006927"/>
            <a:ext cx="8820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5">
            <a:extLst>
              <a:ext uri="{FF2B5EF4-FFF2-40B4-BE49-F238E27FC236}">
                <a16:creationId xmlns:a16="http://schemas.microsoft.com/office/drawing/2014/main" id="{8A532407-C06B-3CCB-E5A7-C47DCE7E2BA4}"/>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BIZ UDPゴシック" panose="020B0400000000000000" pitchFamily="50" charset="-128"/>
                <a:ea typeface="BIZ UDPゴシック" panose="020B0400000000000000" pitchFamily="50" charset="-128"/>
              </a:rPr>
              <a:t>税金</a:t>
            </a:r>
            <a:r>
              <a:rPr lang="ja-JP" altLang="en-US" sz="5400" b="1" spc="300" dirty="0">
                <a:latin typeface="BIZ UDPゴシック" panose="020B0400000000000000" pitchFamily="50" charset="-128"/>
                <a:ea typeface="BIZ UDPゴシック" panose="020B0400000000000000" pitchFamily="50" charset="-128"/>
              </a:rPr>
              <a:t>を</a:t>
            </a:r>
            <a:r>
              <a:rPr lang="ja-JP" altLang="en-US" sz="7200" b="1" spc="300" dirty="0">
                <a:latin typeface="BIZ UDPゴシック" panose="020B0400000000000000" pitchFamily="50" charset="-128"/>
                <a:ea typeface="BIZ UDPゴシック" panose="020B0400000000000000" pitchFamily="50" charset="-128"/>
              </a:rPr>
              <a:t>決める仕組み</a:t>
            </a:r>
          </a:p>
        </p:txBody>
      </p:sp>
      <p:sp>
        <p:nvSpPr>
          <p:cNvPr id="32" name="円弧 31">
            <a:extLst>
              <a:ext uri="{FF2B5EF4-FFF2-40B4-BE49-F238E27FC236}">
                <a16:creationId xmlns:a16="http://schemas.microsoft.com/office/drawing/2014/main" id="{55E800FB-367B-5389-7B80-F252D45EE583}"/>
              </a:ext>
            </a:extLst>
          </p:cNvPr>
          <p:cNvSpPr/>
          <p:nvPr/>
        </p:nvSpPr>
        <p:spPr>
          <a:xfrm rot="18988057" flipH="1" flipV="1">
            <a:off x="3952492" y="1741844"/>
            <a:ext cx="3651725" cy="4032665"/>
          </a:xfrm>
          <a:prstGeom prst="arc">
            <a:avLst>
              <a:gd name="adj1" fmla="val 16039492"/>
              <a:gd name="adj2" fmla="val 21484044"/>
            </a:avLst>
          </a:prstGeom>
          <a:ln w="190500" cap="sq">
            <a:solidFill>
              <a:srgbClr val="00B05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C8AEFFFE-C73D-9C88-9C94-19B9A920895F}"/>
              </a:ext>
            </a:extLst>
          </p:cNvPr>
          <p:cNvSpPr/>
          <p:nvPr/>
        </p:nvSpPr>
        <p:spPr>
          <a:xfrm rot="15562973">
            <a:off x="4290700" y="1933757"/>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319E1E74-5E18-E4E3-C254-87EFE36FC1C3}"/>
              </a:ext>
            </a:extLst>
          </p:cNvPr>
          <p:cNvSpPr/>
          <p:nvPr/>
        </p:nvSpPr>
        <p:spPr>
          <a:xfrm rot="21341943">
            <a:off x="5266271" y="2251926"/>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84D85C9-ABA9-0A08-B657-7DF4DBA17FEA}"/>
              </a:ext>
            </a:extLst>
          </p:cNvPr>
          <p:cNvSpPr/>
          <p:nvPr/>
        </p:nvSpPr>
        <p:spPr>
          <a:xfrm>
            <a:off x="5014807" y="224009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996512A-4311-455C-9265-740E3C50CAC5}"/>
              </a:ext>
            </a:extLst>
          </p:cNvPr>
          <p:cNvSpPr/>
          <p:nvPr/>
        </p:nvSpPr>
        <p:spPr>
          <a:xfrm>
            <a:off x="2544541" y="393193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A1F5D4A2-8354-9F98-73A7-3937EC6F37EB}"/>
              </a:ext>
            </a:extLst>
          </p:cNvPr>
          <p:cNvSpPr txBox="1"/>
          <p:nvPr/>
        </p:nvSpPr>
        <p:spPr>
          <a:xfrm>
            <a:off x="80752" y="3989987"/>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国民</a:t>
            </a:r>
            <a:endParaRPr kumimoji="1" lang="en-US" altLang="ja-JP" sz="32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FF0000"/>
                </a:solidFill>
                <a:latin typeface="BIZ UDPゴシック" panose="020B0400000000000000" pitchFamily="50" charset="-128"/>
                <a:ea typeface="BIZ UDPゴシック" panose="020B0400000000000000" pitchFamily="50" charset="-128"/>
              </a:rPr>
              <a:t>わたしたち</a:t>
            </a:r>
            <a:endParaRPr kumimoji="1" lang="ja-JP" altLang="en-US" sz="20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BB7D5CDD-DD70-ED5F-9BBB-A2CA8F2137B2}"/>
              </a:ext>
            </a:extLst>
          </p:cNvPr>
          <p:cNvGrpSpPr/>
          <p:nvPr/>
        </p:nvGrpSpPr>
        <p:grpSpPr>
          <a:xfrm>
            <a:off x="5014807" y="1204685"/>
            <a:ext cx="2162386" cy="2040540"/>
            <a:chOff x="5014807" y="1204685"/>
            <a:chExt cx="2162386" cy="2040540"/>
          </a:xfrm>
        </p:grpSpPr>
        <p:pic>
          <p:nvPicPr>
            <p:cNvPr id="42" name="図 41">
              <a:extLst>
                <a:ext uri="{FF2B5EF4-FFF2-40B4-BE49-F238E27FC236}">
                  <a16:creationId xmlns:a16="http://schemas.microsoft.com/office/drawing/2014/main" id="{DA4CD5E9-7F09-402D-1C89-CCC2C62DF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000" y="1204685"/>
              <a:ext cx="1800000" cy="1350000"/>
            </a:xfrm>
            <a:prstGeom prst="rect">
              <a:avLst/>
            </a:prstGeom>
          </p:spPr>
        </p:pic>
        <p:sp>
          <p:nvSpPr>
            <p:cNvPr id="43" name="テキスト ボックス 42">
              <a:extLst>
                <a:ext uri="{FF2B5EF4-FFF2-40B4-BE49-F238E27FC236}">
                  <a16:creationId xmlns:a16="http://schemas.microsoft.com/office/drawing/2014/main" id="{0B40269C-56F0-8324-ED1B-E52B9802103D}"/>
                </a:ext>
              </a:extLst>
            </p:cNvPr>
            <p:cNvSpPr txBox="1"/>
            <p:nvPr/>
          </p:nvSpPr>
          <p:spPr>
            <a:xfrm>
              <a:off x="5014807" y="238523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chemeClr val="accent1"/>
                  </a:solidFill>
                  <a:latin typeface="BIZ UDPゴシック" panose="020B0400000000000000" pitchFamily="50" charset="-128"/>
                  <a:ea typeface="BIZ UDPゴシック" panose="020B0400000000000000" pitchFamily="50" charset="-128"/>
                </a:rPr>
                <a:t>国会議員</a:t>
              </a:r>
              <a:endParaRPr kumimoji="1" lang="ja-JP" altLang="en-US" sz="2000" b="1"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grpSp>
      <p:grpSp>
        <p:nvGrpSpPr>
          <p:cNvPr id="3" name="グループ化 2">
            <a:extLst>
              <a:ext uri="{FF2B5EF4-FFF2-40B4-BE49-F238E27FC236}">
                <a16:creationId xmlns:a16="http://schemas.microsoft.com/office/drawing/2014/main" id="{28BAA027-0A5B-E065-9DC2-DE0BAD92E584}"/>
              </a:ext>
            </a:extLst>
          </p:cNvPr>
          <p:cNvGrpSpPr/>
          <p:nvPr/>
        </p:nvGrpSpPr>
        <p:grpSpPr>
          <a:xfrm>
            <a:off x="1030514" y="1172029"/>
            <a:ext cx="3222171" cy="2684762"/>
            <a:chOff x="1030514" y="1172029"/>
            <a:chExt cx="3222171" cy="2684762"/>
          </a:xfrm>
        </p:grpSpPr>
        <p:sp>
          <p:nvSpPr>
            <p:cNvPr id="35" name="テキスト ボックス 34">
              <a:extLst>
                <a:ext uri="{FF2B5EF4-FFF2-40B4-BE49-F238E27FC236}">
                  <a16:creationId xmlns:a16="http://schemas.microsoft.com/office/drawing/2014/main" id="{C513E529-0150-35B0-35C4-24D3D8CC65C3}"/>
                </a:ext>
              </a:extLst>
            </p:cNvPr>
            <p:cNvSpPr txBox="1"/>
            <p:nvPr/>
          </p:nvSpPr>
          <p:spPr>
            <a:xfrm>
              <a:off x="1434456" y="2956791"/>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400" b="1" dirty="0">
                  <a:solidFill>
                    <a:srgbClr val="FF0000"/>
                  </a:solidFill>
                  <a:latin typeface="BIZ UDPゴシック" panose="020B0400000000000000" pitchFamily="50" charset="-128"/>
                  <a:ea typeface="BIZ UDPゴシック" panose="020B0400000000000000" pitchFamily="50" charset="-128"/>
                </a:rPr>
                <a:t>選挙</a:t>
              </a:r>
              <a:endPar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14A7570F-ABFB-AE15-15DD-C5A52AA3B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514" y="1172029"/>
              <a:ext cx="3222171" cy="2416628"/>
            </a:xfrm>
            <a:prstGeom prst="rect">
              <a:avLst/>
            </a:prstGeom>
          </p:spPr>
        </p:pic>
      </p:grpSp>
      <p:pic>
        <p:nvPicPr>
          <p:cNvPr id="45" name="図 44">
            <a:extLst>
              <a:ext uri="{FF2B5EF4-FFF2-40B4-BE49-F238E27FC236}">
                <a16:creationId xmlns:a16="http://schemas.microsoft.com/office/drawing/2014/main" id="{B0C5AB08-1201-EB85-9D3C-B12C7F5830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772" y="3614057"/>
            <a:ext cx="4059094" cy="1487050"/>
          </a:xfrm>
          <a:prstGeom prst="rect">
            <a:avLst/>
          </a:prstGeom>
        </p:spPr>
      </p:pic>
      <p:grpSp>
        <p:nvGrpSpPr>
          <p:cNvPr id="6" name="グループ化 5">
            <a:extLst>
              <a:ext uri="{FF2B5EF4-FFF2-40B4-BE49-F238E27FC236}">
                <a16:creationId xmlns:a16="http://schemas.microsoft.com/office/drawing/2014/main" id="{6B8C8D8B-3B62-ECBE-FA4A-A87B829ACD93}"/>
              </a:ext>
            </a:extLst>
          </p:cNvPr>
          <p:cNvGrpSpPr/>
          <p:nvPr/>
        </p:nvGrpSpPr>
        <p:grpSpPr>
          <a:xfrm>
            <a:off x="7054013" y="3730170"/>
            <a:ext cx="3249283" cy="1324375"/>
            <a:chOff x="7054013" y="3730170"/>
            <a:chExt cx="3249283" cy="1324375"/>
          </a:xfrm>
        </p:grpSpPr>
        <p:sp>
          <p:nvSpPr>
            <p:cNvPr id="41" name="テキスト ボックス 40">
              <a:extLst>
                <a:ext uri="{FF2B5EF4-FFF2-40B4-BE49-F238E27FC236}">
                  <a16:creationId xmlns:a16="http://schemas.microsoft.com/office/drawing/2014/main" id="{5DE7972E-8042-0BA6-4489-1D222092B663}"/>
                </a:ext>
              </a:extLst>
            </p:cNvPr>
            <p:cNvSpPr txBox="1"/>
            <p:nvPr/>
          </p:nvSpPr>
          <p:spPr>
            <a:xfrm>
              <a:off x="8140910" y="4060900"/>
              <a:ext cx="2162386" cy="844929"/>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法律</a:t>
              </a:r>
              <a:endParaRPr kumimoji="1" lang="en-US" altLang="ja-JP" sz="4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00B050"/>
                  </a:solidFill>
                  <a:latin typeface="BIZ UDPゴシック" panose="020B0400000000000000" pitchFamily="50" charset="-128"/>
                  <a:ea typeface="BIZ UDPゴシック" panose="020B0400000000000000" pitchFamily="50" charset="-128"/>
                </a:rPr>
                <a:t>税法</a:t>
              </a:r>
              <a:endParaRPr kumimoji="1" lang="ja-JP" altLang="en-US" sz="2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p:txBody>
        </p:sp>
        <p:pic>
          <p:nvPicPr>
            <p:cNvPr id="46" name="図 45">
              <a:extLst>
                <a:ext uri="{FF2B5EF4-FFF2-40B4-BE49-F238E27FC236}">
                  <a16:creationId xmlns:a16="http://schemas.microsoft.com/office/drawing/2014/main" id="{4C34581F-6AD4-F794-D8C7-66DBBE676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4013" y="3730170"/>
              <a:ext cx="1765833" cy="1324375"/>
            </a:xfrm>
            <a:prstGeom prst="rect">
              <a:avLst/>
            </a:prstGeom>
          </p:spPr>
        </p:pic>
      </p:grpSp>
      <p:grpSp>
        <p:nvGrpSpPr>
          <p:cNvPr id="4" name="グループ化 3">
            <a:extLst>
              <a:ext uri="{FF2B5EF4-FFF2-40B4-BE49-F238E27FC236}">
                <a16:creationId xmlns:a16="http://schemas.microsoft.com/office/drawing/2014/main" id="{BD8C0809-68ED-6F65-5714-1BEB08FEBFCF}"/>
              </a:ext>
            </a:extLst>
          </p:cNvPr>
          <p:cNvGrpSpPr/>
          <p:nvPr/>
        </p:nvGrpSpPr>
        <p:grpSpPr>
          <a:xfrm>
            <a:off x="8357910" y="1246188"/>
            <a:ext cx="2556834" cy="3027750"/>
            <a:chOff x="8357910" y="1246188"/>
            <a:chExt cx="2556834" cy="3027750"/>
          </a:xfrm>
        </p:grpSpPr>
        <p:sp>
          <p:nvSpPr>
            <p:cNvPr id="37" name="テキスト ボックス 36">
              <a:extLst>
                <a:ext uri="{FF2B5EF4-FFF2-40B4-BE49-F238E27FC236}">
                  <a16:creationId xmlns:a16="http://schemas.microsoft.com/office/drawing/2014/main" id="{9A495EB3-D4EE-C761-1CB4-A36A6D4763B5}"/>
                </a:ext>
              </a:extLst>
            </p:cNvPr>
            <p:cNvSpPr txBox="1"/>
            <p:nvPr/>
          </p:nvSpPr>
          <p:spPr>
            <a:xfrm>
              <a:off x="8357910" y="2293938"/>
              <a:ext cx="2556834"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立法・</a:t>
              </a:r>
              <a:r>
                <a:rPr lang="ja-JP" altLang="en-US" sz="2400" b="1" spc="-100" dirty="0">
                  <a:solidFill>
                    <a:schemeClr val="accent1"/>
                  </a:solidFill>
                  <a:latin typeface="BIZ UDPゴシック" panose="020B0400000000000000" pitchFamily="50" charset="-128"/>
                  <a:ea typeface="BIZ UDPゴシック" panose="020B0400000000000000" pitchFamily="50" charset="-128"/>
                </a:rPr>
                <a:t>改正</a:t>
              </a:r>
              <a:endPar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pic>
          <p:nvPicPr>
            <p:cNvPr id="47" name="図 46">
              <a:extLst>
                <a:ext uri="{FF2B5EF4-FFF2-40B4-BE49-F238E27FC236}">
                  <a16:creationId xmlns:a16="http://schemas.microsoft.com/office/drawing/2014/main" id="{294BFFDA-31AE-DCB8-F4C5-FF217A2ABA0F}"/>
                </a:ext>
              </a:extLst>
            </p:cNvPr>
            <p:cNvPicPr>
              <a:picLocks noChangeAspect="1"/>
            </p:cNvPicPr>
            <p:nvPr/>
          </p:nvPicPr>
          <p:blipFill>
            <a:blip r:embed="rId9">
              <a:alphaModFix amt="70000"/>
              <a:extLst>
                <a:ext uri="{28A0092B-C50C-407E-A947-70E740481C1C}">
                  <a14:useLocalDpi xmlns:a14="http://schemas.microsoft.com/office/drawing/2010/main" val="0"/>
                </a:ext>
              </a:extLst>
            </a:blip>
            <a:stretch>
              <a:fillRect/>
            </a:stretch>
          </p:blipFill>
          <p:spPr>
            <a:xfrm flipH="1">
              <a:off x="8552542" y="1246188"/>
              <a:ext cx="1947376" cy="2087562"/>
            </a:xfrm>
            <a:prstGeom prst="rect">
              <a:avLst/>
            </a:prstGeom>
          </p:spPr>
        </p:pic>
      </p:grpSp>
      <p:grpSp>
        <p:nvGrpSpPr>
          <p:cNvPr id="7" name="グループ化 6">
            <a:extLst>
              <a:ext uri="{FF2B5EF4-FFF2-40B4-BE49-F238E27FC236}">
                <a16:creationId xmlns:a16="http://schemas.microsoft.com/office/drawing/2014/main" id="{83A8FDC0-F4A9-8C14-C01E-4D74B80A4183}"/>
              </a:ext>
            </a:extLst>
          </p:cNvPr>
          <p:cNvGrpSpPr/>
          <p:nvPr/>
        </p:nvGrpSpPr>
        <p:grpSpPr>
          <a:xfrm>
            <a:off x="4702458" y="5067526"/>
            <a:ext cx="3454571" cy="1513113"/>
            <a:chOff x="4702458" y="5067526"/>
            <a:chExt cx="3454571" cy="1513113"/>
          </a:xfrm>
        </p:grpSpPr>
        <p:sp>
          <p:nvSpPr>
            <p:cNvPr id="36" name="テキスト ボックス 35">
              <a:extLst>
                <a:ext uri="{FF2B5EF4-FFF2-40B4-BE49-F238E27FC236}">
                  <a16:creationId xmlns:a16="http://schemas.microsoft.com/office/drawing/2014/main" id="{EF8E738D-F410-9D1D-9B26-5DAE0AAD37F1}"/>
                </a:ext>
              </a:extLst>
            </p:cNvPr>
            <p:cNvSpPr txBox="1"/>
            <p:nvPr/>
          </p:nvSpPr>
          <p:spPr>
            <a:xfrm>
              <a:off x="4702458" y="5600710"/>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3200" b="1" i="0" u="none" strike="noStrike" kern="1200" cap="none" spc="3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課税</a:t>
              </a:r>
            </a:p>
          </p:txBody>
        </p:sp>
        <p:pic>
          <p:nvPicPr>
            <p:cNvPr id="49" name="図 48">
              <a:extLst>
                <a:ext uri="{FF2B5EF4-FFF2-40B4-BE49-F238E27FC236}">
                  <a16:creationId xmlns:a16="http://schemas.microsoft.com/office/drawing/2014/main" id="{AB15C8D8-6D25-A75A-91A2-8FA2EBF16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9487" y="5067526"/>
              <a:ext cx="1567542" cy="1513113"/>
            </a:xfrm>
            <a:prstGeom prst="rect">
              <a:avLst/>
            </a:prstGeom>
          </p:spPr>
        </p:pic>
      </p:grpSp>
    </p:spTree>
    <p:extLst>
      <p:ext uri="{BB962C8B-B14F-4D97-AF65-F5344CB8AC3E}">
        <p14:creationId xmlns:p14="http://schemas.microsoft.com/office/powerpoint/2010/main" val="29440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0"/>
                            </p:stCondLst>
                            <p:childTnLst>
                              <p:par>
                                <p:cTn id="26" presetID="22" presetClass="entr" presetSubtype="1"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par>
                          <p:cTn id="36" fill="hold">
                            <p:stCondLst>
                              <p:cond delay="0"/>
                            </p:stCondLst>
                            <p:childTnLst>
                              <p:par>
                                <p:cTn id="37" presetID="22" presetClass="entr" presetSubtype="2" fill="hold" grpId="0" nodeType="afterEffect">
                                  <p:stCondLst>
                                    <p:cond delay="500"/>
                                  </p:stCondLst>
                                  <p:childTnLst>
                                    <p:set>
                                      <p:cBhvr>
                                        <p:cTn id="38" dur="1" fill="hold">
                                          <p:stCondLst>
                                            <p:cond delay="0"/>
                                          </p:stCondLst>
                                        </p:cTn>
                                        <p:tgtEl>
                                          <p:spTgt spid="32"/>
                                        </p:tgtEl>
                                        <p:attrNameLst>
                                          <p:attrName>style.visibility</p:attrName>
                                        </p:attrNameLst>
                                      </p:cBhvr>
                                      <p:to>
                                        <p:strVal val="visible"/>
                                      </p:to>
                                    </p:set>
                                    <p:animEffect transition="in" filter="wipe(right)">
                                      <p:cBhvr>
                                        <p:cTn id="39" dur="500"/>
                                        <p:tgtEl>
                                          <p:spTgt spid="32"/>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2" grpId="0" animBg="1"/>
      <p:bldP spid="33" grpId="0" animBg="1"/>
      <p:bldP spid="34"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EC0A727-F695-6BE5-2905-D3EABA0753F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四角形: 角を丸くする 11">
            <a:extLst>
              <a:ext uri="{FF2B5EF4-FFF2-40B4-BE49-F238E27FC236}">
                <a16:creationId xmlns:a16="http://schemas.microsoft.com/office/drawing/2014/main" id="{286ED51A-4259-609A-2D34-7A6E396F5675}"/>
              </a:ext>
            </a:extLst>
          </p:cNvPr>
          <p:cNvSpPr/>
          <p:nvPr/>
        </p:nvSpPr>
        <p:spPr>
          <a:xfrm>
            <a:off x="1441448" y="1006927"/>
            <a:ext cx="928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295598D0-219F-A97E-99E9-ECEDBCDB97B3}"/>
              </a:ext>
            </a:extLst>
          </p:cNvPr>
          <p:cNvSpPr/>
          <p:nvPr/>
        </p:nvSpPr>
        <p:spPr>
          <a:xfrm>
            <a:off x="3044369" y="328612"/>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5">
            <a:extLst>
              <a:ext uri="{FF2B5EF4-FFF2-40B4-BE49-F238E27FC236}">
                <a16:creationId xmlns:a16="http://schemas.microsoft.com/office/drawing/2014/main" id="{D6CF5571-B6EE-9BEC-F71C-4416A4FF3AB9}"/>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50"/>
                </a:solidFill>
                <a:latin typeface="BIZ UDPゴシック" panose="020B0400000000000000" pitchFamily="50" charset="-128"/>
                <a:ea typeface="BIZ UDPゴシック" panose="020B0400000000000000" pitchFamily="50" charset="-128"/>
              </a:rPr>
              <a:t>　</a:t>
            </a:r>
            <a:r>
              <a:rPr lang="ja-JP" altLang="en-US" sz="7200" b="1" spc="300" dirty="0">
                <a:solidFill>
                  <a:srgbClr val="F7941E"/>
                </a:solidFill>
                <a:latin typeface="BIZ UDPゴシック" panose="020B0400000000000000" pitchFamily="50" charset="-128"/>
                <a:ea typeface="BIZ UDPゴシック" panose="020B0400000000000000" pitchFamily="50" charset="-128"/>
              </a:rPr>
              <a:t>❸</a:t>
            </a:r>
            <a:r>
              <a:rPr lang="ja-JP" altLang="en-US" sz="3200" b="1" spc="300" dirty="0">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今日</a:t>
            </a:r>
            <a:r>
              <a:rPr lang="ja-JP" altLang="en-US" sz="6000" b="1" spc="300" dirty="0">
                <a:latin typeface="BIZ UDPゴシック" panose="020B0400000000000000" pitchFamily="50" charset="-128"/>
                <a:ea typeface="BIZ UDPゴシック" panose="020B0400000000000000" pitchFamily="50" charset="-128"/>
              </a:rPr>
              <a:t>の</a:t>
            </a:r>
            <a:r>
              <a:rPr lang="ja-JP" altLang="en-US" sz="7200" b="1" spc="300" dirty="0">
                <a:latin typeface="BIZ UDPゴシック" panose="020B0400000000000000" pitchFamily="50" charset="-128"/>
                <a:ea typeface="BIZ UDPゴシック" panose="020B0400000000000000" pitchFamily="50" charset="-128"/>
              </a:rPr>
              <a:t>まとめ</a:t>
            </a:r>
          </a:p>
        </p:txBody>
      </p:sp>
      <p:sp>
        <p:nvSpPr>
          <p:cNvPr id="19" name="正方形/長方形 18">
            <a:extLst>
              <a:ext uri="{FF2B5EF4-FFF2-40B4-BE49-F238E27FC236}">
                <a16:creationId xmlns:a16="http://schemas.microsoft.com/office/drawing/2014/main" id="{1450EED5-CDA9-1B68-F1E2-C0D31048D2F1}"/>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9499FA9-DE06-5946-FE3F-C391467B39F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1A935732-6FCE-AE78-16AF-E66A508CD3B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29159EB-2149-C9ED-41E7-B243DC21D896}"/>
              </a:ext>
            </a:extLst>
          </p:cNvPr>
          <p:cNvSpPr txBox="1"/>
          <p:nvPr/>
        </p:nvSpPr>
        <p:spPr>
          <a:xfrm>
            <a:off x="566057" y="1532318"/>
            <a:ext cx="11234057" cy="4668457"/>
          </a:xfrm>
          <a:prstGeom prst="rect">
            <a:avLst/>
          </a:prstGeom>
          <a:noFill/>
        </p:spPr>
        <p:txBody>
          <a:bodyPr wrap="square">
            <a:spAutoFit/>
          </a:bodyPr>
          <a:lstStyle/>
          <a:p>
            <a:pPr>
              <a:lnSpc>
                <a:spcPct val="120000"/>
              </a:lnSpc>
            </a:pPr>
            <a:r>
              <a:rPr lang="ja-JP" altLang="en-US" sz="2800" b="1" dirty="0">
                <a:latin typeface="BIZ UDPゴシック" panose="020B0400000000000000" pitchFamily="50" charset="-128"/>
                <a:ea typeface="BIZ UDPゴシック" panose="020B0400000000000000" pitchFamily="50" charset="-128"/>
              </a:rPr>
              <a:t>税金は、安心安全な世の中にするため必要です。</a:t>
            </a:r>
          </a:p>
          <a:p>
            <a:pPr>
              <a:lnSpc>
                <a:spcPct val="120000"/>
              </a:lnSpc>
            </a:pPr>
            <a:endParaRPr lang="ja-JP" altLang="en-US" sz="2800" b="1" dirty="0">
              <a:latin typeface="BIZ UDPゴシック" panose="020B0400000000000000" pitchFamily="50" charset="-128"/>
              <a:ea typeface="BIZ UDPゴシック" panose="020B0400000000000000" pitchFamily="50" charset="-128"/>
            </a:endParaRPr>
          </a:p>
          <a:p>
            <a:pPr>
              <a:lnSpc>
                <a:spcPct val="120000"/>
              </a:lnSpc>
            </a:pPr>
            <a:r>
              <a:rPr lang="ja-JP" altLang="en-US" sz="2800" b="1" dirty="0">
                <a:latin typeface="BIZ UDPゴシック" panose="020B0400000000000000" pitchFamily="50" charset="-128"/>
                <a:ea typeface="BIZ UDPゴシック" panose="020B0400000000000000" pitchFamily="50" charset="-128"/>
              </a:rPr>
              <a:t>その税金の集め方は、みんなで決めるルールです。</a:t>
            </a:r>
          </a:p>
          <a:p>
            <a:pPr>
              <a:lnSpc>
                <a:spcPct val="120000"/>
              </a:lnSpc>
            </a:pPr>
            <a:endParaRPr lang="ja-JP" altLang="en-US" sz="2800" b="1" dirty="0">
              <a:latin typeface="BIZ UDPゴシック" panose="020B0400000000000000" pitchFamily="50" charset="-128"/>
              <a:ea typeface="BIZ UDPゴシック" panose="020B0400000000000000" pitchFamily="50" charset="-128"/>
            </a:endParaRPr>
          </a:p>
          <a:p>
            <a:pPr>
              <a:lnSpc>
                <a:spcPct val="120000"/>
              </a:lnSpc>
            </a:pPr>
            <a:r>
              <a:rPr lang="ja-JP" altLang="en-US" sz="2800" b="1" dirty="0">
                <a:latin typeface="BIZ UDPゴシック" panose="020B0400000000000000" pitchFamily="50" charset="-128"/>
                <a:ea typeface="BIZ UDPゴシック" panose="020B0400000000000000" pitchFamily="50" charset="-128"/>
              </a:rPr>
              <a:t>将来、みなさんが決めていくことができます。</a:t>
            </a:r>
          </a:p>
          <a:p>
            <a:pPr>
              <a:lnSpc>
                <a:spcPct val="120000"/>
              </a:lnSpc>
            </a:pPr>
            <a:endParaRPr lang="ja-JP" altLang="en-US" sz="2800" b="1" dirty="0">
              <a:latin typeface="BIZ UDPゴシック" panose="020B0400000000000000" pitchFamily="50" charset="-128"/>
              <a:ea typeface="BIZ UDPゴシック" panose="020B0400000000000000" pitchFamily="50" charset="-128"/>
            </a:endParaRPr>
          </a:p>
          <a:p>
            <a:pPr>
              <a:lnSpc>
                <a:spcPct val="120000"/>
              </a:lnSpc>
            </a:pPr>
            <a:r>
              <a:rPr lang="ja-JP" altLang="en-US" sz="2800" b="1" dirty="0">
                <a:latin typeface="BIZ UDPゴシック" panose="020B0400000000000000" pitchFamily="50" charset="-128"/>
                <a:ea typeface="BIZ UDPゴシック" panose="020B0400000000000000" pitchFamily="50" charset="-128"/>
              </a:rPr>
              <a:t>みんなが日本という国の主人公</a:t>
            </a:r>
          </a:p>
          <a:p>
            <a:pPr>
              <a:lnSpc>
                <a:spcPct val="120000"/>
              </a:lnSpc>
            </a:pPr>
            <a:r>
              <a:rPr lang="ja-JP" altLang="en-US" sz="2800" b="1" dirty="0">
                <a:latin typeface="BIZ UDPゴシック" panose="020B0400000000000000" pitchFamily="50" charset="-128"/>
                <a:ea typeface="BIZ UDPゴシック" panose="020B0400000000000000" pitchFamily="50" charset="-128"/>
              </a:rPr>
              <a:t>納税だけではなく、税金の使い道や公平な集め方に、</a:t>
            </a:r>
          </a:p>
          <a:p>
            <a:pPr>
              <a:lnSpc>
                <a:spcPct val="120000"/>
              </a:lnSpc>
            </a:pPr>
            <a:r>
              <a:rPr lang="ja-JP" altLang="en-US" sz="2800" b="1" dirty="0">
                <a:latin typeface="BIZ UDPゴシック" panose="020B0400000000000000" pitchFamily="50" charset="-128"/>
                <a:ea typeface="BIZ UDPゴシック" panose="020B0400000000000000" pitchFamily="50" charset="-128"/>
              </a:rPr>
              <a:t>関心を持ち、主体的に何ができるか考えていくことが大切です。</a:t>
            </a:r>
          </a:p>
        </p:txBody>
      </p:sp>
      <p:pic>
        <p:nvPicPr>
          <p:cNvPr id="2" name="図 1">
            <a:extLst>
              <a:ext uri="{FF2B5EF4-FFF2-40B4-BE49-F238E27FC236}">
                <a16:creationId xmlns:a16="http://schemas.microsoft.com/office/drawing/2014/main" id="{660AF574-2320-5715-49AB-E33B67BC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201" y="847724"/>
            <a:ext cx="6223606" cy="4667704"/>
          </a:xfrm>
          <a:prstGeom prst="rect">
            <a:avLst/>
          </a:prstGeom>
        </p:spPr>
      </p:pic>
      <p:pic>
        <p:nvPicPr>
          <p:cNvPr id="5" name="図 4">
            <a:extLst>
              <a:ext uri="{FF2B5EF4-FFF2-40B4-BE49-F238E27FC236}">
                <a16:creationId xmlns:a16="http://schemas.microsoft.com/office/drawing/2014/main" id="{C58F26A1-36A2-5DBF-EE0D-9810BA5BA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616" y="3817257"/>
            <a:ext cx="3356039" cy="1727653"/>
          </a:xfrm>
          <a:prstGeom prst="rect">
            <a:avLst/>
          </a:prstGeom>
        </p:spPr>
      </p:pic>
    </p:spTree>
    <p:extLst>
      <p:ext uri="{BB962C8B-B14F-4D97-AF65-F5344CB8AC3E}">
        <p14:creationId xmlns:p14="http://schemas.microsoft.com/office/powerpoint/2010/main" val="21654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E56C37A7-29B9-8E24-6702-BFFC8499C81B}"/>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AD130E9F-1304-6565-B0B6-0902640E8B3C}"/>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税理士</a:t>
            </a:r>
            <a:r>
              <a:rPr lang="ja-JP" altLang="en-US" sz="5400" b="1" spc="600" dirty="0">
                <a:latin typeface="BIZ UDPゴシック" panose="020B0400000000000000" pitchFamily="50" charset="-128"/>
                <a:ea typeface="BIZ UDPゴシック" panose="020B0400000000000000" pitchFamily="50" charset="-128"/>
              </a:rPr>
              <a:t>の</a:t>
            </a:r>
            <a:r>
              <a:rPr lang="ja-JP" altLang="en-US" sz="7200" b="1" spc="600" dirty="0">
                <a:latin typeface="BIZ UDPゴシック" panose="020B0400000000000000" pitchFamily="50" charset="-128"/>
                <a:ea typeface="BIZ UDPゴシック" panose="020B0400000000000000" pitchFamily="50" charset="-128"/>
              </a:rPr>
              <a:t>仕</a:t>
            </a:r>
            <a:r>
              <a:rPr lang="ja-JP" altLang="en-US" sz="7200" b="1" spc="300" dirty="0">
                <a:latin typeface="BIZ UDPゴシック" panose="020B0400000000000000" pitchFamily="50" charset="-128"/>
                <a:ea typeface="BIZ UDPゴシック" panose="020B0400000000000000" pitchFamily="50" charset="-128"/>
              </a:rPr>
              <a:t>事</a:t>
            </a:r>
          </a:p>
        </p:txBody>
      </p:sp>
      <p:pic>
        <p:nvPicPr>
          <p:cNvPr id="29" name="図 28">
            <a:extLst>
              <a:ext uri="{FF2B5EF4-FFF2-40B4-BE49-F238E27FC236}">
                <a16:creationId xmlns:a16="http://schemas.microsoft.com/office/drawing/2014/main" id="{B6DC5F74-7BD1-8860-D1F8-9D655BC852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正方形/長方形 29">
            <a:extLst>
              <a:ext uri="{FF2B5EF4-FFF2-40B4-BE49-F238E27FC236}">
                <a16:creationId xmlns:a16="http://schemas.microsoft.com/office/drawing/2014/main" id="{70F857E4-8CE1-9812-2E14-65623E75CEF2}"/>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445C711-5680-B4EC-0A02-09B0423EBA3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31" name="スライド番号プレースホルダー 1">
            <a:extLst>
              <a:ext uri="{FF2B5EF4-FFF2-40B4-BE49-F238E27FC236}">
                <a16:creationId xmlns:a16="http://schemas.microsoft.com/office/drawing/2014/main" id="{7AA71060-939B-0548-2193-E1E59B851C63}"/>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FDE997FC-0A46-BABA-82E7-0AF610469CE1}"/>
              </a:ext>
            </a:extLst>
          </p:cNvPr>
          <p:cNvGrpSpPr/>
          <p:nvPr/>
        </p:nvGrpSpPr>
        <p:grpSpPr>
          <a:xfrm>
            <a:off x="3733573" y="1375227"/>
            <a:ext cx="5196757" cy="4971143"/>
            <a:chOff x="3733573" y="1375227"/>
            <a:chExt cx="5196757" cy="4971143"/>
          </a:xfrm>
        </p:grpSpPr>
        <p:pic>
          <p:nvPicPr>
            <p:cNvPr id="32" name="図 31">
              <a:extLst>
                <a:ext uri="{FF2B5EF4-FFF2-40B4-BE49-F238E27FC236}">
                  <a16:creationId xmlns:a16="http://schemas.microsoft.com/office/drawing/2014/main" id="{6817BD8D-53E7-DC74-F498-5001FBB77A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34" name="図 33">
              <a:extLst>
                <a:ext uri="{FF2B5EF4-FFF2-40B4-BE49-F238E27FC236}">
                  <a16:creationId xmlns:a16="http://schemas.microsoft.com/office/drawing/2014/main" id="{2953C57B-FBE1-D8F0-C261-E1779E75A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38" name="テキスト ボックス 37">
            <a:extLst>
              <a:ext uri="{FF2B5EF4-FFF2-40B4-BE49-F238E27FC236}">
                <a16:creationId xmlns:a16="http://schemas.microsoft.com/office/drawing/2014/main" id="{510639F1-D7BC-BC7D-10A3-DBA710AEE88C}"/>
              </a:ext>
            </a:extLst>
          </p:cNvPr>
          <p:cNvSpPr txBox="1"/>
          <p:nvPr/>
        </p:nvSpPr>
        <p:spPr>
          <a:xfrm>
            <a:off x="8450194" y="5616000"/>
            <a:ext cx="3067187" cy="584775"/>
          </a:xfrm>
          <a:prstGeom prst="rect">
            <a:avLst/>
          </a:prstGeom>
          <a:noFill/>
        </p:spPr>
        <p:txBody>
          <a:bodyPr wrap="square">
            <a:spAutoFit/>
          </a:bodyPr>
          <a:lstStyle/>
          <a:p>
            <a:pPr algn="l" fontAlgn="base"/>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600" b="1" dirty="0">
                <a:solidFill>
                  <a:srgbClr val="333333"/>
                </a:solidFill>
                <a:latin typeface="BIZ UDPゴシック" panose="020B0400000000000000" pitchFamily="50" charset="-128"/>
                <a:ea typeface="BIZ UDPゴシック" panose="020B0400000000000000" pitchFamily="50" charset="-128"/>
              </a:rPr>
              <a:t> </a:t>
            </a:r>
            <a:endParaRPr lang="en-US" altLang="ja-JP" sz="16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grpSp>
        <p:nvGrpSpPr>
          <p:cNvPr id="2" name="グループ化 1">
            <a:extLst>
              <a:ext uri="{FF2B5EF4-FFF2-40B4-BE49-F238E27FC236}">
                <a16:creationId xmlns:a16="http://schemas.microsoft.com/office/drawing/2014/main" id="{1200EAD1-695F-318D-24B1-0E7D5DAEEC18}"/>
              </a:ext>
            </a:extLst>
          </p:cNvPr>
          <p:cNvGrpSpPr/>
          <p:nvPr/>
        </p:nvGrpSpPr>
        <p:grpSpPr>
          <a:xfrm>
            <a:off x="5168282" y="2709502"/>
            <a:ext cx="492177" cy="509815"/>
            <a:chOff x="5168282" y="2709502"/>
            <a:chExt cx="492177" cy="509815"/>
          </a:xfrm>
        </p:grpSpPr>
        <p:pic>
          <p:nvPicPr>
            <p:cNvPr id="35" name="図 34">
              <a:extLst>
                <a:ext uri="{FF2B5EF4-FFF2-40B4-BE49-F238E27FC236}">
                  <a16:creationId xmlns:a16="http://schemas.microsoft.com/office/drawing/2014/main" id="{1E15EC5A-A02A-85A1-EAE0-09D9FFB5F496}"/>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264459" y="2709502"/>
              <a:ext cx="396000" cy="394847"/>
            </a:xfrm>
            <a:prstGeom prst="rect">
              <a:avLst/>
            </a:prstGeom>
          </p:spPr>
        </p:pic>
        <p:pic>
          <p:nvPicPr>
            <p:cNvPr id="37" name="図 36">
              <a:extLst>
                <a:ext uri="{FF2B5EF4-FFF2-40B4-BE49-F238E27FC236}">
                  <a16:creationId xmlns:a16="http://schemas.microsoft.com/office/drawing/2014/main" id="{7BEE5CAF-3FD9-4AF6-9E1E-0F8E8B6A46CF}"/>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168282" y="3003945"/>
              <a:ext cx="216000" cy="215372"/>
            </a:xfrm>
            <a:prstGeom prst="rect">
              <a:avLst/>
            </a:prstGeom>
          </p:spPr>
        </p:pic>
      </p:grpSp>
    </p:spTree>
    <p:extLst>
      <p:ext uri="{BB962C8B-B14F-4D97-AF65-F5344CB8AC3E}">
        <p14:creationId xmlns:p14="http://schemas.microsoft.com/office/powerpoint/2010/main" val="1047090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 presetClass="entr" presetSubtype="0" fill="hold" nodeType="afterEffect">
                                  <p:stCondLst>
                                    <p:cond delay="75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5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00BEB3F-FAA3-C967-0BFE-324C31D0C2FA}"/>
              </a:ext>
            </a:extLst>
          </p:cNvPr>
          <p:cNvGrpSpPr/>
          <p:nvPr/>
        </p:nvGrpSpPr>
        <p:grpSpPr>
          <a:xfrm>
            <a:off x="0" y="0"/>
            <a:ext cx="12192000" cy="6858000"/>
            <a:chOff x="0" y="0"/>
            <a:chExt cx="12192000" cy="6858000"/>
          </a:xfrm>
        </p:grpSpPr>
        <p:pic>
          <p:nvPicPr>
            <p:cNvPr id="3" name="図 2">
              <a:extLst>
                <a:ext uri="{FF2B5EF4-FFF2-40B4-BE49-F238E27FC236}">
                  <a16:creationId xmlns:a16="http://schemas.microsoft.com/office/drawing/2014/main" id="{C3AB50EE-457B-2D4A-DF14-79E35EC7F3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グループ化 3">
              <a:extLst>
                <a:ext uri="{FF2B5EF4-FFF2-40B4-BE49-F238E27FC236}">
                  <a16:creationId xmlns:a16="http://schemas.microsoft.com/office/drawing/2014/main" id="{F2430663-353E-559B-26D2-F423C8FFD510}"/>
                </a:ext>
              </a:extLst>
            </p:cNvPr>
            <p:cNvGrpSpPr>
              <a:grpSpLocks noChangeAspect="1"/>
            </p:cNvGrpSpPr>
            <p:nvPr/>
          </p:nvGrpSpPr>
          <p:grpSpPr>
            <a:xfrm>
              <a:off x="4134000" y="1694562"/>
              <a:ext cx="3924000" cy="3753645"/>
              <a:chOff x="3733573" y="1375227"/>
              <a:chExt cx="5196757" cy="4971143"/>
            </a:xfrm>
          </p:grpSpPr>
          <p:pic>
            <p:nvPicPr>
              <p:cNvPr id="9" name="図 8">
                <a:extLst>
                  <a:ext uri="{FF2B5EF4-FFF2-40B4-BE49-F238E27FC236}">
                    <a16:creationId xmlns:a16="http://schemas.microsoft.com/office/drawing/2014/main" id="{AE8CC066-3A77-588E-4C8A-A4C5B0A56AE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10" name="図 9">
                <a:extLst>
                  <a:ext uri="{FF2B5EF4-FFF2-40B4-BE49-F238E27FC236}">
                    <a16:creationId xmlns:a16="http://schemas.microsoft.com/office/drawing/2014/main" id="{1838A5CC-DDB8-21EE-CC3B-60CA769C0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5" name="四角形: 角を丸くする 4">
              <a:extLst>
                <a:ext uri="{FF2B5EF4-FFF2-40B4-BE49-F238E27FC236}">
                  <a16:creationId xmlns:a16="http://schemas.microsoft.com/office/drawing/2014/main" id="{F83124E6-4612-4905-2D7C-624373529891}"/>
                </a:ext>
              </a:extLst>
            </p:cNvPr>
            <p:cNvSpPr/>
            <p:nvPr/>
          </p:nvSpPr>
          <p:spPr>
            <a:xfrm>
              <a:off x="4083045" y="1006927"/>
              <a:ext cx="403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D6A5A678-39D8-3FB6-5D07-30C4A749CD67}"/>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おわり</a:t>
              </a:r>
            </a:p>
          </p:txBody>
        </p:sp>
        <p:sp>
          <p:nvSpPr>
            <p:cNvPr id="7" name="テキスト ボックス 6">
              <a:extLst>
                <a:ext uri="{FF2B5EF4-FFF2-40B4-BE49-F238E27FC236}">
                  <a16:creationId xmlns:a16="http://schemas.microsoft.com/office/drawing/2014/main" id="{BD590230-D229-6DAA-92D5-0CB88DF82DF6}"/>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73F6B67B-AC9A-A251-8711-E734C2A4D0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grpSp>
      <p:pic>
        <p:nvPicPr>
          <p:cNvPr id="11" name="図 10">
            <a:extLst>
              <a:ext uri="{FF2B5EF4-FFF2-40B4-BE49-F238E27FC236}">
                <a16:creationId xmlns:a16="http://schemas.microsoft.com/office/drawing/2014/main" id="{E0E12161-96F6-936B-E191-AAFE42005C1B}"/>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317724" y="2675652"/>
            <a:ext cx="324000" cy="323057"/>
          </a:xfrm>
          <a:prstGeom prst="rect">
            <a:avLst/>
          </a:prstGeom>
        </p:spPr>
      </p:pic>
      <p:pic>
        <p:nvPicPr>
          <p:cNvPr id="12" name="図 11">
            <a:extLst>
              <a:ext uri="{FF2B5EF4-FFF2-40B4-BE49-F238E27FC236}">
                <a16:creationId xmlns:a16="http://schemas.microsoft.com/office/drawing/2014/main" id="{27EF4B77-B43F-2650-DD01-3873FEC0A481}"/>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257059" y="2943461"/>
            <a:ext cx="144000" cy="143582"/>
          </a:xfrm>
          <a:prstGeom prst="rect">
            <a:avLst/>
          </a:prstGeom>
        </p:spPr>
      </p:pic>
    </p:spTree>
    <p:extLst>
      <p:ext uri="{BB962C8B-B14F-4D97-AF65-F5344CB8AC3E}">
        <p14:creationId xmlns:p14="http://schemas.microsoft.com/office/powerpoint/2010/main" val="342638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5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F309831-3F59-D2BA-D1D6-25F826B205A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正方形/長方形 11">
            <a:extLst>
              <a:ext uri="{FF2B5EF4-FFF2-40B4-BE49-F238E27FC236}">
                <a16:creationId xmlns:a16="http://schemas.microsoft.com/office/drawing/2014/main" id="{981F1C0A-C2A5-CEDD-9682-14FDEAF42114}"/>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5AD6821-37D2-5021-E2E3-362623A8E2F6}"/>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0EDEE108-71E8-80A7-E1F9-B17028AD4A6D}"/>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1D1BBC6-C014-A02B-EDEA-073E5FEED90E}"/>
              </a:ext>
            </a:extLst>
          </p:cNvPr>
          <p:cNvSpPr txBox="1"/>
          <p:nvPr/>
        </p:nvSpPr>
        <p:spPr>
          <a:xfrm>
            <a:off x="624115" y="1487715"/>
            <a:ext cx="8897256" cy="4011932"/>
          </a:xfrm>
          <a:prstGeom prst="rect">
            <a:avLst/>
          </a:prstGeom>
          <a:noFill/>
        </p:spPr>
        <p:txBody>
          <a:bodyPr wrap="square">
            <a:spAutoFit/>
          </a:bodyPr>
          <a:lstStyle/>
          <a:p>
            <a:pPr>
              <a:lnSpc>
                <a:spcPct val="150000"/>
              </a:lnSpc>
            </a:pPr>
            <a:r>
              <a:rPr lang="ja-JP" altLang="en-US" sz="6000" b="1" spc="300" dirty="0">
                <a:solidFill>
                  <a:srgbClr val="00B0F0"/>
                </a:solidFill>
                <a:latin typeface="BIZ UDPゴシック" panose="020B0400000000000000" pitchFamily="50" charset="-128"/>
                <a:ea typeface="BIZ UDPゴシック" panose="020B0400000000000000" pitchFamily="50" charset="-128"/>
              </a:rPr>
              <a:t>❶</a:t>
            </a:r>
            <a:r>
              <a:rPr lang="ja-JP" altLang="en-US" sz="2400" b="1" spc="300" dirty="0">
                <a:latin typeface="BIZ UDPゴシック" panose="020B0400000000000000" pitchFamily="50" charset="-128"/>
                <a:ea typeface="BIZ UDPゴシック" panose="020B0400000000000000" pitchFamily="50" charset="-128"/>
              </a:rPr>
              <a:t>　</a:t>
            </a:r>
            <a:r>
              <a:rPr lang="ja-JP" altLang="en-US" sz="6000" b="1" spc="300" dirty="0">
                <a:latin typeface="BIZ UDPゴシック" panose="020B0400000000000000" pitchFamily="50" charset="-128"/>
                <a:ea typeface="BIZ UDPゴシック" panose="020B0400000000000000" pitchFamily="50" charset="-128"/>
              </a:rPr>
              <a:t>税金ってなに？</a:t>
            </a:r>
          </a:p>
          <a:p>
            <a:pPr>
              <a:lnSpc>
                <a:spcPct val="150000"/>
              </a:lnSpc>
            </a:pPr>
            <a:r>
              <a:rPr lang="ja-JP" altLang="en-US" sz="6000" b="1" spc="300" dirty="0">
                <a:solidFill>
                  <a:srgbClr val="00B050"/>
                </a:solidFill>
                <a:latin typeface="BIZ UDPゴシック" panose="020B0400000000000000" pitchFamily="50" charset="-128"/>
                <a:ea typeface="BIZ UDPゴシック" panose="020B0400000000000000" pitchFamily="50" charset="-128"/>
              </a:rPr>
              <a:t>❷</a:t>
            </a:r>
            <a:r>
              <a:rPr lang="ja-JP" altLang="en-US" sz="2400" b="1" spc="300" dirty="0">
                <a:latin typeface="BIZ UDPゴシック" panose="020B0400000000000000" pitchFamily="50" charset="-128"/>
                <a:ea typeface="BIZ UDPゴシック" panose="020B0400000000000000" pitchFamily="50" charset="-128"/>
              </a:rPr>
              <a:t>　</a:t>
            </a:r>
            <a:r>
              <a:rPr lang="ja-JP" altLang="en-US" sz="6000" b="1" spc="300" dirty="0">
                <a:latin typeface="BIZ UDPゴシック" panose="020B0400000000000000" pitchFamily="50" charset="-128"/>
                <a:ea typeface="BIZ UDPゴシック" panose="020B0400000000000000" pitchFamily="50" charset="-128"/>
              </a:rPr>
              <a:t>税金を体験しよう！</a:t>
            </a:r>
          </a:p>
          <a:p>
            <a:pPr>
              <a:lnSpc>
                <a:spcPct val="150000"/>
              </a:lnSpc>
            </a:pPr>
            <a:r>
              <a:rPr lang="ja-JP" altLang="en-US" sz="6000" b="1" spc="300" dirty="0">
                <a:solidFill>
                  <a:srgbClr val="FF6600"/>
                </a:solidFill>
                <a:latin typeface="BIZ UDPゴシック" panose="020B0400000000000000" pitchFamily="50" charset="-128"/>
                <a:ea typeface="BIZ UDPゴシック" panose="020B0400000000000000" pitchFamily="50" charset="-128"/>
              </a:rPr>
              <a:t>❸</a:t>
            </a:r>
            <a:r>
              <a:rPr lang="ja-JP" altLang="en-US" sz="2400" b="1" spc="300" dirty="0">
                <a:latin typeface="BIZ UDPゴシック" panose="020B0400000000000000" pitchFamily="50" charset="-128"/>
                <a:ea typeface="BIZ UDPゴシック" panose="020B0400000000000000" pitchFamily="50" charset="-128"/>
              </a:rPr>
              <a:t>　</a:t>
            </a:r>
            <a:r>
              <a:rPr lang="ja-JP" altLang="en-US" sz="6000" b="1" spc="300" dirty="0">
                <a:latin typeface="BIZ UDPゴシック" panose="020B0400000000000000" pitchFamily="50" charset="-128"/>
                <a:ea typeface="BIZ UDPゴシック" panose="020B0400000000000000" pitchFamily="50" charset="-128"/>
              </a:rPr>
              <a:t>今日のまとめ</a:t>
            </a:r>
          </a:p>
        </p:txBody>
      </p:sp>
      <p:pic>
        <p:nvPicPr>
          <p:cNvPr id="22" name="Picture 2">
            <a:extLst>
              <a:ext uri="{FF2B5EF4-FFF2-40B4-BE49-F238E27FC236}">
                <a16:creationId xmlns:a16="http://schemas.microsoft.com/office/drawing/2014/main" id="{EEF0F799-5CD1-8EFA-71D4-DC85996EB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200" y="2305050"/>
            <a:ext cx="3860800" cy="3860800"/>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3" name="四角形: 角を丸くする 22">
            <a:extLst>
              <a:ext uri="{FF2B5EF4-FFF2-40B4-BE49-F238E27FC236}">
                <a16:creationId xmlns:a16="http://schemas.microsoft.com/office/drawing/2014/main" id="{33BA5928-DCC8-0F45-1B4C-51BE22A8C28E}"/>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5">
            <a:extLst>
              <a:ext uri="{FF2B5EF4-FFF2-40B4-BE49-F238E27FC236}">
                <a16:creationId xmlns:a16="http://schemas.microsoft.com/office/drawing/2014/main" id="{4058CC03-55CE-A7B8-CD7F-3DE85785F923}"/>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今日</a:t>
            </a:r>
            <a:r>
              <a:rPr lang="ja-JP" altLang="en-US" sz="5400" b="1" spc="600" dirty="0">
                <a:latin typeface="BIZ UDPゴシック" panose="020B0400000000000000" pitchFamily="50" charset="-128"/>
                <a:ea typeface="BIZ UDPゴシック" panose="020B0400000000000000" pitchFamily="50" charset="-128"/>
              </a:rPr>
              <a:t>の</a:t>
            </a:r>
            <a:r>
              <a:rPr lang="ja-JP" altLang="en-US" sz="7200" b="1" spc="600" dirty="0">
                <a:latin typeface="BIZ UDPゴシック" panose="020B0400000000000000" pitchFamily="50" charset="-128"/>
                <a:ea typeface="BIZ UDPゴシック" panose="020B0400000000000000" pitchFamily="50" charset="-128"/>
              </a:rPr>
              <a:t>学習内容</a:t>
            </a:r>
            <a:endParaRPr lang="ja-JP" altLang="en-US" sz="7200" b="1" spc="300" dirty="0">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64909FF1-C347-7E7F-7CC0-570CB99F6844}"/>
              </a:ext>
            </a:extLst>
          </p:cNvPr>
          <p:cNvPicPr>
            <a:picLocks noChangeAspect="1"/>
          </p:cNvPicPr>
          <p:nvPr/>
        </p:nvPicPr>
        <p:blipFill rotWithShape="1">
          <a:blip r:embed="rId5">
            <a:extLst>
              <a:ext uri="{28A0092B-C50C-407E-A947-70E740481C1C}">
                <a14:useLocalDpi xmlns:a14="http://schemas.microsoft.com/office/drawing/2010/main" val="0"/>
              </a:ext>
            </a:extLst>
          </a:blip>
          <a:srcRect l="85084" t="39741" r="-729" b="24402"/>
          <a:stretch/>
        </p:blipFill>
        <p:spPr>
          <a:xfrm rot="3566299" flipH="1">
            <a:off x="8152651" y="1619436"/>
            <a:ext cx="378050" cy="810735"/>
          </a:xfrm>
          <a:prstGeom prst="rect">
            <a:avLst/>
          </a:prstGeom>
        </p:spPr>
      </p:pic>
    </p:spTree>
    <p:extLst>
      <p:ext uri="{BB962C8B-B14F-4D97-AF65-F5344CB8AC3E}">
        <p14:creationId xmlns:p14="http://schemas.microsoft.com/office/powerpoint/2010/main" val="1952066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9C341B0-77DF-B7E6-7B16-C8ABFA34E17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7" name="正方形/長方形 6">
            <a:extLst>
              <a:ext uri="{FF2B5EF4-FFF2-40B4-BE49-F238E27FC236}">
                <a16:creationId xmlns:a16="http://schemas.microsoft.com/office/drawing/2014/main" id="{D166A678-07C5-3E76-B296-BBCC425DF3B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218B6E6-C158-4060-D7C1-8974F5940B50}"/>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1151368E-770F-7BB6-A9E9-39F73C134A2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9C165EEE-5BE2-C4D1-2CDF-291CA8F481E3}"/>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12" descr="税理士への道のり｜税理士という仕事。｜税理士会">
            <a:extLst>
              <a:ext uri="{FF2B5EF4-FFF2-40B4-BE49-F238E27FC236}">
                <a16:creationId xmlns:a16="http://schemas.microsoft.com/office/drawing/2014/main" id="{34779137-0744-C23C-814D-8CD2C9975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234" y="1642978"/>
            <a:ext cx="3922938" cy="4595442"/>
          </a:xfrm>
          <a:prstGeom prst="rect">
            <a:avLst/>
          </a:prstGeom>
          <a:noFill/>
          <a:extLst>
            <a:ext uri="{909E8E84-426E-40DD-AFC4-6F175D3DCCD1}">
              <a14:hiddenFill xmlns:a14="http://schemas.microsoft.com/office/drawing/2010/main">
                <a:solidFill>
                  <a:srgbClr val="FFFFFF"/>
                </a:solidFill>
              </a14:hiddenFill>
            </a:ext>
          </a:extLst>
        </p:spPr>
      </p:pic>
      <p:sp>
        <p:nvSpPr>
          <p:cNvPr id="19" name="楕円 18">
            <a:extLst>
              <a:ext uri="{FF2B5EF4-FFF2-40B4-BE49-F238E27FC236}">
                <a16:creationId xmlns:a16="http://schemas.microsoft.com/office/drawing/2014/main" id="{63718F8B-79CE-93AE-57F1-3DA5D18294E0}"/>
              </a:ext>
            </a:extLst>
          </p:cNvPr>
          <p:cNvSpPr/>
          <p:nvPr/>
        </p:nvSpPr>
        <p:spPr>
          <a:xfrm>
            <a:off x="2246085" y="328612"/>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5">
            <a:extLst>
              <a:ext uri="{FF2B5EF4-FFF2-40B4-BE49-F238E27FC236}">
                <a16:creationId xmlns:a16="http://schemas.microsoft.com/office/drawing/2014/main" id="{060319B2-5739-3E8F-12B6-AF87A7DEE2EC}"/>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F0"/>
                </a:solidFill>
                <a:latin typeface="BIZ UDPゴシック" panose="020B0400000000000000" pitchFamily="50" charset="-128"/>
                <a:ea typeface="BIZ UDPゴシック" panose="020B0400000000000000" pitchFamily="50" charset="-128"/>
              </a:rPr>
              <a:t>❶</a:t>
            </a:r>
            <a:r>
              <a:rPr lang="ja-JP" altLang="en-US" sz="3200" b="1" spc="300" dirty="0">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税金ってなに？</a:t>
            </a:r>
          </a:p>
        </p:txBody>
      </p:sp>
      <p:pic>
        <p:nvPicPr>
          <p:cNvPr id="20" name="図 19">
            <a:extLst>
              <a:ext uri="{FF2B5EF4-FFF2-40B4-BE49-F238E27FC236}">
                <a16:creationId xmlns:a16="http://schemas.microsoft.com/office/drawing/2014/main" id="{F7C13910-3C21-65F6-3E37-53D92CE71CB4}"/>
              </a:ext>
            </a:extLst>
          </p:cNvPr>
          <p:cNvPicPr>
            <a:picLocks noChangeAspect="1"/>
          </p:cNvPicPr>
          <p:nvPr/>
        </p:nvPicPr>
        <p:blipFill rotWithShape="1">
          <a:blip r:embed="rId5">
            <a:extLst>
              <a:ext uri="{28A0092B-C50C-407E-A947-70E740481C1C}">
                <a14:useLocalDpi xmlns:a14="http://schemas.microsoft.com/office/drawing/2010/main" val="0"/>
              </a:ext>
            </a:extLst>
          </a:blip>
          <a:srcRect l="3441" t="51003" r="83807" b="23884"/>
          <a:stretch/>
        </p:blipFill>
        <p:spPr>
          <a:xfrm>
            <a:off x="2645546" y="1367161"/>
            <a:ext cx="1331651" cy="1722268"/>
          </a:xfrm>
          <a:prstGeom prst="rect">
            <a:avLst/>
          </a:prstGeom>
        </p:spPr>
      </p:pic>
      <p:pic>
        <p:nvPicPr>
          <p:cNvPr id="22" name="図 21">
            <a:extLst>
              <a:ext uri="{FF2B5EF4-FFF2-40B4-BE49-F238E27FC236}">
                <a16:creationId xmlns:a16="http://schemas.microsoft.com/office/drawing/2014/main" id="{05FF11F8-4DD8-F0F3-D91C-D71FC981BBB6}"/>
              </a:ext>
            </a:extLst>
          </p:cNvPr>
          <p:cNvPicPr>
            <a:picLocks noChangeAspect="1"/>
          </p:cNvPicPr>
          <p:nvPr/>
        </p:nvPicPr>
        <p:blipFill rotWithShape="1">
          <a:blip r:embed="rId5">
            <a:extLst>
              <a:ext uri="{28A0092B-C50C-407E-A947-70E740481C1C}">
                <a14:useLocalDpi xmlns:a14="http://schemas.microsoft.com/office/drawing/2010/main" val="0"/>
              </a:ext>
            </a:extLst>
          </a:blip>
          <a:srcRect l="85054" t="55534" r="3214" b="23495"/>
          <a:stretch/>
        </p:blipFill>
        <p:spPr>
          <a:xfrm>
            <a:off x="8007658" y="1491448"/>
            <a:ext cx="1225120" cy="1438183"/>
          </a:xfrm>
          <a:prstGeom prst="rect">
            <a:avLst/>
          </a:prstGeom>
        </p:spPr>
      </p:pic>
    </p:spTree>
    <p:extLst>
      <p:ext uri="{BB962C8B-B14F-4D97-AF65-F5344CB8AC3E}">
        <p14:creationId xmlns:p14="http://schemas.microsoft.com/office/powerpoint/2010/main" val="306594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par>
                          <p:cTn id="8" fill="hold">
                            <p:stCondLst>
                              <p:cond delay="1000"/>
                            </p:stCondLst>
                            <p:childTnLst>
                              <p:par>
                                <p:cTn id="9" presetID="42"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3500"/>
                            </p:stCondLst>
                            <p:childTnLst>
                              <p:par>
                                <p:cTn id="19" presetID="2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41E7FF7-6FA2-8A8F-1BCC-7DF91A0B7DA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7" name="正方形/長方形 16">
            <a:extLst>
              <a:ext uri="{FF2B5EF4-FFF2-40B4-BE49-F238E27FC236}">
                <a16:creationId xmlns:a16="http://schemas.microsoft.com/office/drawing/2014/main" id="{7C6848C7-46C9-15B7-A499-94789964AE60}"/>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A0E0C29-3C83-739D-3274-955AC17D2CD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9" name="スライド番号プレースホルダー 1">
            <a:extLst>
              <a:ext uri="{FF2B5EF4-FFF2-40B4-BE49-F238E27FC236}">
                <a16:creationId xmlns:a16="http://schemas.microsoft.com/office/drawing/2014/main" id="{0CE070DE-9953-31F3-AE68-FF435C925BB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3954091C-65B3-39B9-3FCD-CB41DC1BFF5B}"/>
              </a:ext>
            </a:extLst>
          </p:cNvPr>
          <p:cNvSpPr/>
          <p:nvPr/>
        </p:nvSpPr>
        <p:spPr>
          <a:xfrm>
            <a:off x="541564" y="1006927"/>
            <a:ext cx="1112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5">
            <a:extLst>
              <a:ext uri="{FF2B5EF4-FFF2-40B4-BE49-F238E27FC236}">
                <a16:creationId xmlns:a16="http://schemas.microsoft.com/office/drawing/2014/main" id="{8AB23FF9-5182-5889-9C97-B7D596440CB2}"/>
              </a:ext>
            </a:extLst>
          </p:cNvPr>
          <p:cNvSpPr txBox="1">
            <a:spLocks/>
          </p:cNvSpPr>
          <p:nvPr/>
        </p:nvSpPr>
        <p:spPr>
          <a:xfrm>
            <a:off x="0" y="159657"/>
            <a:ext cx="12192000" cy="1080000"/>
          </a:xfrm>
          <a:prstGeom prst="rect">
            <a:avLst/>
          </a:prstGeom>
          <a:noFill/>
          <a:ln>
            <a:noFill/>
          </a:ln>
          <a:effectLst/>
        </p:spPr>
        <p:txBody>
          <a:bodyPr vert="horz" lIns="0" tIns="72000" rIns="0" bIns="0" rtlCol="0" anchor="ctr">
            <a:noAutofit/>
          </a:bodyPr>
          <a:lstStyle>
            <a:lvl1pPr marL="0" indent="0" algn="ctr" defTabSz="914400" rtl="0" eaLnBrk="1" fontAlgn="ctr" latinLnBrk="0" hangingPunct="1">
              <a:lnSpc>
                <a:spcPct val="100000"/>
              </a:lnSpc>
              <a:spcBef>
                <a:spcPts val="0"/>
              </a:spcBef>
              <a:buFont typeface="Arial" panose="020B0604020202020204" pitchFamily="34" charset="0"/>
              <a:buNone/>
              <a:defRPr kumimoji="1" sz="4400" kern="1200" baseline="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5400" b="1" spc="600" dirty="0">
                <a:latin typeface="BIZ UDPゴシック" panose="020B0400000000000000" pitchFamily="50" charset="-128"/>
                <a:ea typeface="BIZ UDPゴシック" panose="020B0400000000000000" pitchFamily="50" charset="-128"/>
              </a:rPr>
              <a:t>税金にはどんなものがあるの？</a:t>
            </a:r>
          </a:p>
        </p:txBody>
      </p:sp>
      <p:sp>
        <p:nvSpPr>
          <p:cNvPr id="38" name="テキスト ボックス 37">
            <a:extLst>
              <a:ext uri="{FF2B5EF4-FFF2-40B4-BE49-F238E27FC236}">
                <a16:creationId xmlns:a16="http://schemas.microsoft.com/office/drawing/2014/main" id="{3E73C8C5-DD73-EC2D-A6BB-87F0D023E166}"/>
              </a:ext>
            </a:extLst>
          </p:cNvPr>
          <p:cNvSpPr txBox="1"/>
          <p:nvPr/>
        </p:nvSpPr>
        <p:spPr>
          <a:xfrm>
            <a:off x="348343" y="2068794"/>
            <a:ext cx="5323419" cy="2520000"/>
          </a:xfrm>
          <a:prstGeom prst="rect">
            <a:avLst/>
          </a:prstGeom>
          <a:noFill/>
          <a:ln w="3175">
            <a:noFill/>
          </a:ln>
        </p:spPr>
        <p:txBody>
          <a:bodyPr wrap="square" lIns="360000" tIns="108000" rIns="0" bIns="0" rtlCol="0" anchor="t">
            <a:noAutofit/>
          </a:bodyPr>
          <a:lstStyle/>
          <a:p>
            <a:pPr defTabSz="457200">
              <a:lnSpc>
                <a:spcPts val="4700"/>
              </a:lnSpc>
              <a:defRPr/>
            </a:pPr>
            <a:r>
              <a:rPr lang="ja-JP" altLang="en-US" sz="2200" b="1" spc="300" dirty="0">
                <a:solidFill>
                  <a:prstClr val="black"/>
                </a:solidFill>
                <a:latin typeface="BIZ UDPゴシック" panose="020B0400000000000000" pitchFamily="50" charset="-128"/>
                <a:ea typeface="BIZ UDPゴシック" panose="020B0400000000000000" pitchFamily="50" charset="-128"/>
              </a:rPr>
              <a:t>税込み</a:t>
            </a:r>
            <a:r>
              <a:rPr lang="en-US" altLang="ja-JP" sz="2200" b="1" spc="300" dirty="0">
                <a:solidFill>
                  <a:prstClr val="black"/>
                </a:solidFill>
                <a:latin typeface="BIZ UDPゴシック" panose="020B0400000000000000" pitchFamily="50" charset="-128"/>
                <a:ea typeface="BIZ UDPゴシック" panose="020B0400000000000000" pitchFamily="50" charset="-128"/>
              </a:rPr>
              <a:t>110</a:t>
            </a:r>
            <a:r>
              <a:rPr lang="ja-JP" altLang="en-US" sz="2200" b="1" spc="300" dirty="0">
                <a:solidFill>
                  <a:prstClr val="black"/>
                </a:solidFill>
                <a:latin typeface="BIZ UDPゴシック" panose="020B0400000000000000" pitchFamily="50" charset="-128"/>
                <a:ea typeface="BIZ UDPゴシック" panose="020B0400000000000000" pitchFamily="50" charset="-128"/>
              </a:rPr>
              <a:t>円の品物を買うと</a:t>
            </a:r>
            <a:endParaRPr lang="en-US" altLang="ja-JP" sz="2200" b="1" spc="300" dirty="0">
              <a:solidFill>
                <a:prstClr val="black"/>
              </a:solidFill>
              <a:latin typeface="BIZ UDPゴシック" panose="020B0400000000000000" pitchFamily="50" charset="-128"/>
              <a:ea typeface="BIZ UDPゴシック" panose="020B0400000000000000" pitchFamily="50" charset="-128"/>
            </a:endParaRPr>
          </a:p>
          <a:p>
            <a:pPr defTabSz="457200">
              <a:lnSpc>
                <a:spcPts val="4700"/>
              </a:lnSpc>
              <a:spcBef>
                <a:spcPts val="600"/>
              </a:spcBef>
              <a:defRPr/>
            </a:pPr>
            <a:r>
              <a:rPr lang="en-US" altLang="ja-JP" sz="3600" b="1" spc="300" dirty="0">
                <a:solidFill>
                  <a:prstClr val="black"/>
                </a:solidFill>
                <a:latin typeface="BIZ UDPゴシック" panose="020B0400000000000000" pitchFamily="50" charset="-128"/>
                <a:ea typeface="BIZ UDPゴシック" panose="020B0400000000000000" pitchFamily="50" charset="-128"/>
              </a:rPr>
              <a:t>10</a:t>
            </a:r>
            <a:r>
              <a:rPr lang="ja-JP" altLang="en-US" sz="3600" b="1" spc="300" dirty="0">
                <a:solidFill>
                  <a:prstClr val="black"/>
                </a:solidFill>
                <a:latin typeface="BIZ UDPゴシック" panose="020B0400000000000000" pitchFamily="50" charset="-128"/>
                <a:ea typeface="BIZ UDPゴシック" panose="020B0400000000000000" pitchFamily="50" charset="-128"/>
              </a:rPr>
              <a:t>円</a:t>
            </a:r>
            <a:r>
              <a:rPr lang="ja-JP" altLang="en-US" sz="2200" b="1" spc="300" dirty="0">
                <a:solidFill>
                  <a:prstClr val="black"/>
                </a:solidFill>
                <a:latin typeface="BIZ UDPゴシック" panose="020B0400000000000000" pitchFamily="50" charset="-128"/>
                <a:ea typeface="BIZ UDPゴシック" panose="020B0400000000000000" pitchFamily="50" charset="-128"/>
              </a:rPr>
              <a:t>は</a:t>
            </a:r>
            <a:r>
              <a:rPr lang="ja-JP" altLang="en-US" sz="3600" b="1" spc="300" dirty="0">
                <a:solidFill>
                  <a:srgbClr val="FF6600"/>
                </a:solidFill>
                <a:latin typeface="BIZ UDPゴシック" panose="020B0400000000000000" pitchFamily="50" charset="-128"/>
                <a:ea typeface="BIZ UDPゴシック" panose="020B0400000000000000" pitchFamily="50" charset="-128"/>
              </a:rPr>
              <a:t>消費税</a:t>
            </a:r>
            <a:r>
              <a:rPr lang="ja-JP" altLang="en-US" sz="2200" b="1" spc="300" dirty="0">
                <a:solidFill>
                  <a:prstClr val="black"/>
                </a:solidFill>
                <a:latin typeface="BIZ UDPゴシック" panose="020B0400000000000000" pitchFamily="50" charset="-128"/>
                <a:ea typeface="BIZ UDPゴシック" panose="020B0400000000000000" pitchFamily="50" charset="-128"/>
              </a:rPr>
              <a:t>として</a:t>
            </a:r>
            <a:endParaRPr lang="en-US" altLang="ja-JP" sz="2200" b="1" spc="300" dirty="0">
              <a:solidFill>
                <a:prstClr val="black"/>
              </a:solidFill>
              <a:latin typeface="BIZ UDPゴシック" panose="020B0400000000000000" pitchFamily="50" charset="-128"/>
              <a:ea typeface="BIZ UDPゴシック" panose="020B0400000000000000" pitchFamily="50" charset="-128"/>
            </a:endParaRPr>
          </a:p>
          <a:p>
            <a:pPr defTabSz="457200">
              <a:lnSpc>
                <a:spcPts val="4700"/>
              </a:lnSpc>
              <a:defRPr/>
            </a:pPr>
            <a:r>
              <a:rPr lang="ja-JP" altLang="en-US" sz="2200" b="1" spc="300" dirty="0">
                <a:solidFill>
                  <a:prstClr val="black"/>
                </a:solidFill>
                <a:latin typeface="BIZ UDPゴシック" panose="020B0400000000000000" pitchFamily="50" charset="-128"/>
                <a:ea typeface="BIZ UDPゴシック" panose="020B0400000000000000" pitchFamily="50" charset="-128"/>
              </a:rPr>
              <a:t>支払っています。</a:t>
            </a:r>
          </a:p>
        </p:txBody>
      </p:sp>
      <p:sp>
        <p:nvSpPr>
          <p:cNvPr id="41" name="テキスト ボックス 40">
            <a:extLst>
              <a:ext uri="{FF2B5EF4-FFF2-40B4-BE49-F238E27FC236}">
                <a16:creationId xmlns:a16="http://schemas.microsoft.com/office/drawing/2014/main" id="{C31C25D2-5C42-23EA-003B-9B1B770D9944}"/>
              </a:ext>
            </a:extLst>
          </p:cNvPr>
          <p:cNvSpPr txBox="1"/>
          <p:nvPr/>
        </p:nvSpPr>
        <p:spPr>
          <a:xfrm>
            <a:off x="0" y="1022762"/>
            <a:ext cx="12192000" cy="1080000"/>
          </a:xfrm>
          <a:prstGeom prst="rect">
            <a:avLst/>
          </a:prstGeom>
          <a:noFill/>
          <a:ln w="3175">
            <a:noFill/>
          </a:ln>
        </p:spPr>
        <p:txBody>
          <a:bodyPr wrap="square" tIns="0" bIns="0" rtlCol="0" anchor="ctr">
            <a:noAutofit/>
          </a:bodyPr>
          <a:lstStyle/>
          <a:p>
            <a:pPr algn="ctr" defTabSz="457200">
              <a:defRPr/>
            </a:pPr>
            <a:r>
              <a:rPr lang="ja-JP" altLang="en-US" sz="2800" b="1" spc="300" dirty="0">
                <a:solidFill>
                  <a:prstClr val="black"/>
                </a:solidFill>
                <a:latin typeface="BIZ UDPゴシック" panose="020B0400000000000000" pitchFamily="50" charset="-128"/>
                <a:ea typeface="BIZ UDPゴシック" panose="020B0400000000000000" pitchFamily="50" charset="-128"/>
              </a:rPr>
              <a:t>みんなも支払う身近な税金は </a:t>
            </a:r>
            <a:r>
              <a:rPr lang="ja-JP" altLang="en-US" sz="4400" b="1" spc="300" dirty="0">
                <a:solidFill>
                  <a:srgbClr val="FF6600"/>
                </a:solidFill>
                <a:latin typeface="BIZ UDPゴシック" panose="020B0400000000000000" pitchFamily="50" charset="-128"/>
                <a:ea typeface="BIZ UDPゴシック" panose="020B0400000000000000" pitchFamily="50" charset="-128"/>
              </a:rPr>
              <a:t>消費税</a:t>
            </a:r>
            <a:r>
              <a:rPr lang="ja-JP" altLang="en-US" sz="2800" b="1" spc="300" dirty="0">
                <a:solidFill>
                  <a:prstClr val="black"/>
                </a:solidFill>
                <a:latin typeface="BIZ UDPゴシック" panose="020B0400000000000000" pitchFamily="50" charset="-128"/>
                <a:ea typeface="BIZ UDPゴシック" panose="020B0400000000000000" pitchFamily="50" charset="-128"/>
              </a:rPr>
              <a:t> ですね。</a:t>
            </a:r>
          </a:p>
        </p:txBody>
      </p:sp>
      <p:sp>
        <p:nvSpPr>
          <p:cNvPr id="46" name="テキスト ボックス 45">
            <a:extLst>
              <a:ext uri="{FF2B5EF4-FFF2-40B4-BE49-F238E27FC236}">
                <a16:creationId xmlns:a16="http://schemas.microsoft.com/office/drawing/2014/main" id="{EDA99A2C-035B-2329-2A81-5DA5E58D77F3}"/>
              </a:ext>
            </a:extLst>
          </p:cNvPr>
          <p:cNvSpPr txBox="1"/>
          <p:nvPr/>
        </p:nvSpPr>
        <p:spPr>
          <a:xfrm>
            <a:off x="7392349" y="1937722"/>
            <a:ext cx="4349708" cy="2520000"/>
          </a:xfrm>
          <a:prstGeom prst="rect">
            <a:avLst/>
          </a:prstGeom>
          <a:noFill/>
          <a:ln w="3175">
            <a:noFill/>
          </a:ln>
        </p:spPr>
        <p:txBody>
          <a:bodyPr wrap="square" tIns="0" rIns="360000" bIns="180000" rtlCol="0" anchor="b">
            <a:noAutofit/>
          </a:bodyPr>
          <a:lstStyle/>
          <a:p>
            <a:pPr algn="r" defTabSz="457200">
              <a:lnSpc>
                <a:spcPts val="3800"/>
              </a:lnSpc>
              <a:defRPr/>
            </a:pPr>
            <a:r>
              <a:rPr lang="ja-JP" altLang="en-US" sz="2400" b="1" spc="600" dirty="0">
                <a:solidFill>
                  <a:prstClr val="black"/>
                </a:solidFill>
                <a:latin typeface="BIZ UDPゴシック" panose="020B0400000000000000" pitchFamily="50" charset="-128"/>
                <a:ea typeface="BIZ UDPゴシック" panose="020B0400000000000000" pitchFamily="50" charset="-128"/>
              </a:rPr>
              <a:t>支払った消費税は</a:t>
            </a:r>
            <a:br>
              <a:rPr lang="en-US" altLang="ja-JP" sz="2400" b="1" spc="600" dirty="0">
                <a:solidFill>
                  <a:prstClr val="black"/>
                </a:solidFill>
                <a:latin typeface="BIZ UDPゴシック" panose="020B0400000000000000" pitchFamily="50" charset="-128"/>
                <a:ea typeface="BIZ UDPゴシック" panose="020B0400000000000000" pitchFamily="50" charset="-128"/>
              </a:rPr>
            </a:br>
            <a:r>
              <a:rPr lang="ja-JP" altLang="en-US" sz="2400" b="1" spc="600" dirty="0">
                <a:solidFill>
                  <a:prstClr val="black"/>
                </a:solidFill>
                <a:latin typeface="BIZ UDPゴシック" panose="020B0400000000000000" pitchFamily="50" charset="-128"/>
                <a:ea typeface="BIZ UDPゴシック" panose="020B0400000000000000" pitchFamily="50" charset="-128"/>
              </a:rPr>
              <a:t>お店の人が</a:t>
            </a:r>
            <a:br>
              <a:rPr lang="en-US" altLang="ja-JP" sz="2400" b="1" spc="600" dirty="0">
                <a:solidFill>
                  <a:prstClr val="black"/>
                </a:solidFill>
                <a:latin typeface="BIZ UDPゴシック" panose="020B0400000000000000" pitchFamily="50" charset="-128"/>
                <a:ea typeface="BIZ UDPゴシック" panose="020B0400000000000000" pitchFamily="50" charset="-128"/>
              </a:rPr>
            </a:br>
            <a:r>
              <a:rPr lang="ja-JP" altLang="en-US" sz="2400" b="1" spc="600" dirty="0">
                <a:solidFill>
                  <a:prstClr val="black"/>
                </a:solidFill>
                <a:latin typeface="BIZ UDPゴシック" panose="020B0400000000000000" pitchFamily="50" charset="-128"/>
                <a:ea typeface="BIZ UDPゴシック" panose="020B0400000000000000" pitchFamily="50" charset="-128"/>
              </a:rPr>
              <a:t>私たちに代わって</a:t>
            </a:r>
            <a:br>
              <a:rPr lang="en-US" altLang="ja-JP" sz="2400" b="1" spc="600" dirty="0">
                <a:solidFill>
                  <a:prstClr val="black"/>
                </a:solidFill>
                <a:latin typeface="BIZ UDPゴシック" panose="020B0400000000000000" pitchFamily="50" charset="-128"/>
                <a:ea typeface="BIZ UDPゴシック" panose="020B0400000000000000" pitchFamily="50" charset="-128"/>
              </a:rPr>
            </a:br>
            <a:r>
              <a:rPr lang="ja-JP" altLang="en-US" sz="4400" b="1" spc="600" dirty="0">
                <a:solidFill>
                  <a:srgbClr val="FF6600"/>
                </a:solidFill>
                <a:latin typeface="BIZ UDPゴシック" panose="020B0400000000000000" pitchFamily="50" charset="-128"/>
                <a:ea typeface="BIZ UDPゴシック" panose="020B0400000000000000" pitchFamily="50" charset="-128"/>
              </a:rPr>
              <a:t>国</a:t>
            </a:r>
            <a:r>
              <a:rPr lang="ja-JP" altLang="en-US" sz="2400" b="1" spc="600" dirty="0">
                <a:solidFill>
                  <a:prstClr val="black"/>
                </a:solidFill>
                <a:latin typeface="BIZ UDPゴシック" panose="020B0400000000000000" pitchFamily="50" charset="-128"/>
                <a:ea typeface="BIZ UDPゴシック" panose="020B0400000000000000" pitchFamily="50" charset="-128"/>
              </a:rPr>
              <a:t>に</a:t>
            </a:r>
            <a:r>
              <a:rPr lang="ja-JP" altLang="en-US" sz="2400" b="1" spc="300" dirty="0">
                <a:solidFill>
                  <a:prstClr val="black"/>
                </a:solidFill>
                <a:latin typeface="BIZ UDPゴシック" panose="020B0400000000000000" pitchFamily="50" charset="-128"/>
                <a:ea typeface="BIZ UDPゴシック" panose="020B0400000000000000" pitchFamily="50" charset="-128"/>
              </a:rPr>
              <a:t>支払っ</a:t>
            </a:r>
            <a:r>
              <a:rPr lang="ja-JP" altLang="en-US" sz="2400" b="1" spc="600" dirty="0">
                <a:solidFill>
                  <a:prstClr val="black"/>
                </a:solidFill>
                <a:latin typeface="BIZ UDPゴシック" panose="020B0400000000000000" pitchFamily="50" charset="-128"/>
                <a:ea typeface="BIZ UDPゴシック" panose="020B0400000000000000" pitchFamily="50" charset="-128"/>
              </a:rPr>
              <a:t>てくれます。</a:t>
            </a:r>
          </a:p>
        </p:txBody>
      </p:sp>
      <p:grpSp>
        <p:nvGrpSpPr>
          <p:cNvPr id="2" name="グループ化 1">
            <a:extLst>
              <a:ext uri="{FF2B5EF4-FFF2-40B4-BE49-F238E27FC236}">
                <a16:creationId xmlns:a16="http://schemas.microsoft.com/office/drawing/2014/main" id="{ABD4DF64-29B3-A14B-3A7C-9C9C638D7FAB}"/>
              </a:ext>
            </a:extLst>
          </p:cNvPr>
          <p:cNvGrpSpPr/>
          <p:nvPr/>
        </p:nvGrpSpPr>
        <p:grpSpPr>
          <a:xfrm>
            <a:off x="4830529" y="1828800"/>
            <a:ext cx="2727786" cy="3047857"/>
            <a:chOff x="4830529" y="1828800"/>
            <a:chExt cx="2727786" cy="3047857"/>
          </a:xfrm>
        </p:grpSpPr>
        <p:pic>
          <p:nvPicPr>
            <p:cNvPr id="57" name="図 56">
              <a:extLst>
                <a:ext uri="{FF2B5EF4-FFF2-40B4-BE49-F238E27FC236}">
                  <a16:creationId xmlns:a16="http://schemas.microsoft.com/office/drawing/2014/main" id="{F022A0A6-B371-DDDF-8E53-FBDF07827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229" y="1828800"/>
              <a:ext cx="2627086" cy="2627086"/>
            </a:xfrm>
            <a:prstGeom prst="rect">
              <a:avLst/>
            </a:prstGeom>
          </p:spPr>
        </p:pic>
        <p:pic>
          <p:nvPicPr>
            <p:cNvPr id="61" name="図 60">
              <a:extLst>
                <a:ext uri="{FF2B5EF4-FFF2-40B4-BE49-F238E27FC236}">
                  <a16:creationId xmlns:a16="http://schemas.microsoft.com/office/drawing/2014/main" id="{E900D150-26C8-B111-15E6-C71AF5793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529" y="3018970"/>
              <a:ext cx="1265471" cy="1271389"/>
            </a:xfrm>
            <a:prstGeom prst="rect">
              <a:avLst/>
            </a:prstGeom>
          </p:spPr>
        </p:pic>
        <p:pic>
          <p:nvPicPr>
            <p:cNvPr id="55" name="図 54">
              <a:extLst>
                <a:ext uri="{FF2B5EF4-FFF2-40B4-BE49-F238E27FC236}">
                  <a16:creationId xmlns:a16="http://schemas.microsoft.com/office/drawing/2014/main" id="{ED643042-BF60-E4B8-460A-412A0DDAA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3771" y="3715657"/>
              <a:ext cx="1548000" cy="1161000"/>
            </a:xfrm>
            <a:prstGeom prst="rect">
              <a:avLst/>
            </a:prstGeom>
          </p:spPr>
        </p:pic>
      </p:grpSp>
      <p:grpSp>
        <p:nvGrpSpPr>
          <p:cNvPr id="3" name="グループ化 2">
            <a:extLst>
              <a:ext uri="{FF2B5EF4-FFF2-40B4-BE49-F238E27FC236}">
                <a16:creationId xmlns:a16="http://schemas.microsoft.com/office/drawing/2014/main" id="{B7B11CB6-41CD-E841-8794-807F61B71B7D}"/>
              </a:ext>
            </a:extLst>
          </p:cNvPr>
          <p:cNvGrpSpPr/>
          <p:nvPr/>
        </p:nvGrpSpPr>
        <p:grpSpPr>
          <a:xfrm>
            <a:off x="984933" y="4670425"/>
            <a:ext cx="10453230" cy="1582509"/>
            <a:chOff x="984933" y="4670425"/>
            <a:chExt cx="10453230" cy="1582509"/>
          </a:xfrm>
        </p:grpSpPr>
        <p:sp>
          <p:nvSpPr>
            <p:cNvPr id="44" name="テキスト ボックス 43">
              <a:extLst>
                <a:ext uri="{FF2B5EF4-FFF2-40B4-BE49-F238E27FC236}">
                  <a16:creationId xmlns:a16="http://schemas.microsoft.com/office/drawing/2014/main" id="{8342656A-0BBE-67FC-EBD3-796E3D206228}"/>
                </a:ext>
              </a:extLst>
            </p:cNvPr>
            <p:cNvSpPr txBox="1"/>
            <p:nvPr/>
          </p:nvSpPr>
          <p:spPr>
            <a:xfrm>
              <a:off x="1524000" y="5331580"/>
              <a:ext cx="9144000" cy="720000"/>
            </a:xfrm>
            <a:prstGeom prst="rect">
              <a:avLst/>
            </a:prstGeom>
            <a:noFill/>
            <a:ln w="3175">
              <a:noFill/>
            </a:ln>
          </p:spPr>
          <p:txBody>
            <a:bodyPr wrap="square" tIns="0" bIns="0" rtlCol="0" anchor="ctr">
              <a:noAutofit/>
            </a:bodyPr>
            <a:lstStyle/>
            <a:p>
              <a:pPr algn="ctr" defTabSz="457200" fontAlgn="ctr">
                <a:defRPr/>
              </a:pPr>
              <a:r>
                <a:rPr lang="ja-JP" altLang="en-US" sz="3200" b="1" spc="600" dirty="0">
                  <a:solidFill>
                    <a:prstClr val="black"/>
                  </a:solidFill>
                  <a:latin typeface="メイリオ" panose="020B0604030504040204" pitchFamily="50" charset="-128"/>
                  <a:ea typeface="メイリオ" panose="020B0604030504040204" pitchFamily="50" charset="-128"/>
                </a:rPr>
                <a:t>他にはどんな税金があるのかな？</a:t>
              </a:r>
            </a:p>
          </p:txBody>
        </p:sp>
        <p:pic>
          <p:nvPicPr>
            <p:cNvPr id="52" name="図 51">
              <a:extLst>
                <a:ext uri="{FF2B5EF4-FFF2-40B4-BE49-F238E27FC236}">
                  <a16:creationId xmlns:a16="http://schemas.microsoft.com/office/drawing/2014/main" id="{2A36D827-E43F-389F-ACC2-DD9D1D3885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933" y="4964496"/>
              <a:ext cx="1322839" cy="1201354"/>
            </a:xfrm>
            <a:prstGeom prst="rect">
              <a:avLst/>
            </a:prstGeom>
          </p:spPr>
        </p:pic>
        <p:pic>
          <p:nvPicPr>
            <p:cNvPr id="53" name="Picture 16" descr="学生こそ税理士を目指すチャンス！｜税理士という仕事。｜税理士会">
              <a:extLst>
                <a:ext uri="{FF2B5EF4-FFF2-40B4-BE49-F238E27FC236}">
                  <a16:creationId xmlns:a16="http://schemas.microsoft.com/office/drawing/2014/main" id="{6B94B862-8224-73A3-87D9-3896668EB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3882" y="4670425"/>
              <a:ext cx="1394281" cy="1582509"/>
            </a:xfrm>
            <a:prstGeom prst="rect">
              <a:avLst/>
            </a:prstGeom>
            <a:noFill/>
            <a:effectLst>
              <a:glow rad="38100">
                <a:schemeClr val="bg1"/>
              </a:glow>
            </a:effectLst>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9E3ADBA4-471C-3E64-58ED-F9F3C3AE369E}"/>
                </a:ext>
              </a:extLst>
            </p:cNvPr>
            <p:cNvPicPr>
              <a:picLocks noChangeAspect="1"/>
            </p:cNvPicPr>
            <p:nvPr/>
          </p:nvPicPr>
          <p:blipFill rotWithShape="1">
            <a:blip r:embed="rId9">
              <a:extLst>
                <a:ext uri="{28A0092B-C50C-407E-A947-70E740481C1C}">
                  <a14:useLocalDpi xmlns:a14="http://schemas.microsoft.com/office/drawing/2010/main" val="0"/>
                </a:ext>
              </a:extLst>
            </a:blip>
            <a:srcRect l="85084" t="39741" r="-729" b="24402"/>
            <a:stretch/>
          </p:blipFill>
          <p:spPr>
            <a:xfrm rot="1014100" flipH="1">
              <a:off x="9719530" y="4829176"/>
              <a:ext cx="204829" cy="439260"/>
            </a:xfrm>
            <a:prstGeom prst="rect">
              <a:avLst/>
            </a:prstGeom>
          </p:spPr>
        </p:pic>
      </p:grpSp>
    </p:spTree>
    <p:extLst>
      <p:ext uri="{BB962C8B-B14F-4D97-AF65-F5344CB8AC3E}">
        <p14:creationId xmlns:p14="http://schemas.microsoft.com/office/powerpoint/2010/main" val="4642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p:stCondLst>
                              <p:cond delay="1500"/>
                            </p:stCondLst>
                            <p:childTnLst>
                              <p:par>
                                <p:cTn id="21" presetID="10" presetClass="entr" presetSubtype="0" fill="hold" grpId="0" nodeType="afterEffect">
                                  <p:stCondLst>
                                    <p:cond delay="50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P spid="38" grpId="0"/>
      <p:bldP spid="41"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03D9A69-C118-265C-5B16-1FD31E65374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6" name="正方形/長方形 15">
            <a:extLst>
              <a:ext uri="{FF2B5EF4-FFF2-40B4-BE49-F238E27FC236}">
                <a16:creationId xmlns:a16="http://schemas.microsoft.com/office/drawing/2014/main" id="{9BA60DA6-078A-F2FF-07C8-86FB5A884155}"/>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6F69450-3BB1-608B-00F4-CCEC55847309}"/>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35" name="スライド番号プレースホルダー 1">
            <a:extLst>
              <a:ext uri="{FF2B5EF4-FFF2-40B4-BE49-F238E27FC236}">
                <a16:creationId xmlns:a16="http://schemas.microsoft.com/office/drawing/2014/main" id="{688265DB-6DA0-289D-611B-BF261DB6A6F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41" name="四角形: 角を丸くする 40">
            <a:extLst>
              <a:ext uri="{FF2B5EF4-FFF2-40B4-BE49-F238E27FC236}">
                <a16:creationId xmlns:a16="http://schemas.microsoft.com/office/drawing/2014/main" id="{16D95CA4-11CE-2920-B1B5-BD23EA2D061A}"/>
              </a:ext>
            </a:extLst>
          </p:cNvPr>
          <p:cNvSpPr/>
          <p:nvPr/>
        </p:nvSpPr>
        <p:spPr>
          <a:xfrm>
            <a:off x="1572074" y="1006927"/>
            <a:ext cx="907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5">
            <a:extLst>
              <a:ext uri="{FF2B5EF4-FFF2-40B4-BE49-F238E27FC236}">
                <a16:creationId xmlns:a16="http://schemas.microsoft.com/office/drawing/2014/main" id="{325A3F36-3B82-A1B0-ED02-67FBFB1440B0}"/>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税金</a:t>
            </a:r>
            <a:r>
              <a:rPr lang="ja-JP" altLang="en-US" sz="5400" b="1" spc="600" dirty="0">
                <a:latin typeface="BIZ UDPゴシック" panose="020B0400000000000000" pitchFamily="50" charset="-128"/>
                <a:ea typeface="BIZ UDPゴシック" panose="020B0400000000000000" pitchFamily="50" charset="-128"/>
              </a:rPr>
              <a:t>の</a:t>
            </a:r>
            <a:r>
              <a:rPr lang="ja-JP" altLang="en-US" sz="7200" b="1" spc="600" dirty="0">
                <a:latin typeface="BIZ UDPゴシック" panose="020B0400000000000000" pitchFamily="50" charset="-128"/>
                <a:ea typeface="BIZ UDPゴシック" panose="020B0400000000000000" pitchFamily="50" charset="-128"/>
              </a:rPr>
              <a:t>種類</a:t>
            </a:r>
            <a:r>
              <a:rPr lang="ja-JP" altLang="en-US" sz="4800" b="1" dirty="0">
                <a:latin typeface="BIZ UDPゴシック" panose="020B0400000000000000" pitchFamily="50" charset="-128"/>
                <a:ea typeface="BIZ UDPゴシック" panose="020B0400000000000000" pitchFamily="50" charset="-128"/>
              </a:rPr>
              <a:t>（約</a:t>
            </a:r>
            <a:r>
              <a:rPr lang="en-US" altLang="ja-JP" sz="4800" b="1" dirty="0">
                <a:latin typeface="BIZ UDPゴシック" panose="020B0400000000000000" pitchFamily="50" charset="-128"/>
                <a:ea typeface="BIZ UDPゴシック" panose="020B0400000000000000" pitchFamily="50" charset="-128"/>
              </a:rPr>
              <a:t>50</a:t>
            </a:r>
            <a:r>
              <a:rPr lang="ja-JP" altLang="en-US" sz="4800" b="1" dirty="0">
                <a:latin typeface="BIZ UDPゴシック" panose="020B0400000000000000" pitchFamily="50" charset="-128"/>
                <a:ea typeface="BIZ UDPゴシック" panose="020B0400000000000000" pitchFamily="50" charset="-128"/>
              </a:rPr>
              <a:t>種類）</a:t>
            </a:r>
            <a:endParaRPr lang="ja-JP" altLang="en-US" sz="7200" b="1"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CC37E304-90E0-9A0A-4DB6-4CEC0B208E23}"/>
              </a:ext>
            </a:extLst>
          </p:cNvPr>
          <p:cNvGrpSpPr/>
          <p:nvPr/>
        </p:nvGrpSpPr>
        <p:grpSpPr>
          <a:xfrm>
            <a:off x="544826" y="1103086"/>
            <a:ext cx="11197230" cy="5547542"/>
            <a:chOff x="544826" y="1103086"/>
            <a:chExt cx="11197230" cy="5547542"/>
          </a:xfrm>
        </p:grpSpPr>
        <p:pic>
          <p:nvPicPr>
            <p:cNvPr id="178" name="図 177">
              <a:extLst>
                <a:ext uri="{FF2B5EF4-FFF2-40B4-BE49-F238E27FC236}">
                  <a16:creationId xmlns:a16="http://schemas.microsoft.com/office/drawing/2014/main" id="{CC2C2819-5A8F-1190-AFAF-C25883C02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8754" y="1103086"/>
              <a:ext cx="1440000" cy="1385228"/>
            </a:xfrm>
            <a:prstGeom prst="rect">
              <a:avLst/>
            </a:prstGeom>
          </p:spPr>
        </p:pic>
        <p:pic>
          <p:nvPicPr>
            <p:cNvPr id="186" name="図 185">
              <a:extLst>
                <a:ext uri="{FF2B5EF4-FFF2-40B4-BE49-F238E27FC236}">
                  <a16:creationId xmlns:a16="http://schemas.microsoft.com/office/drawing/2014/main" id="{38F1CDA7-8C22-3617-4939-469E82AE9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201" y="1103086"/>
              <a:ext cx="1440000" cy="1442308"/>
            </a:xfrm>
            <a:prstGeom prst="rect">
              <a:avLst/>
            </a:prstGeom>
          </p:spPr>
        </p:pic>
        <p:grpSp>
          <p:nvGrpSpPr>
            <p:cNvPr id="3" name="グループ化 2">
              <a:extLst>
                <a:ext uri="{FF2B5EF4-FFF2-40B4-BE49-F238E27FC236}">
                  <a16:creationId xmlns:a16="http://schemas.microsoft.com/office/drawing/2014/main" id="{36CF176D-C642-1A48-4F4E-708408831D1C}"/>
                </a:ext>
              </a:extLst>
            </p:cNvPr>
            <p:cNvGrpSpPr/>
            <p:nvPr/>
          </p:nvGrpSpPr>
          <p:grpSpPr>
            <a:xfrm>
              <a:off x="544826" y="1142433"/>
              <a:ext cx="11197230" cy="5363052"/>
              <a:chOff x="544826" y="1142433"/>
              <a:chExt cx="11197230" cy="5363052"/>
            </a:xfrm>
          </p:grpSpPr>
          <p:sp>
            <p:nvSpPr>
              <p:cNvPr id="79" name="正方形/長方形 78">
                <a:extLst>
                  <a:ext uri="{FF2B5EF4-FFF2-40B4-BE49-F238E27FC236}">
                    <a16:creationId xmlns:a16="http://schemas.microsoft.com/office/drawing/2014/main" id="{935B91C9-091E-911E-A623-7D74CAA65EE4}"/>
                  </a:ext>
                </a:extLst>
              </p:cNvPr>
              <p:cNvSpPr/>
              <p:nvPr/>
            </p:nvSpPr>
            <p:spPr>
              <a:xfrm>
                <a:off x="696685" y="1142433"/>
                <a:ext cx="11045371" cy="2736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84" name="グループ化 83">
                <a:extLst>
                  <a:ext uri="{FF2B5EF4-FFF2-40B4-BE49-F238E27FC236}">
                    <a16:creationId xmlns:a16="http://schemas.microsoft.com/office/drawing/2014/main" id="{B7496C3C-B8F8-A61D-D7E0-8247FF8846EA}"/>
                  </a:ext>
                </a:extLst>
              </p:cNvPr>
              <p:cNvGrpSpPr/>
              <p:nvPr/>
            </p:nvGrpSpPr>
            <p:grpSpPr>
              <a:xfrm>
                <a:off x="2007474" y="3169073"/>
                <a:ext cx="2026791" cy="1420907"/>
                <a:chOff x="1167514" y="3277929"/>
                <a:chExt cx="1638260" cy="1420907"/>
              </a:xfrm>
            </p:grpSpPr>
            <p:sp>
              <p:nvSpPr>
                <p:cNvPr id="166" name="楕円 165">
                  <a:extLst>
                    <a:ext uri="{FF2B5EF4-FFF2-40B4-BE49-F238E27FC236}">
                      <a16:creationId xmlns:a16="http://schemas.microsoft.com/office/drawing/2014/main" id="{DCD4AA43-BA95-5AE7-EAFC-A2BD3C3246ED}"/>
                    </a:ext>
                  </a:extLst>
                </p:cNvPr>
                <p:cNvSpPr/>
                <p:nvPr/>
              </p:nvSpPr>
              <p:spPr>
                <a:xfrm>
                  <a:off x="1167514" y="3277929"/>
                  <a:ext cx="1638260" cy="1420907"/>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167" name="グループ化 166">
                  <a:extLst>
                    <a:ext uri="{FF2B5EF4-FFF2-40B4-BE49-F238E27FC236}">
                      <a16:creationId xmlns:a16="http://schemas.microsoft.com/office/drawing/2014/main" id="{A73ADCC0-938D-9DFA-5605-A90C7FDC6F5D}"/>
                    </a:ext>
                  </a:extLst>
                </p:cNvPr>
                <p:cNvGrpSpPr/>
                <p:nvPr/>
              </p:nvGrpSpPr>
              <p:grpSpPr>
                <a:xfrm>
                  <a:off x="1264294" y="3591289"/>
                  <a:ext cx="1440000" cy="792000"/>
                  <a:chOff x="1835696" y="4317604"/>
                  <a:chExt cx="1440000" cy="792000"/>
                </a:xfrm>
                <a:noFill/>
              </p:grpSpPr>
              <p:sp>
                <p:nvSpPr>
                  <p:cNvPr id="168" name="楕円 167">
                    <a:extLst>
                      <a:ext uri="{FF2B5EF4-FFF2-40B4-BE49-F238E27FC236}">
                        <a16:creationId xmlns:a16="http://schemas.microsoft.com/office/drawing/2014/main" id="{198AADB1-2B75-A908-56E3-9F530E989C27}"/>
                      </a:ext>
                    </a:extLst>
                  </p:cNvPr>
                  <p:cNvSpPr/>
                  <p:nvPr/>
                </p:nvSpPr>
                <p:spPr>
                  <a:xfrm>
                    <a:off x="1835696" y="4317604"/>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BIZ UDPゴシック" panose="020B0400000000000000" pitchFamily="50" charset="-128"/>
                      <a:ea typeface="BIZ UDPゴシック" panose="020B0400000000000000" pitchFamily="50" charset="-128"/>
                    </a:endParaRPr>
                  </a:p>
                </p:txBody>
              </p:sp>
              <p:sp>
                <p:nvSpPr>
                  <p:cNvPr id="169" name="テキスト ボックス 168">
                    <a:extLst>
                      <a:ext uri="{FF2B5EF4-FFF2-40B4-BE49-F238E27FC236}">
                        <a16:creationId xmlns:a16="http://schemas.microsoft.com/office/drawing/2014/main" id="{2F658547-2ECF-74EA-F3EA-7E699F719F14}"/>
                      </a:ext>
                    </a:extLst>
                  </p:cNvPr>
                  <p:cNvSpPr txBox="1"/>
                  <p:nvPr/>
                </p:nvSpPr>
                <p:spPr>
                  <a:xfrm>
                    <a:off x="1835696" y="4525151"/>
                    <a:ext cx="1440000" cy="376906"/>
                  </a:xfrm>
                  <a:prstGeom prst="rect">
                    <a:avLst/>
                  </a:prstGeom>
                  <a:grpFill/>
                  <a:ln w="3175">
                    <a:noFill/>
                  </a:ln>
                </p:spPr>
                <p:txBody>
                  <a:bodyPr vert="horz" wrap="square" lIns="0" tIns="0" rIns="36000" bIns="0" rtlCol="0" anchor="ctr">
                    <a:noAutofit/>
                  </a:bodyPr>
                  <a:lstStyle/>
                  <a:p>
                    <a:pPr algn="ctr" defTabSz="457200">
                      <a:defRPr/>
                    </a:pPr>
                    <a:r>
                      <a:rPr lang="ja-JP" altLang="en-US" sz="2000" b="1" spc="600" dirty="0">
                        <a:solidFill>
                          <a:schemeClr val="accent2">
                            <a:lumMod val="75000"/>
                          </a:schemeClr>
                        </a:solidFill>
                        <a:latin typeface="BIZ UDPゴシック" panose="020B0400000000000000" pitchFamily="50" charset="-128"/>
                        <a:ea typeface="BIZ UDPゴシック" panose="020B0400000000000000" pitchFamily="50" charset="-128"/>
                      </a:rPr>
                      <a:t>市・町・村</a:t>
                    </a:r>
                  </a:p>
                </p:txBody>
              </p:sp>
            </p:grpSp>
          </p:grpSp>
          <p:grpSp>
            <p:nvGrpSpPr>
              <p:cNvPr id="86" name="グループ化 85">
                <a:extLst>
                  <a:ext uri="{FF2B5EF4-FFF2-40B4-BE49-F238E27FC236}">
                    <a16:creationId xmlns:a16="http://schemas.microsoft.com/office/drawing/2014/main" id="{6973A66F-08CA-79A9-5F9B-1900CB7645C9}"/>
                  </a:ext>
                </a:extLst>
              </p:cNvPr>
              <p:cNvGrpSpPr/>
              <p:nvPr/>
            </p:nvGrpSpPr>
            <p:grpSpPr>
              <a:xfrm>
                <a:off x="5124525" y="3174343"/>
                <a:ext cx="2560848" cy="1420907"/>
                <a:chOff x="3687034" y="3283199"/>
                <a:chExt cx="2069940" cy="1420907"/>
              </a:xfrm>
            </p:grpSpPr>
            <p:sp>
              <p:nvSpPr>
                <p:cNvPr id="162" name="楕円 161">
                  <a:extLst>
                    <a:ext uri="{FF2B5EF4-FFF2-40B4-BE49-F238E27FC236}">
                      <a16:creationId xmlns:a16="http://schemas.microsoft.com/office/drawing/2014/main" id="{B67C7C75-7A43-BBC3-7E73-2AC33DBEC82D}"/>
                    </a:ext>
                  </a:extLst>
                </p:cNvPr>
                <p:cNvSpPr/>
                <p:nvPr/>
              </p:nvSpPr>
              <p:spPr>
                <a:xfrm>
                  <a:off x="3687034" y="3283199"/>
                  <a:ext cx="2069940" cy="1420907"/>
                </a:xfrm>
                <a:prstGeom prst="ellipse">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163" name="グループ化 162">
                  <a:extLst>
                    <a:ext uri="{FF2B5EF4-FFF2-40B4-BE49-F238E27FC236}">
                      <a16:creationId xmlns:a16="http://schemas.microsoft.com/office/drawing/2014/main" id="{504BC574-A6A0-D772-71A0-4EE15EA0A1CE}"/>
                    </a:ext>
                  </a:extLst>
                </p:cNvPr>
                <p:cNvGrpSpPr/>
                <p:nvPr/>
              </p:nvGrpSpPr>
              <p:grpSpPr>
                <a:xfrm>
                  <a:off x="3862203" y="3591289"/>
                  <a:ext cx="1687366" cy="792000"/>
                  <a:chOff x="3846659" y="4424023"/>
                  <a:chExt cx="1687366" cy="792000"/>
                </a:xfrm>
                <a:noFill/>
              </p:grpSpPr>
              <p:sp>
                <p:nvSpPr>
                  <p:cNvPr id="164" name="楕円 163">
                    <a:extLst>
                      <a:ext uri="{FF2B5EF4-FFF2-40B4-BE49-F238E27FC236}">
                        <a16:creationId xmlns:a16="http://schemas.microsoft.com/office/drawing/2014/main" id="{899D9FA3-6041-F613-AFE6-0364C41ED959}"/>
                      </a:ext>
                    </a:extLst>
                  </p:cNvPr>
                  <p:cNvSpPr/>
                  <p:nvPr/>
                </p:nvSpPr>
                <p:spPr>
                  <a:xfrm>
                    <a:off x="4087968" y="4424023"/>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BIZ UDPゴシック" panose="020B0400000000000000" pitchFamily="50" charset="-128"/>
                      <a:ea typeface="BIZ UDPゴシック" panose="020B0400000000000000" pitchFamily="50" charset="-128"/>
                    </a:endParaRPr>
                  </a:p>
                </p:txBody>
              </p:sp>
              <p:sp>
                <p:nvSpPr>
                  <p:cNvPr id="165" name="テキスト ボックス 164">
                    <a:extLst>
                      <a:ext uri="{FF2B5EF4-FFF2-40B4-BE49-F238E27FC236}">
                        <a16:creationId xmlns:a16="http://schemas.microsoft.com/office/drawing/2014/main" id="{CA3EB5C4-8997-EB86-F3EE-5BF2A175C254}"/>
                      </a:ext>
                    </a:extLst>
                  </p:cNvPr>
                  <p:cNvSpPr txBox="1"/>
                  <p:nvPr/>
                </p:nvSpPr>
                <p:spPr>
                  <a:xfrm>
                    <a:off x="3846659" y="4563998"/>
                    <a:ext cx="1687366" cy="430129"/>
                  </a:xfrm>
                  <a:prstGeom prst="rect">
                    <a:avLst/>
                  </a:prstGeom>
                  <a:grpFill/>
                  <a:ln w="3175">
                    <a:noFill/>
                  </a:ln>
                </p:spPr>
                <p:txBody>
                  <a:bodyPr vert="horz" wrap="square" lIns="0" tIns="0" rIns="36000" bIns="0" rtlCol="0" anchor="ctr">
                    <a:noAutofit/>
                  </a:bodyPr>
                  <a:lstStyle/>
                  <a:p>
                    <a:pPr algn="ctr" defTabSz="457200">
                      <a:defRPr/>
                    </a:pPr>
                    <a:r>
                      <a:rPr lang="ja-JP" altLang="en-US" sz="2000" b="1" spc="600" dirty="0">
                        <a:solidFill>
                          <a:schemeClr val="accent2">
                            <a:lumMod val="75000"/>
                          </a:schemeClr>
                        </a:solidFill>
                        <a:latin typeface="BIZ UDPゴシック" panose="020B0400000000000000" pitchFamily="50" charset="-128"/>
                        <a:ea typeface="BIZ UDPゴシック" panose="020B0400000000000000" pitchFamily="50" charset="-128"/>
                      </a:rPr>
                      <a:t>都・道・府・県</a:t>
                    </a:r>
                  </a:p>
                </p:txBody>
              </p:sp>
            </p:grpSp>
          </p:grpSp>
          <p:grpSp>
            <p:nvGrpSpPr>
              <p:cNvPr id="88" name="グループ化 87">
                <a:extLst>
                  <a:ext uri="{FF2B5EF4-FFF2-40B4-BE49-F238E27FC236}">
                    <a16:creationId xmlns:a16="http://schemas.microsoft.com/office/drawing/2014/main" id="{F37376D3-83A4-5BC1-A09D-EE581C316051}"/>
                  </a:ext>
                </a:extLst>
              </p:cNvPr>
              <p:cNvGrpSpPr/>
              <p:nvPr/>
            </p:nvGrpSpPr>
            <p:grpSpPr>
              <a:xfrm>
                <a:off x="8972664" y="3174343"/>
                <a:ext cx="2026791" cy="1420907"/>
                <a:chOff x="6797494" y="3283199"/>
                <a:chExt cx="1638260" cy="1420907"/>
              </a:xfrm>
            </p:grpSpPr>
            <p:sp>
              <p:nvSpPr>
                <p:cNvPr id="158" name="楕円 157">
                  <a:extLst>
                    <a:ext uri="{FF2B5EF4-FFF2-40B4-BE49-F238E27FC236}">
                      <a16:creationId xmlns:a16="http://schemas.microsoft.com/office/drawing/2014/main" id="{4D78BC7F-F331-FEF3-19A9-A1DDE97A00DF}"/>
                    </a:ext>
                  </a:extLst>
                </p:cNvPr>
                <p:cNvSpPr/>
                <p:nvPr/>
              </p:nvSpPr>
              <p:spPr>
                <a:xfrm>
                  <a:off x="6797494" y="3283199"/>
                  <a:ext cx="1638260" cy="1420907"/>
                </a:xfrm>
                <a:prstGeom prst="ellipse">
                  <a:avLst/>
                </a:prstGeom>
                <a:solidFill>
                  <a:schemeClr val="accent2">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159" name="グループ化 158">
                  <a:extLst>
                    <a:ext uri="{FF2B5EF4-FFF2-40B4-BE49-F238E27FC236}">
                      <a16:creationId xmlns:a16="http://schemas.microsoft.com/office/drawing/2014/main" id="{017F283F-23EA-9BB2-20B5-59E2D2CD9E0B}"/>
                    </a:ext>
                  </a:extLst>
                </p:cNvPr>
                <p:cNvGrpSpPr/>
                <p:nvPr/>
              </p:nvGrpSpPr>
              <p:grpSpPr>
                <a:xfrm>
                  <a:off x="6939418" y="3591289"/>
                  <a:ext cx="1440000" cy="792000"/>
                  <a:chOff x="5958984" y="4383336"/>
                  <a:chExt cx="1440000" cy="792000"/>
                </a:xfrm>
                <a:noFill/>
              </p:grpSpPr>
              <p:sp>
                <p:nvSpPr>
                  <p:cNvPr id="160" name="楕円 159">
                    <a:extLst>
                      <a:ext uri="{FF2B5EF4-FFF2-40B4-BE49-F238E27FC236}">
                        <a16:creationId xmlns:a16="http://schemas.microsoft.com/office/drawing/2014/main" id="{ECC11372-05E8-F460-723E-C0B60C2C97D0}"/>
                      </a:ext>
                    </a:extLst>
                  </p:cNvPr>
                  <p:cNvSpPr/>
                  <p:nvPr/>
                </p:nvSpPr>
                <p:spPr>
                  <a:xfrm>
                    <a:off x="5958984" y="4383336"/>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BIZ UDPゴシック" panose="020B0400000000000000" pitchFamily="50" charset="-128"/>
                      <a:ea typeface="BIZ UDPゴシック" panose="020B0400000000000000" pitchFamily="50" charset="-128"/>
                    </a:endParaRPr>
                  </a:p>
                </p:txBody>
              </p:sp>
              <p:sp>
                <p:nvSpPr>
                  <p:cNvPr id="161" name="テキスト ボックス 160">
                    <a:extLst>
                      <a:ext uri="{FF2B5EF4-FFF2-40B4-BE49-F238E27FC236}">
                        <a16:creationId xmlns:a16="http://schemas.microsoft.com/office/drawing/2014/main" id="{F61EE25E-BB5C-08EA-E138-C2468727BF6F}"/>
                      </a:ext>
                    </a:extLst>
                  </p:cNvPr>
                  <p:cNvSpPr txBox="1"/>
                  <p:nvPr/>
                </p:nvSpPr>
                <p:spPr>
                  <a:xfrm>
                    <a:off x="5958984" y="4590883"/>
                    <a:ext cx="1440000" cy="376906"/>
                  </a:xfrm>
                  <a:prstGeom prst="rect">
                    <a:avLst/>
                  </a:prstGeom>
                  <a:grpFill/>
                  <a:ln w="3175">
                    <a:noFill/>
                  </a:ln>
                </p:spPr>
                <p:txBody>
                  <a:bodyPr vert="horz" wrap="square" lIns="0" tIns="0" rIns="36000" bIns="0" rtlCol="0" anchor="ctr">
                    <a:noAutofit/>
                  </a:bodyPr>
                  <a:lstStyle/>
                  <a:p>
                    <a:pPr algn="ctr" defTabSz="457200">
                      <a:defRPr/>
                    </a:pPr>
                    <a:r>
                      <a:rPr lang="ja-JP" altLang="en-US" sz="2000" b="1" dirty="0">
                        <a:solidFill>
                          <a:schemeClr val="accent2">
                            <a:lumMod val="75000"/>
                          </a:schemeClr>
                        </a:solidFill>
                        <a:latin typeface="BIZ UDPゴシック" panose="020B0400000000000000" pitchFamily="50" charset="-128"/>
                        <a:ea typeface="BIZ UDPゴシック" panose="020B0400000000000000" pitchFamily="50" charset="-128"/>
                      </a:rPr>
                      <a:t>国</a:t>
                    </a:r>
                  </a:p>
                </p:txBody>
              </p:sp>
            </p:grpSp>
          </p:grpSp>
          <p:sp>
            <p:nvSpPr>
              <p:cNvPr id="89" name="テキスト ボックス 88">
                <a:extLst>
                  <a:ext uri="{FF2B5EF4-FFF2-40B4-BE49-F238E27FC236}">
                    <a16:creationId xmlns:a16="http://schemas.microsoft.com/office/drawing/2014/main" id="{CBE7DD50-AA5A-A2F8-A587-898A892EC975}"/>
                  </a:ext>
                </a:extLst>
              </p:cNvPr>
              <p:cNvSpPr txBox="1"/>
              <p:nvPr/>
            </p:nvSpPr>
            <p:spPr>
              <a:xfrm>
                <a:off x="552928" y="2002971"/>
                <a:ext cx="445378" cy="1422400"/>
              </a:xfrm>
              <a:prstGeom prst="rect">
                <a:avLst/>
              </a:prstGeom>
              <a:solidFill>
                <a:srgbClr val="00B0F0"/>
              </a:solidFill>
              <a:ln w="3175">
                <a:noFill/>
              </a:ln>
            </p:spPr>
            <p:txBody>
              <a:bodyPr vert="eaVert" wrap="square" lIns="0" tIns="0" rIns="0" bIns="0" rtlCol="0" anchor="ctr">
                <a:noAutofit/>
              </a:bodyPr>
              <a:lstStyle/>
              <a:p>
                <a:pPr algn="ctr" defTabSz="457200">
                  <a:defRPr/>
                </a:pPr>
                <a:r>
                  <a:rPr lang="ja-JP" altLang="en-US" sz="2000" b="1" spc="600" dirty="0">
                    <a:solidFill>
                      <a:schemeClr val="bg1"/>
                    </a:solidFill>
                    <a:latin typeface="BIZ UDPゴシック" panose="020B0400000000000000" pitchFamily="50" charset="-128"/>
                    <a:ea typeface="BIZ UDPゴシック" panose="020B0400000000000000" pitchFamily="50" charset="-128"/>
                  </a:rPr>
                  <a:t>直接税</a:t>
                </a:r>
              </a:p>
            </p:txBody>
          </p:sp>
          <p:grpSp>
            <p:nvGrpSpPr>
              <p:cNvPr id="91" name="グループ化 90">
                <a:extLst>
                  <a:ext uri="{FF2B5EF4-FFF2-40B4-BE49-F238E27FC236}">
                    <a16:creationId xmlns:a16="http://schemas.microsoft.com/office/drawing/2014/main" id="{B6A20E24-2043-4384-971A-924E905FEE06}"/>
                  </a:ext>
                </a:extLst>
              </p:cNvPr>
              <p:cNvGrpSpPr/>
              <p:nvPr/>
            </p:nvGrpSpPr>
            <p:grpSpPr>
              <a:xfrm>
                <a:off x="1316384" y="2169526"/>
                <a:ext cx="1647898" cy="1080000"/>
                <a:chOff x="830232" y="1727198"/>
                <a:chExt cx="1332000" cy="1080000"/>
              </a:xfrm>
            </p:grpSpPr>
            <p:sp>
              <p:nvSpPr>
                <p:cNvPr id="155" name="四角形: 角を丸くする 154">
                  <a:extLst>
                    <a:ext uri="{FF2B5EF4-FFF2-40B4-BE49-F238E27FC236}">
                      <a16:creationId xmlns:a16="http://schemas.microsoft.com/office/drawing/2014/main" id="{31895199-1B81-663D-5B08-F1799A4085DD}"/>
                    </a:ext>
                  </a:extLst>
                </p:cNvPr>
                <p:cNvSpPr/>
                <p:nvPr/>
              </p:nvSpPr>
              <p:spPr>
                <a:xfrm>
                  <a:off x="830232" y="1727198"/>
                  <a:ext cx="1332000" cy="1080000"/>
                </a:xfrm>
                <a:prstGeom prst="roundRect">
                  <a:avLst>
                    <a:gd name="adj" fmla="val 10154"/>
                  </a:avLst>
                </a:prstGeom>
                <a:solidFill>
                  <a:srgbClr val="EEF5FB"/>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56" name="テキスト ボックス 155">
                  <a:extLst>
                    <a:ext uri="{FF2B5EF4-FFF2-40B4-BE49-F238E27FC236}">
                      <a16:creationId xmlns:a16="http://schemas.microsoft.com/office/drawing/2014/main" id="{70A0400B-8F54-DFD5-3E4D-AE8BAF9F0B6A}"/>
                    </a:ext>
                  </a:extLst>
                </p:cNvPr>
                <p:cNvSpPr txBox="1">
                  <a:spLocks/>
                </p:cNvSpPr>
                <p:nvPr/>
              </p:nvSpPr>
              <p:spPr>
                <a:xfrm>
                  <a:off x="920232" y="1727198"/>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軽自動車税</a:t>
                  </a:r>
                </a:p>
              </p:txBody>
            </p:sp>
            <p:sp>
              <p:nvSpPr>
                <p:cNvPr id="157" name="テキスト ボックス 156">
                  <a:extLst>
                    <a:ext uri="{FF2B5EF4-FFF2-40B4-BE49-F238E27FC236}">
                      <a16:creationId xmlns:a16="http://schemas.microsoft.com/office/drawing/2014/main" id="{5118F908-11E4-603D-6F7E-5C69489E12DD}"/>
                    </a:ext>
                  </a:extLst>
                </p:cNvPr>
                <p:cNvSpPr txBox="1"/>
                <p:nvPr/>
              </p:nvSpPr>
              <p:spPr>
                <a:xfrm>
                  <a:off x="866232" y="2123198"/>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軽自動車を</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所有している人に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93" name="グループ化 92">
                <a:extLst>
                  <a:ext uri="{FF2B5EF4-FFF2-40B4-BE49-F238E27FC236}">
                    <a16:creationId xmlns:a16="http://schemas.microsoft.com/office/drawing/2014/main" id="{C39467EB-61B3-D015-FDE1-568090E7B6DD}"/>
                  </a:ext>
                </a:extLst>
              </p:cNvPr>
              <p:cNvGrpSpPr/>
              <p:nvPr/>
            </p:nvGrpSpPr>
            <p:grpSpPr>
              <a:xfrm>
                <a:off x="3071644" y="2169526"/>
                <a:ext cx="1647898" cy="1080000"/>
                <a:chOff x="2238552" y="1727198"/>
                <a:chExt cx="1332000" cy="1080000"/>
              </a:xfrm>
            </p:grpSpPr>
            <p:sp>
              <p:nvSpPr>
                <p:cNvPr id="152" name="四角形: 角を丸くする 151">
                  <a:extLst>
                    <a:ext uri="{FF2B5EF4-FFF2-40B4-BE49-F238E27FC236}">
                      <a16:creationId xmlns:a16="http://schemas.microsoft.com/office/drawing/2014/main" id="{0B9DED2C-B740-F15B-FB43-A177150D0E02}"/>
                    </a:ext>
                  </a:extLst>
                </p:cNvPr>
                <p:cNvSpPr/>
                <p:nvPr/>
              </p:nvSpPr>
              <p:spPr>
                <a:xfrm>
                  <a:off x="2238552" y="1727198"/>
                  <a:ext cx="1332000" cy="1080000"/>
                </a:xfrm>
                <a:prstGeom prst="roundRect">
                  <a:avLst>
                    <a:gd name="adj" fmla="val 10154"/>
                  </a:avLst>
                </a:prstGeom>
                <a:solidFill>
                  <a:srgbClr val="EEF5FB"/>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53" name="テキスト ボックス 152">
                  <a:extLst>
                    <a:ext uri="{FF2B5EF4-FFF2-40B4-BE49-F238E27FC236}">
                      <a16:creationId xmlns:a16="http://schemas.microsoft.com/office/drawing/2014/main" id="{49B535F9-9B59-3BD5-FF64-E58B00C8BEF9}"/>
                    </a:ext>
                  </a:extLst>
                </p:cNvPr>
                <p:cNvSpPr txBox="1">
                  <a:spLocks/>
                </p:cNvSpPr>
                <p:nvPr/>
              </p:nvSpPr>
              <p:spPr>
                <a:xfrm>
                  <a:off x="2328552" y="1727198"/>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固定資産税</a:t>
                  </a:r>
                </a:p>
              </p:txBody>
            </p:sp>
            <p:sp>
              <p:nvSpPr>
                <p:cNvPr id="154" name="テキスト ボックス 153">
                  <a:extLst>
                    <a:ext uri="{FF2B5EF4-FFF2-40B4-BE49-F238E27FC236}">
                      <a16:creationId xmlns:a16="http://schemas.microsoft.com/office/drawing/2014/main" id="{EFB05E9C-1BCC-AFE1-9CC8-2E31DFA84C0A}"/>
                    </a:ext>
                  </a:extLst>
                </p:cNvPr>
                <p:cNvSpPr txBox="1"/>
                <p:nvPr/>
              </p:nvSpPr>
              <p:spPr>
                <a:xfrm>
                  <a:off x="2274552" y="2123198"/>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土地・建物に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103" name="グループ化 102">
                <a:extLst>
                  <a:ext uri="{FF2B5EF4-FFF2-40B4-BE49-F238E27FC236}">
                    <a16:creationId xmlns:a16="http://schemas.microsoft.com/office/drawing/2014/main" id="{27F1CB7A-3142-4542-5455-8A90379679B1}"/>
                  </a:ext>
                </a:extLst>
              </p:cNvPr>
              <p:cNvGrpSpPr/>
              <p:nvPr/>
            </p:nvGrpSpPr>
            <p:grpSpPr>
              <a:xfrm>
                <a:off x="4826904" y="2169526"/>
                <a:ext cx="1647898" cy="1080000"/>
                <a:chOff x="3619584" y="1727198"/>
                <a:chExt cx="1332000" cy="1080000"/>
              </a:xfrm>
            </p:grpSpPr>
            <p:sp>
              <p:nvSpPr>
                <p:cNvPr id="149" name="四角形: 角を丸くする 148">
                  <a:extLst>
                    <a:ext uri="{FF2B5EF4-FFF2-40B4-BE49-F238E27FC236}">
                      <a16:creationId xmlns:a16="http://schemas.microsoft.com/office/drawing/2014/main" id="{4540BE61-C5B7-F9EA-5CAE-881FF76D9C04}"/>
                    </a:ext>
                  </a:extLst>
                </p:cNvPr>
                <p:cNvSpPr/>
                <p:nvPr/>
              </p:nvSpPr>
              <p:spPr>
                <a:xfrm>
                  <a:off x="3619584" y="1727198"/>
                  <a:ext cx="1332000" cy="1080000"/>
                </a:xfrm>
                <a:prstGeom prst="roundRect">
                  <a:avLst>
                    <a:gd name="adj" fmla="val 10154"/>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50" name="テキスト ボックス 149">
                  <a:extLst>
                    <a:ext uri="{FF2B5EF4-FFF2-40B4-BE49-F238E27FC236}">
                      <a16:creationId xmlns:a16="http://schemas.microsoft.com/office/drawing/2014/main" id="{35376C8D-EE39-8C3D-4127-B030D807741F}"/>
                    </a:ext>
                  </a:extLst>
                </p:cNvPr>
                <p:cNvSpPr txBox="1">
                  <a:spLocks/>
                </p:cNvSpPr>
                <p:nvPr/>
              </p:nvSpPr>
              <p:spPr>
                <a:xfrm>
                  <a:off x="3709584" y="1727198"/>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自動車税</a:t>
                  </a:r>
                </a:p>
              </p:txBody>
            </p:sp>
            <p:sp>
              <p:nvSpPr>
                <p:cNvPr id="151" name="テキスト ボックス 150">
                  <a:extLst>
                    <a:ext uri="{FF2B5EF4-FFF2-40B4-BE49-F238E27FC236}">
                      <a16:creationId xmlns:a16="http://schemas.microsoft.com/office/drawing/2014/main" id="{4CF53595-118C-70F0-1034-C2BAC43A6FD7}"/>
                    </a:ext>
                  </a:extLst>
                </p:cNvPr>
                <p:cNvSpPr txBox="1"/>
                <p:nvPr/>
              </p:nvSpPr>
              <p:spPr>
                <a:xfrm>
                  <a:off x="3655584" y="2123198"/>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自動車を</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持っている人に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105" name="グループ化 104">
                <a:extLst>
                  <a:ext uri="{FF2B5EF4-FFF2-40B4-BE49-F238E27FC236}">
                    <a16:creationId xmlns:a16="http://schemas.microsoft.com/office/drawing/2014/main" id="{46ED6608-69EA-BB21-96DB-B5477B0B560C}"/>
                  </a:ext>
                </a:extLst>
              </p:cNvPr>
              <p:cNvGrpSpPr/>
              <p:nvPr/>
            </p:nvGrpSpPr>
            <p:grpSpPr>
              <a:xfrm>
                <a:off x="6582164" y="2169526"/>
                <a:ext cx="1647898" cy="1080000"/>
                <a:chOff x="5016768" y="1752350"/>
                <a:chExt cx="1332000" cy="1080000"/>
              </a:xfrm>
            </p:grpSpPr>
            <p:sp>
              <p:nvSpPr>
                <p:cNvPr id="146" name="四角形: 角を丸くする 145">
                  <a:extLst>
                    <a:ext uri="{FF2B5EF4-FFF2-40B4-BE49-F238E27FC236}">
                      <a16:creationId xmlns:a16="http://schemas.microsoft.com/office/drawing/2014/main" id="{214356B7-750D-519C-F279-BB9172B552B7}"/>
                    </a:ext>
                  </a:extLst>
                </p:cNvPr>
                <p:cNvSpPr/>
                <p:nvPr/>
              </p:nvSpPr>
              <p:spPr>
                <a:xfrm>
                  <a:off x="5016768" y="1752350"/>
                  <a:ext cx="1332000" cy="1080000"/>
                </a:xfrm>
                <a:prstGeom prst="roundRect">
                  <a:avLst>
                    <a:gd name="adj" fmla="val 10154"/>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47" name="テキスト ボックス 146">
                  <a:extLst>
                    <a:ext uri="{FF2B5EF4-FFF2-40B4-BE49-F238E27FC236}">
                      <a16:creationId xmlns:a16="http://schemas.microsoft.com/office/drawing/2014/main" id="{584E6593-D6B8-5ABD-4415-A3AF46701F4B}"/>
                    </a:ext>
                  </a:extLst>
                </p:cNvPr>
                <p:cNvSpPr txBox="1">
                  <a:spLocks/>
                </p:cNvSpPr>
                <p:nvPr/>
              </p:nvSpPr>
              <p:spPr>
                <a:xfrm>
                  <a:off x="5106768" y="1752350"/>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事業税</a:t>
                  </a:r>
                </a:p>
              </p:txBody>
            </p:sp>
            <p:sp>
              <p:nvSpPr>
                <p:cNvPr id="148" name="テキスト ボックス 147">
                  <a:extLst>
                    <a:ext uri="{FF2B5EF4-FFF2-40B4-BE49-F238E27FC236}">
                      <a16:creationId xmlns:a16="http://schemas.microsoft.com/office/drawing/2014/main" id="{AB0F2A67-8F1B-7016-92C8-DCF9E813B362}"/>
                    </a:ext>
                  </a:extLst>
                </p:cNvPr>
                <p:cNvSpPr txBox="1"/>
                <p:nvPr/>
              </p:nvSpPr>
              <p:spPr>
                <a:xfrm>
                  <a:off x="5052768" y="2148350"/>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商売をしている人に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106" name="グループ化 105">
                <a:extLst>
                  <a:ext uri="{FF2B5EF4-FFF2-40B4-BE49-F238E27FC236}">
                    <a16:creationId xmlns:a16="http://schemas.microsoft.com/office/drawing/2014/main" id="{D41CBFA6-8D8D-5096-EEFC-FFD969162EBF}"/>
                  </a:ext>
                </a:extLst>
              </p:cNvPr>
              <p:cNvGrpSpPr/>
              <p:nvPr/>
            </p:nvGrpSpPr>
            <p:grpSpPr>
              <a:xfrm>
                <a:off x="8337424" y="2169526"/>
                <a:ext cx="1647898" cy="1080000"/>
                <a:chOff x="6413952" y="1780264"/>
                <a:chExt cx="1332000" cy="1080000"/>
              </a:xfrm>
            </p:grpSpPr>
            <p:sp>
              <p:nvSpPr>
                <p:cNvPr id="143" name="四角形: 角を丸くする 142">
                  <a:extLst>
                    <a:ext uri="{FF2B5EF4-FFF2-40B4-BE49-F238E27FC236}">
                      <a16:creationId xmlns:a16="http://schemas.microsoft.com/office/drawing/2014/main" id="{1EA73EC3-F98E-B418-6137-C5885E6AEBA9}"/>
                    </a:ext>
                  </a:extLst>
                </p:cNvPr>
                <p:cNvSpPr/>
                <p:nvPr/>
              </p:nvSpPr>
              <p:spPr>
                <a:xfrm>
                  <a:off x="6413952" y="1780264"/>
                  <a:ext cx="1332000" cy="1080000"/>
                </a:xfrm>
                <a:prstGeom prst="roundRect">
                  <a:avLst>
                    <a:gd name="adj" fmla="val 10154"/>
                  </a:avLst>
                </a:prstGeom>
                <a:solidFill>
                  <a:srgbClr val="CADFF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44" name="テキスト ボックス 143">
                  <a:extLst>
                    <a:ext uri="{FF2B5EF4-FFF2-40B4-BE49-F238E27FC236}">
                      <a16:creationId xmlns:a16="http://schemas.microsoft.com/office/drawing/2014/main" id="{089396BE-561C-6431-807A-3A2AE4F5C3B4}"/>
                    </a:ext>
                  </a:extLst>
                </p:cNvPr>
                <p:cNvSpPr txBox="1">
                  <a:spLocks/>
                </p:cNvSpPr>
                <p:nvPr/>
              </p:nvSpPr>
              <p:spPr>
                <a:xfrm>
                  <a:off x="6503952" y="1780264"/>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所得税</a:t>
                  </a:r>
                </a:p>
              </p:txBody>
            </p:sp>
            <p:sp>
              <p:nvSpPr>
                <p:cNvPr id="145" name="テキスト ボックス 144">
                  <a:extLst>
                    <a:ext uri="{FF2B5EF4-FFF2-40B4-BE49-F238E27FC236}">
                      <a16:creationId xmlns:a16="http://schemas.microsoft.com/office/drawing/2014/main" id="{E0932D26-90A8-7AA4-E55F-91DA7580AF92}"/>
                    </a:ext>
                  </a:extLst>
                </p:cNvPr>
                <p:cNvSpPr txBox="1"/>
                <p:nvPr/>
              </p:nvSpPr>
              <p:spPr>
                <a:xfrm>
                  <a:off x="6449952" y="2176264"/>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サラリーマンの給料</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や商売をしている人</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にかかる税金</a:t>
                  </a:r>
                </a:p>
              </p:txBody>
            </p:sp>
          </p:grpSp>
          <p:grpSp>
            <p:nvGrpSpPr>
              <p:cNvPr id="107" name="グループ化 106">
                <a:extLst>
                  <a:ext uri="{FF2B5EF4-FFF2-40B4-BE49-F238E27FC236}">
                    <a16:creationId xmlns:a16="http://schemas.microsoft.com/office/drawing/2014/main" id="{3AC3C659-9160-78BA-DB45-233F252EB97F}"/>
                  </a:ext>
                </a:extLst>
              </p:cNvPr>
              <p:cNvGrpSpPr/>
              <p:nvPr/>
            </p:nvGrpSpPr>
            <p:grpSpPr>
              <a:xfrm>
                <a:off x="10092683" y="2169526"/>
                <a:ext cx="1647898" cy="1080000"/>
                <a:chOff x="7794984" y="1780264"/>
                <a:chExt cx="1332000" cy="1080000"/>
              </a:xfrm>
            </p:grpSpPr>
            <p:sp>
              <p:nvSpPr>
                <p:cNvPr id="140" name="四角形: 角を丸くする 139">
                  <a:extLst>
                    <a:ext uri="{FF2B5EF4-FFF2-40B4-BE49-F238E27FC236}">
                      <a16:creationId xmlns:a16="http://schemas.microsoft.com/office/drawing/2014/main" id="{5640DB25-14C7-C031-6603-62CD8BFC6FC9}"/>
                    </a:ext>
                  </a:extLst>
                </p:cNvPr>
                <p:cNvSpPr/>
                <p:nvPr/>
              </p:nvSpPr>
              <p:spPr>
                <a:xfrm>
                  <a:off x="7794984" y="1780264"/>
                  <a:ext cx="1332000" cy="1080000"/>
                </a:xfrm>
                <a:prstGeom prst="roundRect">
                  <a:avLst>
                    <a:gd name="adj" fmla="val 10154"/>
                  </a:avLst>
                </a:prstGeom>
                <a:solidFill>
                  <a:srgbClr val="CADFF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41" name="テキスト ボックス 140">
                  <a:extLst>
                    <a:ext uri="{FF2B5EF4-FFF2-40B4-BE49-F238E27FC236}">
                      <a16:creationId xmlns:a16="http://schemas.microsoft.com/office/drawing/2014/main" id="{40E29325-B59B-2BDD-FCB1-666B016CD6C7}"/>
                    </a:ext>
                  </a:extLst>
                </p:cNvPr>
                <p:cNvSpPr txBox="1">
                  <a:spLocks/>
                </p:cNvSpPr>
                <p:nvPr/>
              </p:nvSpPr>
              <p:spPr>
                <a:xfrm>
                  <a:off x="7884984" y="1780264"/>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法人税</a:t>
                  </a:r>
                </a:p>
              </p:txBody>
            </p:sp>
            <p:sp>
              <p:nvSpPr>
                <p:cNvPr id="142" name="テキスト ボックス 141">
                  <a:extLst>
                    <a:ext uri="{FF2B5EF4-FFF2-40B4-BE49-F238E27FC236}">
                      <a16:creationId xmlns:a16="http://schemas.microsoft.com/office/drawing/2014/main" id="{DE12D7EE-01A7-079D-DA78-5BA111AE87B6}"/>
                    </a:ext>
                  </a:extLst>
                </p:cNvPr>
                <p:cNvSpPr txBox="1"/>
                <p:nvPr/>
              </p:nvSpPr>
              <p:spPr>
                <a:xfrm>
                  <a:off x="7830984" y="2176264"/>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会社や協同組合の</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法人所得にかかる</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税金</a:t>
                  </a:r>
                </a:p>
              </p:txBody>
            </p:sp>
          </p:grpSp>
          <p:sp>
            <p:nvSpPr>
              <p:cNvPr id="137" name="四角形: 角を丸くする 136">
                <a:extLst>
                  <a:ext uri="{FF2B5EF4-FFF2-40B4-BE49-F238E27FC236}">
                    <a16:creationId xmlns:a16="http://schemas.microsoft.com/office/drawing/2014/main" id="{F4954586-085C-5273-47B6-9DB804F3CE13}"/>
                  </a:ext>
                </a:extLst>
              </p:cNvPr>
              <p:cNvSpPr/>
              <p:nvPr/>
            </p:nvSpPr>
            <p:spPr>
              <a:xfrm>
                <a:off x="2194014" y="4506633"/>
                <a:ext cx="1647898" cy="1080000"/>
              </a:xfrm>
              <a:prstGeom prst="roundRect">
                <a:avLst>
                  <a:gd name="adj" fmla="val 10154"/>
                </a:avLst>
              </a:prstGeom>
              <a:solidFill>
                <a:srgbClr val="F0F7EC"/>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38" name="テキスト ボックス 137">
                <a:extLst>
                  <a:ext uri="{FF2B5EF4-FFF2-40B4-BE49-F238E27FC236}">
                    <a16:creationId xmlns:a16="http://schemas.microsoft.com/office/drawing/2014/main" id="{BCA7FCC7-8631-DBEF-4154-50256D425FFD}"/>
                  </a:ext>
                </a:extLst>
              </p:cNvPr>
              <p:cNvSpPr txBox="1">
                <a:spLocks/>
              </p:cNvSpPr>
              <p:nvPr/>
            </p:nvSpPr>
            <p:spPr>
              <a:xfrm>
                <a:off x="2180237" y="4506633"/>
                <a:ext cx="1675452"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300" dirty="0">
                    <a:solidFill>
                      <a:srgbClr val="00B050"/>
                    </a:solidFill>
                    <a:latin typeface="BIZ UDPゴシック" panose="020B0400000000000000" pitchFamily="50" charset="-128"/>
                    <a:ea typeface="BIZ UDPゴシック" panose="020B0400000000000000" pitchFamily="50" charset="-128"/>
                  </a:rPr>
                  <a:t>入湯税</a:t>
                </a:r>
              </a:p>
            </p:txBody>
          </p:sp>
          <p:sp>
            <p:nvSpPr>
              <p:cNvPr id="139" name="テキスト ボックス 138">
                <a:extLst>
                  <a:ext uri="{FF2B5EF4-FFF2-40B4-BE49-F238E27FC236}">
                    <a16:creationId xmlns:a16="http://schemas.microsoft.com/office/drawing/2014/main" id="{0213372E-628F-2BD4-C715-EFB8C958B249}"/>
                  </a:ext>
                </a:extLst>
              </p:cNvPr>
              <p:cNvSpPr txBox="1"/>
              <p:nvPr/>
            </p:nvSpPr>
            <p:spPr>
              <a:xfrm>
                <a:off x="2238552" y="4902633"/>
                <a:ext cx="1558822"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温泉に入ったときに        かかる税金</a:t>
                </a:r>
              </a:p>
            </p:txBody>
          </p:sp>
          <p:grpSp>
            <p:nvGrpSpPr>
              <p:cNvPr id="109" name="グループ化 108">
                <a:extLst>
                  <a:ext uri="{FF2B5EF4-FFF2-40B4-BE49-F238E27FC236}">
                    <a16:creationId xmlns:a16="http://schemas.microsoft.com/office/drawing/2014/main" id="{6DD99CBF-0F0D-25ED-E185-79265B5953B7}"/>
                  </a:ext>
                </a:extLst>
              </p:cNvPr>
              <p:cNvGrpSpPr/>
              <p:nvPr/>
            </p:nvGrpSpPr>
            <p:grpSpPr>
              <a:xfrm>
                <a:off x="4797427" y="4506633"/>
                <a:ext cx="1661675" cy="1092009"/>
                <a:chOff x="2351061" y="5320270"/>
                <a:chExt cx="1343136" cy="1092009"/>
              </a:xfrm>
            </p:grpSpPr>
            <p:sp>
              <p:nvSpPr>
                <p:cNvPr id="134" name="四角形: 角を丸くする 133">
                  <a:extLst>
                    <a:ext uri="{FF2B5EF4-FFF2-40B4-BE49-F238E27FC236}">
                      <a16:creationId xmlns:a16="http://schemas.microsoft.com/office/drawing/2014/main" id="{6A137E6F-A04B-36AA-1BDC-E3300B214512}"/>
                    </a:ext>
                  </a:extLst>
                </p:cNvPr>
                <p:cNvSpPr/>
                <p:nvPr/>
              </p:nvSpPr>
              <p:spPr>
                <a:xfrm>
                  <a:off x="2362197" y="5332279"/>
                  <a:ext cx="1332000" cy="1080000"/>
                </a:xfrm>
                <a:prstGeom prst="roundRect">
                  <a:avLst>
                    <a:gd name="adj" fmla="val 10154"/>
                  </a:avLst>
                </a:prstGeom>
                <a:solidFill>
                  <a:schemeClr val="accent6">
                    <a:lumMod val="20000"/>
                    <a:lumOff val="8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35" name="テキスト ボックス 134">
                  <a:extLst>
                    <a:ext uri="{FF2B5EF4-FFF2-40B4-BE49-F238E27FC236}">
                      <a16:creationId xmlns:a16="http://schemas.microsoft.com/office/drawing/2014/main" id="{20A4FCAE-DB53-A26F-E8F0-35F00AAB28DD}"/>
                    </a:ext>
                  </a:extLst>
                </p:cNvPr>
                <p:cNvSpPr txBox="1">
                  <a:spLocks/>
                </p:cNvSpPr>
                <p:nvPr/>
              </p:nvSpPr>
              <p:spPr>
                <a:xfrm>
                  <a:off x="2351061" y="5320270"/>
                  <a:ext cx="1309080"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150" dirty="0">
                      <a:solidFill>
                        <a:srgbClr val="00B050"/>
                      </a:solidFill>
                      <a:latin typeface="BIZ UDPゴシック" panose="020B0400000000000000" pitchFamily="50" charset="-128"/>
                      <a:ea typeface="BIZ UDPゴシック" panose="020B0400000000000000" pitchFamily="50" charset="-128"/>
                    </a:rPr>
                    <a:t>ゴルフ場利用税</a:t>
                  </a:r>
                </a:p>
              </p:txBody>
            </p:sp>
            <p:sp>
              <p:nvSpPr>
                <p:cNvPr id="136" name="テキスト ボックス 135">
                  <a:extLst>
                    <a:ext uri="{FF2B5EF4-FFF2-40B4-BE49-F238E27FC236}">
                      <a16:creationId xmlns:a16="http://schemas.microsoft.com/office/drawing/2014/main" id="{1B048AAE-7A22-2C27-AE68-05691E362CB5}"/>
                    </a:ext>
                  </a:extLst>
                </p:cNvPr>
                <p:cNvSpPr txBox="1"/>
                <p:nvPr/>
              </p:nvSpPr>
              <p:spPr>
                <a:xfrm>
                  <a:off x="2386245" y="5680391"/>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ゴルフ場を利用した時にかかる税金</a:t>
                  </a:r>
                </a:p>
              </p:txBody>
            </p:sp>
          </p:grpSp>
          <p:grpSp>
            <p:nvGrpSpPr>
              <p:cNvPr id="110" name="グループ化 109">
                <a:extLst>
                  <a:ext uri="{FF2B5EF4-FFF2-40B4-BE49-F238E27FC236}">
                    <a16:creationId xmlns:a16="http://schemas.microsoft.com/office/drawing/2014/main" id="{C77B1FC2-BBC5-D342-AD14-535160012E15}"/>
                  </a:ext>
                </a:extLst>
              </p:cNvPr>
              <p:cNvGrpSpPr/>
              <p:nvPr/>
            </p:nvGrpSpPr>
            <p:grpSpPr>
              <a:xfrm>
                <a:off x="6594439" y="4506633"/>
                <a:ext cx="3390883" cy="1080000"/>
                <a:chOff x="3782941" y="5345422"/>
                <a:chExt cx="2740859" cy="1080000"/>
              </a:xfrm>
            </p:grpSpPr>
            <p:sp>
              <p:nvSpPr>
                <p:cNvPr id="131" name="四角形: 角を丸くする 130">
                  <a:extLst>
                    <a:ext uri="{FF2B5EF4-FFF2-40B4-BE49-F238E27FC236}">
                      <a16:creationId xmlns:a16="http://schemas.microsoft.com/office/drawing/2014/main" id="{C4B13808-70C7-5D4B-3E1C-93894D6EA059}"/>
                    </a:ext>
                  </a:extLst>
                </p:cNvPr>
                <p:cNvSpPr/>
                <p:nvPr/>
              </p:nvSpPr>
              <p:spPr>
                <a:xfrm>
                  <a:off x="3782941" y="5345422"/>
                  <a:ext cx="2740859" cy="1080000"/>
                </a:xfrm>
                <a:prstGeom prst="roundRect">
                  <a:avLst>
                    <a:gd name="adj" fmla="val 10154"/>
                  </a:avLst>
                </a:prstGeom>
                <a:solidFill>
                  <a:srgbClr val="D1E6C3"/>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32" name="テキスト ボックス 131">
                  <a:extLst>
                    <a:ext uri="{FF2B5EF4-FFF2-40B4-BE49-F238E27FC236}">
                      <a16:creationId xmlns:a16="http://schemas.microsoft.com/office/drawing/2014/main" id="{2FE510A2-FA81-9D16-FE2A-0CC75066D494}"/>
                    </a:ext>
                  </a:extLst>
                </p:cNvPr>
                <p:cNvSpPr txBox="1">
                  <a:spLocks/>
                </p:cNvSpPr>
                <p:nvPr/>
              </p:nvSpPr>
              <p:spPr>
                <a:xfrm>
                  <a:off x="3933009" y="5345422"/>
                  <a:ext cx="2440723"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300" dirty="0">
                      <a:solidFill>
                        <a:srgbClr val="00B050"/>
                      </a:solidFill>
                      <a:latin typeface="BIZ UDPゴシック" panose="020B0400000000000000" pitchFamily="50" charset="-128"/>
                      <a:ea typeface="BIZ UDPゴシック" panose="020B0400000000000000" pitchFamily="50" charset="-128"/>
                    </a:rPr>
                    <a:t>消費税および地方消費税</a:t>
                  </a:r>
                </a:p>
              </p:txBody>
            </p:sp>
            <p:sp>
              <p:nvSpPr>
                <p:cNvPr id="133" name="テキスト ボックス 132">
                  <a:extLst>
                    <a:ext uri="{FF2B5EF4-FFF2-40B4-BE49-F238E27FC236}">
                      <a16:creationId xmlns:a16="http://schemas.microsoft.com/office/drawing/2014/main" id="{707CF4FF-21B2-909D-E852-E662F6B3C0FE}"/>
                    </a:ext>
                  </a:extLst>
                </p:cNvPr>
                <p:cNvSpPr txBox="1"/>
                <p:nvPr/>
              </p:nvSpPr>
              <p:spPr>
                <a:xfrm>
                  <a:off x="3816997" y="5741422"/>
                  <a:ext cx="2670803"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物を買ったときやサービスを</a:t>
                  </a:r>
                  <a:endParaRPr lang="en-US" altLang="ja-JP" sz="1200" b="1" spc="-100" dirty="0">
                    <a:solidFill>
                      <a:prstClr val="black"/>
                    </a:solidFill>
                    <a:latin typeface="BIZ UDPゴシック" panose="020B0400000000000000" pitchFamily="50" charset="-128"/>
                    <a:ea typeface="BIZ UDPゴシック" panose="020B0400000000000000" pitchFamily="50" charset="-128"/>
                  </a:endParaRPr>
                </a:p>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受けたときにかかる税金</a:t>
                  </a:r>
                </a:p>
              </p:txBody>
            </p:sp>
          </p:grpSp>
          <p:grpSp>
            <p:nvGrpSpPr>
              <p:cNvPr id="111" name="グループ化 110">
                <a:extLst>
                  <a:ext uri="{FF2B5EF4-FFF2-40B4-BE49-F238E27FC236}">
                    <a16:creationId xmlns:a16="http://schemas.microsoft.com/office/drawing/2014/main" id="{E4E903CE-902A-CF06-0560-22540B596E1D}"/>
                  </a:ext>
                </a:extLst>
              </p:cNvPr>
              <p:cNvGrpSpPr/>
              <p:nvPr/>
            </p:nvGrpSpPr>
            <p:grpSpPr>
              <a:xfrm>
                <a:off x="10092683" y="4506633"/>
                <a:ext cx="1647898" cy="1080000"/>
                <a:chOff x="6588984" y="5373336"/>
                <a:chExt cx="1332000" cy="1080000"/>
              </a:xfrm>
            </p:grpSpPr>
            <p:sp>
              <p:nvSpPr>
                <p:cNvPr id="128" name="四角形: 角を丸くする 127">
                  <a:extLst>
                    <a:ext uri="{FF2B5EF4-FFF2-40B4-BE49-F238E27FC236}">
                      <a16:creationId xmlns:a16="http://schemas.microsoft.com/office/drawing/2014/main" id="{E67798DE-0AAA-E903-8DCF-7E7C57DF8655}"/>
                    </a:ext>
                  </a:extLst>
                </p:cNvPr>
                <p:cNvSpPr/>
                <p:nvPr/>
              </p:nvSpPr>
              <p:spPr>
                <a:xfrm>
                  <a:off x="6588984" y="5373336"/>
                  <a:ext cx="1332000" cy="1080000"/>
                </a:xfrm>
                <a:prstGeom prst="roundRect">
                  <a:avLst>
                    <a:gd name="adj" fmla="val 10154"/>
                  </a:avLst>
                </a:prstGeom>
                <a:solidFill>
                  <a:srgbClr val="D1E6C3"/>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29" name="テキスト ボックス 128">
                  <a:extLst>
                    <a:ext uri="{FF2B5EF4-FFF2-40B4-BE49-F238E27FC236}">
                      <a16:creationId xmlns:a16="http://schemas.microsoft.com/office/drawing/2014/main" id="{54C98707-B968-0311-D083-18F92DDF8FFD}"/>
                    </a:ext>
                  </a:extLst>
                </p:cNvPr>
                <p:cNvSpPr txBox="1">
                  <a:spLocks/>
                </p:cNvSpPr>
                <p:nvPr/>
              </p:nvSpPr>
              <p:spPr>
                <a:xfrm>
                  <a:off x="6678984" y="5373336"/>
                  <a:ext cx="1152000"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600" dirty="0">
                      <a:solidFill>
                        <a:srgbClr val="00B050"/>
                      </a:solidFill>
                      <a:latin typeface="BIZ UDPゴシック" panose="020B0400000000000000" pitchFamily="50" charset="-128"/>
                      <a:ea typeface="BIZ UDPゴシック" panose="020B0400000000000000" pitchFamily="50" charset="-128"/>
                    </a:rPr>
                    <a:t>酒税</a:t>
                  </a:r>
                </a:p>
              </p:txBody>
            </p:sp>
            <p:sp>
              <p:nvSpPr>
                <p:cNvPr id="130" name="テキスト ボックス 129">
                  <a:extLst>
                    <a:ext uri="{FF2B5EF4-FFF2-40B4-BE49-F238E27FC236}">
                      <a16:creationId xmlns:a16="http://schemas.microsoft.com/office/drawing/2014/main" id="{A5CF5A5E-71AF-0BC4-901C-DA29F323F015}"/>
                    </a:ext>
                  </a:extLst>
                </p:cNvPr>
                <p:cNvSpPr txBox="1"/>
                <p:nvPr/>
              </p:nvSpPr>
              <p:spPr>
                <a:xfrm>
                  <a:off x="6624984" y="5769336"/>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お酒にかかる</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税金</a:t>
                  </a:r>
                </a:p>
              </p:txBody>
            </p:sp>
          </p:grpSp>
          <p:sp>
            <p:nvSpPr>
              <p:cNvPr id="170" name="テキスト ボックス 169">
                <a:extLst>
                  <a:ext uri="{FF2B5EF4-FFF2-40B4-BE49-F238E27FC236}">
                    <a16:creationId xmlns:a16="http://schemas.microsoft.com/office/drawing/2014/main" id="{33B79DBC-A4F5-91F2-E159-F72E75F20C53}"/>
                  </a:ext>
                </a:extLst>
              </p:cNvPr>
              <p:cNvSpPr txBox="1"/>
              <p:nvPr/>
            </p:nvSpPr>
            <p:spPr>
              <a:xfrm>
                <a:off x="544826" y="4463140"/>
                <a:ext cx="445378" cy="1422400"/>
              </a:xfrm>
              <a:prstGeom prst="rect">
                <a:avLst/>
              </a:prstGeom>
              <a:solidFill>
                <a:srgbClr val="00B050"/>
              </a:solidFill>
              <a:ln w="3175">
                <a:noFill/>
              </a:ln>
            </p:spPr>
            <p:txBody>
              <a:bodyPr vert="eaVert" wrap="square" lIns="0" tIns="0" rIns="0" bIns="0" rtlCol="0" anchor="ctr">
                <a:noAutofit/>
              </a:bodyPr>
              <a:lstStyle/>
              <a:p>
                <a:pPr algn="ctr" defTabSz="457200">
                  <a:defRPr/>
                </a:pPr>
                <a:r>
                  <a:rPr lang="ja-JP" altLang="en-US" sz="2000" b="1" spc="600" dirty="0">
                    <a:solidFill>
                      <a:schemeClr val="bg1"/>
                    </a:solidFill>
                    <a:latin typeface="BIZ UDPゴシック" panose="020B0400000000000000" pitchFamily="50" charset="-128"/>
                    <a:ea typeface="BIZ UDPゴシック" panose="020B0400000000000000" pitchFamily="50" charset="-128"/>
                  </a:rPr>
                  <a:t>間接税</a:t>
                </a:r>
              </a:p>
            </p:txBody>
          </p:sp>
          <p:pic>
            <p:nvPicPr>
              <p:cNvPr id="172" name="図 171">
                <a:extLst>
                  <a:ext uri="{FF2B5EF4-FFF2-40B4-BE49-F238E27FC236}">
                    <a16:creationId xmlns:a16="http://schemas.microsoft.com/office/drawing/2014/main" id="{45BA94E5-220E-0082-C989-922E195B2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89" y="1190173"/>
                <a:ext cx="1440000" cy="1087076"/>
              </a:xfrm>
              <a:prstGeom prst="rect">
                <a:avLst/>
              </a:prstGeom>
            </p:spPr>
          </p:pic>
          <p:pic>
            <p:nvPicPr>
              <p:cNvPr id="174" name="図 173">
                <a:extLst>
                  <a:ext uri="{FF2B5EF4-FFF2-40B4-BE49-F238E27FC236}">
                    <a16:creationId xmlns:a16="http://schemas.microsoft.com/office/drawing/2014/main" id="{A2F29837-BE28-AACE-5F68-281603F40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251" y="1248228"/>
                <a:ext cx="1440000" cy="1018268"/>
              </a:xfrm>
              <a:prstGeom prst="rect">
                <a:avLst/>
              </a:prstGeom>
            </p:spPr>
          </p:pic>
          <p:pic>
            <p:nvPicPr>
              <p:cNvPr id="176" name="図 175">
                <a:extLst>
                  <a:ext uri="{FF2B5EF4-FFF2-40B4-BE49-F238E27FC236}">
                    <a16:creationId xmlns:a16="http://schemas.microsoft.com/office/drawing/2014/main" id="{600CC54A-EF35-E583-7D22-76A615F052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1406" y="1320800"/>
                <a:ext cx="1216781" cy="912586"/>
              </a:xfrm>
              <a:prstGeom prst="rect">
                <a:avLst/>
              </a:prstGeom>
            </p:spPr>
          </p:pic>
          <p:pic>
            <p:nvPicPr>
              <p:cNvPr id="180" name="図 179">
                <a:extLst>
                  <a:ext uri="{FF2B5EF4-FFF2-40B4-BE49-F238E27FC236}">
                    <a16:creationId xmlns:a16="http://schemas.microsoft.com/office/drawing/2014/main" id="{A90439DA-33CB-0D4C-09CB-2FB98D5065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7457" y="1368880"/>
                <a:ext cx="1044000" cy="1044000"/>
              </a:xfrm>
              <a:prstGeom prst="rect">
                <a:avLst/>
              </a:prstGeom>
            </p:spPr>
          </p:pic>
          <p:pic>
            <p:nvPicPr>
              <p:cNvPr id="188" name="図 187">
                <a:extLst>
                  <a:ext uri="{FF2B5EF4-FFF2-40B4-BE49-F238E27FC236}">
                    <a16:creationId xmlns:a16="http://schemas.microsoft.com/office/drawing/2014/main" id="{5C97FEBE-6230-929F-252E-16B00A4A9A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7000" y="5239657"/>
                <a:ext cx="1265828" cy="1265828"/>
              </a:xfrm>
              <a:prstGeom prst="rect">
                <a:avLst/>
              </a:prstGeom>
            </p:spPr>
          </p:pic>
          <p:pic>
            <p:nvPicPr>
              <p:cNvPr id="190" name="図 189">
                <a:extLst>
                  <a:ext uri="{FF2B5EF4-FFF2-40B4-BE49-F238E27FC236}">
                    <a16:creationId xmlns:a16="http://schemas.microsoft.com/office/drawing/2014/main" id="{D9856092-F29B-C2E9-822E-DF9F0F6A74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1791" y="5471885"/>
                <a:ext cx="829423" cy="828096"/>
              </a:xfrm>
              <a:prstGeom prst="rect">
                <a:avLst/>
              </a:prstGeom>
            </p:spPr>
          </p:pic>
        </p:grpSp>
        <p:pic>
          <p:nvPicPr>
            <p:cNvPr id="184" name="図 183">
              <a:extLst>
                <a:ext uri="{FF2B5EF4-FFF2-40B4-BE49-F238E27FC236}">
                  <a16:creationId xmlns:a16="http://schemas.microsoft.com/office/drawing/2014/main" id="{C673313D-F8A8-3B82-DDC7-86843A55E6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2829" y="5210628"/>
              <a:ext cx="1440000" cy="1440000"/>
            </a:xfrm>
            <a:prstGeom prst="rect">
              <a:avLst/>
            </a:prstGeom>
          </p:spPr>
        </p:pic>
        <p:pic>
          <p:nvPicPr>
            <p:cNvPr id="182" name="図 181">
              <a:extLst>
                <a:ext uri="{FF2B5EF4-FFF2-40B4-BE49-F238E27FC236}">
                  <a16:creationId xmlns:a16="http://schemas.microsoft.com/office/drawing/2014/main" id="{173DF83C-9245-A3B0-870C-3F72A4312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7763" y="5181600"/>
              <a:ext cx="1440000" cy="1437588"/>
            </a:xfrm>
            <a:prstGeom prst="rect">
              <a:avLst/>
            </a:prstGeom>
          </p:spPr>
        </p:pic>
      </p:grpSp>
    </p:spTree>
    <p:extLst>
      <p:ext uri="{BB962C8B-B14F-4D97-AF65-F5344CB8AC3E}">
        <p14:creationId xmlns:p14="http://schemas.microsoft.com/office/powerpoint/2010/main" val="10845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animEffect transition="in" filter="fade">
                                      <p:cBhvr>
                                        <p:cTn id="7" dur="1000"/>
                                        <p:tgtEl>
                                          <p:spTgt spid="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8AF8F9C-8BAD-CF31-DE58-D258849B931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5" name="正方形/長方形 4">
            <a:extLst>
              <a:ext uri="{FF2B5EF4-FFF2-40B4-BE49-F238E27FC236}">
                <a16:creationId xmlns:a16="http://schemas.microsoft.com/office/drawing/2014/main" id="{D950DCAD-2F6A-D716-5486-46F047F2CB58}"/>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4D715AD-0260-A80B-31A5-EFF7AA89DC78}"/>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7" name="スライド番号プレースホルダー 1">
            <a:extLst>
              <a:ext uri="{FF2B5EF4-FFF2-40B4-BE49-F238E27FC236}">
                <a16:creationId xmlns:a16="http://schemas.microsoft.com/office/drawing/2014/main" id="{24FF91ED-B326-70F9-95BD-A54EC0D5569E}"/>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C8CEAA6-FE20-0263-B328-3EE411A249EA}"/>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a:extLst>
              <a:ext uri="{FF2B5EF4-FFF2-40B4-BE49-F238E27FC236}">
                <a16:creationId xmlns:a16="http://schemas.microsoft.com/office/drawing/2014/main" id="{DAAC005E-2892-6E2F-1A82-434900863CED}"/>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BIZ UDPゴシック" panose="020B0400000000000000" pitchFamily="50" charset="-128"/>
                <a:ea typeface="BIZ UDPゴシック" panose="020B0400000000000000" pitchFamily="50" charset="-128"/>
              </a:rPr>
              <a:t>ここで問題です</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pic>
        <p:nvPicPr>
          <p:cNvPr id="12" name="Picture 6" descr="中国税理士会">
            <a:extLst>
              <a:ext uri="{FF2B5EF4-FFF2-40B4-BE49-F238E27FC236}">
                <a16:creationId xmlns:a16="http://schemas.microsoft.com/office/drawing/2014/main" id="{896A26C3-8857-69CA-086E-EFD10D569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4718" y="3117850"/>
            <a:ext cx="2038350" cy="3048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9AE3632-DB34-0EDB-D9CE-48B0D4BEF451}"/>
              </a:ext>
            </a:extLst>
          </p:cNvPr>
          <p:cNvPicPr>
            <a:picLocks noChangeAspect="1"/>
          </p:cNvPicPr>
          <p:nvPr/>
        </p:nvPicPr>
        <p:blipFill rotWithShape="1">
          <a:blip r:embed="rId5">
            <a:extLst>
              <a:ext uri="{28A0092B-C50C-407E-A947-70E740481C1C}">
                <a14:useLocalDpi xmlns:a14="http://schemas.microsoft.com/office/drawing/2010/main" val="0"/>
              </a:ext>
            </a:extLst>
          </a:blip>
          <a:srcRect l="8881" r="9653"/>
          <a:stretch/>
        </p:blipFill>
        <p:spPr>
          <a:xfrm>
            <a:off x="464457" y="1262743"/>
            <a:ext cx="9187543" cy="4659086"/>
          </a:xfrm>
          <a:prstGeom prst="rect">
            <a:avLst/>
          </a:prstGeom>
        </p:spPr>
      </p:pic>
      <p:sp>
        <p:nvSpPr>
          <p:cNvPr id="15" name="テキスト ボックス 14">
            <a:extLst>
              <a:ext uri="{FF2B5EF4-FFF2-40B4-BE49-F238E27FC236}">
                <a16:creationId xmlns:a16="http://schemas.microsoft.com/office/drawing/2014/main" id="{5E0A402B-BBE0-A023-88F7-F00A15976BB4}"/>
              </a:ext>
            </a:extLst>
          </p:cNvPr>
          <p:cNvSpPr txBox="1"/>
          <p:nvPr/>
        </p:nvSpPr>
        <p:spPr>
          <a:xfrm>
            <a:off x="1262743" y="2191657"/>
            <a:ext cx="7968343" cy="1613134"/>
          </a:xfrm>
          <a:prstGeom prst="rect">
            <a:avLst/>
          </a:prstGeom>
          <a:noFill/>
        </p:spPr>
        <p:txBody>
          <a:bodyPr wrap="square" rtlCol="0">
            <a:spAutoFit/>
          </a:bodyPr>
          <a:lstStyle/>
          <a:p>
            <a:pPr>
              <a:lnSpc>
                <a:spcPct val="150000"/>
              </a:lnSpc>
            </a:pPr>
            <a:r>
              <a:rPr lang="ja-JP" altLang="en-US" sz="3600" b="1" dirty="0">
                <a:solidFill>
                  <a:srgbClr val="000000"/>
                </a:solidFill>
                <a:latin typeface="BIZ UDPゴシック" panose="020B0400000000000000" pitchFamily="50" charset="-128"/>
                <a:ea typeface="BIZ UDPゴシック" panose="020B0400000000000000" pitchFamily="50" charset="-128"/>
              </a:rPr>
              <a:t>税金はたくさんの種類があるけれど、どんなところに使われているのかな？</a:t>
            </a:r>
            <a:endParaRPr kumimoji="1" lang="ja-JP" altLang="en-US" sz="3600" b="1" dirty="0">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44A3607-8E60-1121-1189-5C98EEFAE997}"/>
              </a:ext>
            </a:extLst>
          </p:cNvPr>
          <p:cNvPicPr>
            <a:picLocks noChangeAspect="1"/>
          </p:cNvPicPr>
          <p:nvPr/>
        </p:nvPicPr>
        <p:blipFill rotWithShape="1">
          <a:blip r:embed="rId6">
            <a:extLst>
              <a:ext uri="{28A0092B-C50C-407E-A947-70E740481C1C}">
                <a14:useLocalDpi xmlns:a14="http://schemas.microsoft.com/office/drawing/2010/main" val="0"/>
              </a:ext>
            </a:extLst>
          </a:blip>
          <a:srcRect l="3441" t="51003" r="83807" b="23884"/>
          <a:stretch/>
        </p:blipFill>
        <p:spPr>
          <a:xfrm>
            <a:off x="10132197" y="2160616"/>
            <a:ext cx="592954" cy="766887"/>
          </a:xfrm>
          <a:prstGeom prst="rect">
            <a:avLst/>
          </a:prstGeom>
        </p:spPr>
      </p:pic>
    </p:spTree>
    <p:extLst>
      <p:ext uri="{BB962C8B-B14F-4D97-AF65-F5344CB8AC3E}">
        <p14:creationId xmlns:p14="http://schemas.microsoft.com/office/powerpoint/2010/main" val="34173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CFAD609-9892-CE75-F31A-3377B3CEB61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8" name="正方形/長方形 17">
            <a:extLst>
              <a:ext uri="{FF2B5EF4-FFF2-40B4-BE49-F238E27FC236}">
                <a16:creationId xmlns:a16="http://schemas.microsoft.com/office/drawing/2014/main" id="{F321DCD0-D376-42C7-1E0C-D166658DDFFE}"/>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38B4E6E-F23C-6848-646A-DEEFC981115C}"/>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0" name="スライド番号プレースホルダー 1">
            <a:extLst>
              <a:ext uri="{FF2B5EF4-FFF2-40B4-BE49-F238E27FC236}">
                <a16:creationId xmlns:a16="http://schemas.microsoft.com/office/drawing/2014/main" id="{EC14F130-B436-274D-67D7-4CB946558F02}"/>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315D265A-3943-0E3B-C7D9-CD366B513F6B}"/>
              </a:ext>
            </a:extLst>
          </p:cNvPr>
          <p:cNvSpPr/>
          <p:nvPr/>
        </p:nvSpPr>
        <p:spPr>
          <a:xfrm>
            <a:off x="846363" y="1006927"/>
            <a:ext cx="105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a:extLst>
              <a:ext uri="{FF2B5EF4-FFF2-40B4-BE49-F238E27FC236}">
                <a16:creationId xmlns:a16="http://schemas.microsoft.com/office/drawing/2014/main" id="{5346B38A-F0C4-FBE1-8479-3D546FE9F065}"/>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BIZ UDPゴシック" panose="020B0400000000000000" pitchFamily="50" charset="-128"/>
                <a:ea typeface="BIZ UDPゴシック" panose="020B0400000000000000" pitchFamily="50" charset="-128"/>
              </a:rPr>
              <a:t>税金</a:t>
            </a:r>
            <a:r>
              <a:rPr lang="ja-JP" altLang="en-US" sz="5400" b="1" spc="300" dirty="0">
                <a:latin typeface="BIZ UDPゴシック" panose="020B0400000000000000" pitchFamily="50" charset="-128"/>
                <a:ea typeface="BIZ UDPゴシック" panose="020B0400000000000000" pitchFamily="50" charset="-128"/>
              </a:rPr>
              <a:t>で</a:t>
            </a:r>
            <a:r>
              <a:rPr lang="ja-JP" altLang="en-US" sz="7200" b="1" spc="300" dirty="0">
                <a:latin typeface="BIZ UDPゴシック" panose="020B0400000000000000" pitchFamily="50" charset="-128"/>
                <a:ea typeface="BIZ UDPゴシック" panose="020B0400000000000000" pitchFamily="50" charset="-128"/>
              </a:rPr>
              <a:t>作られているもの</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53F55A90-B25E-46FE-66F4-AEB0A93985BB}"/>
              </a:ext>
            </a:extLst>
          </p:cNvPr>
          <p:cNvGrpSpPr/>
          <p:nvPr/>
        </p:nvGrpSpPr>
        <p:grpSpPr>
          <a:xfrm>
            <a:off x="471713" y="1306284"/>
            <a:ext cx="12068631" cy="5063505"/>
            <a:chOff x="471713" y="1306284"/>
            <a:chExt cx="12068631" cy="5063505"/>
          </a:xfrm>
        </p:grpSpPr>
        <p:sp>
          <p:nvSpPr>
            <p:cNvPr id="32" name="テキスト ボックス 31">
              <a:extLst>
                <a:ext uri="{FF2B5EF4-FFF2-40B4-BE49-F238E27FC236}">
                  <a16:creationId xmlns:a16="http://schemas.microsoft.com/office/drawing/2014/main" id="{84B37475-C5A8-B505-EDC6-BBF42AEC5730}"/>
                </a:ext>
              </a:extLst>
            </p:cNvPr>
            <p:cNvSpPr txBox="1"/>
            <p:nvPr/>
          </p:nvSpPr>
          <p:spPr>
            <a:xfrm>
              <a:off x="8215085" y="1530000"/>
              <a:ext cx="1463903" cy="1762021"/>
            </a:xfrm>
            <a:prstGeom prst="rect">
              <a:avLst/>
            </a:prstGeom>
            <a:noFill/>
          </p:spPr>
          <p:txBody>
            <a:bodyPr wrap="square">
              <a:spAutoFit/>
            </a:bodyPr>
            <a:lstStyle/>
            <a:p>
              <a:pPr>
                <a:spcAft>
                  <a:spcPts val="500"/>
                </a:spcAft>
              </a:pPr>
              <a:r>
                <a:rPr lang="ja-JP" altLang="en-US" sz="2400" b="1" dirty="0">
                  <a:highlight>
                    <a:srgbClr val="F7941E"/>
                  </a:highlight>
                  <a:latin typeface="BIZ UDPゴシック" panose="020B0400000000000000" pitchFamily="50" charset="-128"/>
                  <a:ea typeface="BIZ UDPゴシック" panose="020B0400000000000000" pitchFamily="50" charset="-128"/>
                </a:rPr>
                <a:t>下校</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公立病院</a:t>
              </a:r>
              <a:endParaRPr lang="en-US" altLang="ja-JP" dirty="0">
                <a:latin typeface="BIZ UDPゴシック" panose="020B0400000000000000" pitchFamily="50" charset="-128"/>
                <a:ea typeface="BIZ UDPゴシック" panose="020B0400000000000000" pitchFamily="50" charset="-128"/>
              </a:endParaRP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公園</a:t>
              </a:r>
            </a:p>
            <a:p>
              <a:br>
                <a:rPr lang="ja-JP" altLang="en-US" dirty="0">
                  <a:latin typeface="BIZ UDPゴシック" panose="020B0400000000000000" pitchFamily="50" charset="-128"/>
                  <a:ea typeface="BIZ UDPゴシック" panose="020B0400000000000000" pitchFamily="50" charset="-128"/>
                </a:rPr>
              </a:br>
              <a:endParaRPr lang="ja-JP" altLang="en-US" dirty="0">
                <a:latin typeface="BIZ UDPゴシック" panose="020B0400000000000000" pitchFamily="50" charset="-128"/>
                <a:ea typeface="BIZ UDPゴシック" panose="020B0400000000000000" pitchFamily="50" charset="-128"/>
              </a:endParaRPr>
            </a:p>
          </p:txBody>
        </p:sp>
        <p:pic>
          <p:nvPicPr>
            <p:cNvPr id="45" name="図 44">
              <a:extLst>
                <a:ext uri="{FF2B5EF4-FFF2-40B4-BE49-F238E27FC236}">
                  <a16:creationId xmlns:a16="http://schemas.microsoft.com/office/drawing/2014/main" id="{6D6D0B5F-37FE-FCD1-6DD6-AAD667E07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1934" y="4753227"/>
              <a:ext cx="1550409" cy="1477711"/>
            </a:xfrm>
            <a:prstGeom prst="rect">
              <a:avLst/>
            </a:prstGeom>
          </p:spPr>
        </p:pic>
        <p:pic>
          <p:nvPicPr>
            <p:cNvPr id="58" name="図 57">
              <a:extLst>
                <a:ext uri="{FF2B5EF4-FFF2-40B4-BE49-F238E27FC236}">
                  <a16:creationId xmlns:a16="http://schemas.microsoft.com/office/drawing/2014/main" id="{F624AD71-F1DA-B0BB-89D1-7E39ABD81D10}"/>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12711" t="18836" r="9862" b="23598"/>
            <a:stretch/>
          </p:blipFill>
          <p:spPr>
            <a:xfrm>
              <a:off x="3657599" y="1306284"/>
              <a:ext cx="4862286" cy="5063505"/>
            </a:xfrm>
            <a:prstGeom prst="rect">
              <a:avLst/>
            </a:prstGeom>
          </p:spPr>
        </p:pic>
        <p:sp>
          <p:nvSpPr>
            <p:cNvPr id="59" name="テキスト ボックス 58">
              <a:extLst>
                <a:ext uri="{FF2B5EF4-FFF2-40B4-BE49-F238E27FC236}">
                  <a16:creationId xmlns:a16="http://schemas.microsoft.com/office/drawing/2014/main" id="{64A22F2C-2622-DF54-18CF-D062242D25E0}"/>
                </a:ext>
              </a:extLst>
            </p:cNvPr>
            <p:cNvSpPr txBox="1"/>
            <p:nvPr/>
          </p:nvSpPr>
          <p:spPr>
            <a:xfrm>
              <a:off x="1995714" y="5021947"/>
              <a:ext cx="2126343" cy="1143903"/>
            </a:xfrm>
            <a:prstGeom prst="rect">
              <a:avLst/>
            </a:prstGeom>
            <a:noFill/>
          </p:spPr>
          <p:txBody>
            <a:bodyPr wrap="square">
              <a:spAutoFit/>
            </a:bodyPr>
            <a:lstStyle/>
            <a:p>
              <a:pPr>
                <a:spcAft>
                  <a:spcPts val="500"/>
                </a:spcAft>
              </a:pPr>
              <a:r>
                <a:rPr lang="ja-JP" altLang="en-US" sz="2400" b="1" dirty="0">
                  <a:highlight>
                    <a:srgbClr val="F7941E"/>
                  </a:highlight>
                  <a:latin typeface="BIZ UDPゴシック" panose="020B0400000000000000" pitchFamily="50" charset="-128"/>
                  <a:ea typeface="BIZ UDPゴシック" panose="020B0400000000000000" pitchFamily="50" charset="-128"/>
                </a:rPr>
                <a:t>起床</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歯磨き</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上水道</a:t>
              </a:r>
              <a:r>
                <a:rPr lang="en-US" altLang="ja-JP" dirty="0">
                  <a:latin typeface="BIZ UDPゴシック" panose="020B0400000000000000" pitchFamily="50" charset="-128"/>
                  <a:ea typeface="BIZ UDPゴシック" panose="020B0400000000000000" pitchFamily="50" charset="-128"/>
                </a:rPr>
                <a:t>)</a:t>
              </a:r>
              <a:endParaRPr lang="ja-JP" altLang="en-US" dirty="0">
                <a:latin typeface="BIZ UDPゴシック" panose="020B0400000000000000" pitchFamily="50" charset="-128"/>
                <a:ea typeface="BIZ UDPゴシック" panose="020B0400000000000000" pitchFamily="50" charset="-128"/>
              </a:endParaRP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トイレ</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下水道</a:t>
              </a:r>
              <a:r>
                <a:rPr lang="en-US" altLang="ja-JP" dirty="0">
                  <a:latin typeface="BIZ UDPゴシック" panose="020B0400000000000000" pitchFamily="50" charset="-128"/>
                  <a:ea typeface="BIZ UDPゴシック" panose="020B0400000000000000" pitchFamily="50" charset="-128"/>
                </a:rPr>
                <a:t>)</a:t>
              </a:r>
            </a:p>
          </p:txBody>
        </p:sp>
        <p:pic>
          <p:nvPicPr>
            <p:cNvPr id="55" name="図 54">
              <a:extLst>
                <a:ext uri="{FF2B5EF4-FFF2-40B4-BE49-F238E27FC236}">
                  <a16:creationId xmlns:a16="http://schemas.microsoft.com/office/drawing/2014/main" id="{5684A58B-A5F8-D608-3A66-93C4BC035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614" y="4787215"/>
              <a:ext cx="1128772" cy="953185"/>
            </a:xfrm>
            <a:prstGeom prst="rect">
              <a:avLst/>
            </a:prstGeom>
          </p:spPr>
        </p:pic>
        <p:sp>
          <p:nvSpPr>
            <p:cNvPr id="60" name="テキスト ボックス 59">
              <a:extLst>
                <a:ext uri="{FF2B5EF4-FFF2-40B4-BE49-F238E27FC236}">
                  <a16:creationId xmlns:a16="http://schemas.microsoft.com/office/drawing/2014/main" id="{1B110BE1-B03D-7BB3-3060-2C24E47358F4}"/>
                </a:ext>
              </a:extLst>
            </p:cNvPr>
            <p:cNvSpPr txBox="1"/>
            <p:nvPr/>
          </p:nvSpPr>
          <p:spPr>
            <a:xfrm>
              <a:off x="471713" y="1436429"/>
              <a:ext cx="1502230" cy="1826141"/>
            </a:xfrm>
            <a:prstGeom prst="rect">
              <a:avLst/>
            </a:prstGeom>
            <a:noFill/>
          </p:spPr>
          <p:txBody>
            <a:bodyPr wrap="square">
              <a:spAutoFit/>
            </a:bodyPr>
            <a:lstStyle/>
            <a:p>
              <a:pPr>
                <a:spcAft>
                  <a:spcPts val="500"/>
                </a:spcAft>
              </a:pPr>
              <a:r>
                <a:rPr lang="ja-JP" altLang="en-US" sz="2400" b="1" dirty="0">
                  <a:highlight>
                    <a:srgbClr val="F7941E"/>
                  </a:highlight>
                  <a:latin typeface="BIZ UDPゴシック" panose="020B0400000000000000" pitchFamily="50" charset="-128"/>
                  <a:ea typeface="BIZ UDPゴシック" panose="020B0400000000000000" pitchFamily="50" charset="-128"/>
                </a:rPr>
                <a:t>学校生活　</a:t>
              </a:r>
              <a:endParaRPr lang="en-US" altLang="ja-JP" sz="2400" b="1" dirty="0">
                <a:highlight>
                  <a:srgbClr val="F7941E"/>
                </a:highlight>
                <a:latin typeface="BIZ UDPゴシック" panose="020B0400000000000000" pitchFamily="50" charset="-128"/>
                <a:ea typeface="BIZ UDPゴシック" panose="020B0400000000000000" pitchFamily="50" charset="-128"/>
              </a:endParaRPr>
            </a:p>
            <a:p>
              <a:pPr>
                <a:spcAft>
                  <a:spcPts val="500"/>
                </a:spcAft>
              </a:pPr>
              <a:r>
                <a:rPr lang="ja-JP" altLang="en-US" sz="1800" b="0" i="0" u="none" strike="noStrike" dirty="0">
                  <a:solidFill>
                    <a:srgbClr val="F7941E"/>
                  </a:solidFill>
                  <a:effectLst/>
                  <a:latin typeface="BIZ UDPゴシック" panose="020B0400000000000000" pitchFamily="50" charset="-128"/>
                  <a:ea typeface="BIZ UDPゴシック" panose="020B0400000000000000" pitchFamily="50" charset="-128"/>
                </a:rPr>
                <a:t>★</a:t>
              </a:r>
              <a:r>
                <a:rPr lang="ja-JP" altLang="en-US" sz="1800" b="0" i="0" u="none" strike="noStrike" dirty="0">
                  <a:effectLst/>
                  <a:latin typeface="BIZ UDPゴシック" panose="020B0400000000000000" pitchFamily="50" charset="-128"/>
                  <a:ea typeface="BIZ UDPゴシック" panose="020B0400000000000000" pitchFamily="50" charset="-128"/>
                </a:rPr>
                <a:t>道路</a:t>
              </a:r>
            </a:p>
            <a:p>
              <a:pPr>
                <a:spcAft>
                  <a:spcPts val="500"/>
                </a:spcAft>
              </a:pPr>
              <a:r>
                <a:rPr lang="ja-JP" altLang="en-US" sz="1800" b="0" i="0" u="none" strike="noStrike" dirty="0">
                  <a:solidFill>
                    <a:srgbClr val="F7941E"/>
                  </a:solidFill>
                  <a:effectLst/>
                  <a:latin typeface="BIZ UDPゴシック" panose="020B0400000000000000" pitchFamily="50" charset="-128"/>
                  <a:ea typeface="BIZ UDPゴシック" panose="020B0400000000000000" pitchFamily="50" charset="-128"/>
                </a:rPr>
                <a:t>★</a:t>
              </a:r>
              <a:r>
                <a:rPr lang="ja-JP" altLang="en-US" sz="1800" b="0" i="0" u="none" strike="noStrike" dirty="0">
                  <a:effectLst/>
                  <a:latin typeface="BIZ UDPゴシック" panose="020B0400000000000000" pitchFamily="50" charset="-128"/>
                  <a:ea typeface="BIZ UDPゴシック" panose="020B0400000000000000" pitchFamily="50" charset="-128"/>
                </a:rPr>
                <a:t>橋</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学校</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教科書</a:t>
              </a:r>
            </a:p>
          </p:txBody>
        </p:sp>
        <p:pic>
          <p:nvPicPr>
            <p:cNvPr id="37" name="図 36">
              <a:extLst>
                <a:ext uri="{FF2B5EF4-FFF2-40B4-BE49-F238E27FC236}">
                  <a16:creationId xmlns:a16="http://schemas.microsoft.com/office/drawing/2014/main" id="{93F86675-AA71-4394-1B20-B60E392FD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804" y="1548753"/>
              <a:ext cx="2296724" cy="1601493"/>
            </a:xfrm>
            <a:prstGeom prst="rect">
              <a:avLst/>
            </a:prstGeom>
          </p:spPr>
        </p:pic>
        <p:pic>
          <p:nvPicPr>
            <p:cNvPr id="52" name="図 51">
              <a:extLst>
                <a:ext uri="{FF2B5EF4-FFF2-40B4-BE49-F238E27FC236}">
                  <a16:creationId xmlns:a16="http://schemas.microsoft.com/office/drawing/2014/main" id="{D7F16A17-3CB8-29F0-A2C9-22367016A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3175" y="3718266"/>
              <a:ext cx="1577534" cy="1468418"/>
            </a:xfrm>
            <a:prstGeom prst="rect">
              <a:avLst/>
            </a:prstGeom>
          </p:spPr>
        </p:pic>
        <p:pic>
          <p:nvPicPr>
            <p:cNvPr id="81" name="図 80">
              <a:extLst>
                <a:ext uri="{FF2B5EF4-FFF2-40B4-BE49-F238E27FC236}">
                  <a16:creationId xmlns:a16="http://schemas.microsoft.com/office/drawing/2014/main" id="{0485DE18-6D8B-1A61-6694-F7E875CDEB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4973" y="3497944"/>
              <a:ext cx="1694572" cy="1615901"/>
            </a:xfrm>
            <a:prstGeom prst="rect">
              <a:avLst/>
            </a:prstGeom>
          </p:spPr>
        </p:pic>
        <p:pic>
          <p:nvPicPr>
            <p:cNvPr id="83" name="図 82">
              <a:extLst>
                <a:ext uri="{FF2B5EF4-FFF2-40B4-BE49-F238E27FC236}">
                  <a16:creationId xmlns:a16="http://schemas.microsoft.com/office/drawing/2014/main" id="{34524EAC-ADA7-6A4E-FC91-7B09636F8A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5915" y="1393371"/>
              <a:ext cx="783771" cy="783771"/>
            </a:xfrm>
            <a:prstGeom prst="rect">
              <a:avLst/>
            </a:prstGeom>
          </p:spPr>
        </p:pic>
        <p:pic>
          <p:nvPicPr>
            <p:cNvPr id="85" name="図 84">
              <a:extLst>
                <a:ext uri="{FF2B5EF4-FFF2-40B4-BE49-F238E27FC236}">
                  <a16:creationId xmlns:a16="http://schemas.microsoft.com/office/drawing/2014/main" id="{E4C937D8-BF0B-981B-5B35-16BF402443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372" y="3265713"/>
              <a:ext cx="1236829" cy="1237015"/>
            </a:xfrm>
            <a:prstGeom prst="rect">
              <a:avLst/>
            </a:prstGeom>
          </p:spPr>
        </p:pic>
        <p:pic>
          <p:nvPicPr>
            <p:cNvPr id="89" name="図 88">
              <a:extLst>
                <a:ext uri="{FF2B5EF4-FFF2-40B4-BE49-F238E27FC236}">
                  <a16:creationId xmlns:a16="http://schemas.microsoft.com/office/drawing/2014/main" id="{86E675E4-D117-130C-B0F9-0B02267C3D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6968" y="1662127"/>
              <a:ext cx="1037780" cy="1049048"/>
            </a:xfrm>
            <a:prstGeom prst="rect">
              <a:avLst/>
            </a:prstGeom>
          </p:spPr>
        </p:pic>
        <p:pic>
          <p:nvPicPr>
            <p:cNvPr id="91" name="図 90">
              <a:extLst>
                <a:ext uri="{FF2B5EF4-FFF2-40B4-BE49-F238E27FC236}">
                  <a16:creationId xmlns:a16="http://schemas.microsoft.com/office/drawing/2014/main" id="{F1912BCA-BDB9-27AE-CE85-32BD233CBC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4990" y="3496129"/>
              <a:ext cx="2015067" cy="1511300"/>
            </a:xfrm>
            <a:prstGeom prst="rect">
              <a:avLst/>
            </a:prstGeom>
          </p:spPr>
        </p:pic>
        <p:pic>
          <p:nvPicPr>
            <p:cNvPr id="93" name="図 92">
              <a:extLst>
                <a:ext uri="{FF2B5EF4-FFF2-40B4-BE49-F238E27FC236}">
                  <a16:creationId xmlns:a16="http://schemas.microsoft.com/office/drawing/2014/main" id="{410E432F-5793-1E80-E733-3D50E6FD7B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58743" y="5187760"/>
              <a:ext cx="1440996" cy="941578"/>
            </a:xfrm>
            <a:prstGeom prst="rect">
              <a:avLst/>
            </a:prstGeom>
          </p:spPr>
        </p:pic>
        <p:pic>
          <p:nvPicPr>
            <p:cNvPr id="95" name="図 94">
              <a:extLst>
                <a:ext uri="{FF2B5EF4-FFF2-40B4-BE49-F238E27FC236}">
                  <a16:creationId xmlns:a16="http://schemas.microsoft.com/office/drawing/2014/main" id="{E075574B-0877-5A4B-10D4-92D2ACF3F4C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33972" y="4901746"/>
              <a:ext cx="1661886" cy="1299029"/>
            </a:xfrm>
            <a:prstGeom prst="rect">
              <a:avLst/>
            </a:prstGeom>
          </p:spPr>
        </p:pic>
        <p:pic>
          <p:nvPicPr>
            <p:cNvPr id="34" name="図 33">
              <a:extLst>
                <a:ext uri="{FF2B5EF4-FFF2-40B4-BE49-F238E27FC236}">
                  <a16:creationId xmlns:a16="http://schemas.microsoft.com/office/drawing/2014/main" id="{04F8DBE2-8CF2-5AF7-E733-B0ACCBD633BA}"/>
                </a:ext>
              </a:extLst>
            </p:cNvPr>
            <p:cNvPicPr>
              <a:picLocks noChangeAspect="1"/>
            </p:cNvPicPr>
            <p:nvPr/>
          </p:nvPicPr>
          <p:blipFill rotWithShape="1">
            <a:blip r:embed="rId16">
              <a:extLst>
                <a:ext uri="{28A0092B-C50C-407E-A947-70E740481C1C}">
                  <a14:useLocalDpi xmlns:a14="http://schemas.microsoft.com/office/drawing/2010/main" val="0"/>
                </a:ext>
              </a:extLst>
            </a:blip>
            <a:srcRect r="53656" b="51746"/>
            <a:stretch/>
          </p:blipFill>
          <p:spPr>
            <a:xfrm>
              <a:off x="4293729" y="3933371"/>
              <a:ext cx="1178546" cy="1177656"/>
            </a:xfrm>
            <a:prstGeom prst="rect">
              <a:avLst/>
            </a:prstGeom>
          </p:spPr>
        </p:pic>
        <p:pic>
          <p:nvPicPr>
            <p:cNvPr id="97" name="図 96">
              <a:extLst>
                <a:ext uri="{FF2B5EF4-FFF2-40B4-BE49-F238E27FC236}">
                  <a16:creationId xmlns:a16="http://schemas.microsoft.com/office/drawing/2014/main" id="{CF5CBEE5-D28A-340F-7211-289F62DCA4D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21417" y="4772025"/>
              <a:ext cx="871075" cy="1428750"/>
            </a:xfrm>
            <a:prstGeom prst="rect">
              <a:avLst/>
            </a:prstGeom>
          </p:spPr>
        </p:pic>
        <p:sp>
          <p:nvSpPr>
            <p:cNvPr id="61" name="テキスト ボックス 60">
              <a:extLst>
                <a:ext uri="{FF2B5EF4-FFF2-40B4-BE49-F238E27FC236}">
                  <a16:creationId xmlns:a16="http://schemas.microsoft.com/office/drawing/2014/main" id="{5AD9E050-4F35-3A72-74CF-4E1A59F9649C}"/>
                </a:ext>
              </a:extLst>
            </p:cNvPr>
            <p:cNvSpPr txBox="1"/>
            <p:nvPr/>
          </p:nvSpPr>
          <p:spPr>
            <a:xfrm>
              <a:off x="10704287" y="3155042"/>
              <a:ext cx="1836057" cy="710451"/>
            </a:xfrm>
            <a:prstGeom prst="rect">
              <a:avLst/>
            </a:prstGeom>
            <a:noFill/>
          </p:spPr>
          <p:txBody>
            <a:bodyPr wrap="square">
              <a:spAutoFit/>
            </a:bodyPr>
            <a:lstStyle/>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交番</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消防車</a:t>
              </a:r>
            </a:p>
          </p:txBody>
        </p:sp>
        <p:pic>
          <p:nvPicPr>
            <p:cNvPr id="27" name="図 26">
              <a:extLst>
                <a:ext uri="{FF2B5EF4-FFF2-40B4-BE49-F238E27FC236}">
                  <a16:creationId xmlns:a16="http://schemas.microsoft.com/office/drawing/2014/main" id="{94C2F6DB-84C5-A2DD-D894-CD10080DA87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52875" y="2076643"/>
              <a:ext cx="1933173" cy="1523807"/>
            </a:xfrm>
            <a:prstGeom prst="rect">
              <a:avLst/>
            </a:prstGeom>
          </p:spPr>
        </p:pic>
        <p:pic>
          <p:nvPicPr>
            <p:cNvPr id="30" name="図 29">
              <a:extLst>
                <a:ext uri="{FF2B5EF4-FFF2-40B4-BE49-F238E27FC236}">
                  <a16:creationId xmlns:a16="http://schemas.microsoft.com/office/drawing/2014/main" id="{2CC51760-CD3F-F96A-F0E4-64CBDB5FEE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19825" y="1957527"/>
              <a:ext cx="1482007" cy="1690548"/>
            </a:xfrm>
            <a:prstGeom prst="rect">
              <a:avLst/>
            </a:prstGeom>
          </p:spPr>
        </p:pic>
      </p:grpSp>
    </p:spTree>
    <p:extLst>
      <p:ext uri="{BB962C8B-B14F-4D97-AF65-F5344CB8AC3E}">
        <p14:creationId xmlns:p14="http://schemas.microsoft.com/office/powerpoint/2010/main" val="23442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F31BE7D-6313-19A7-2E74-98914293764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28" name="四角形: 角を丸くする 27">
            <a:extLst>
              <a:ext uri="{FF2B5EF4-FFF2-40B4-BE49-F238E27FC236}">
                <a16:creationId xmlns:a16="http://schemas.microsoft.com/office/drawing/2014/main" id="{F33A4979-CFBD-0EB3-5CDB-CDAE8F10FD44}"/>
              </a:ext>
            </a:extLst>
          </p:cNvPr>
          <p:cNvSpPr/>
          <p:nvPr/>
        </p:nvSpPr>
        <p:spPr>
          <a:xfrm>
            <a:off x="338363"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5">
            <a:extLst>
              <a:ext uri="{FF2B5EF4-FFF2-40B4-BE49-F238E27FC236}">
                <a16:creationId xmlns:a16="http://schemas.microsoft.com/office/drawing/2014/main" id="{D60D99D1-6C8C-DFAA-E411-BE79169CFCF2}"/>
              </a:ext>
            </a:extLst>
          </p:cNvPr>
          <p:cNvSpPr txBox="1">
            <a:spLocks/>
          </p:cNvSpPr>
          <p:nvPr/>
        </p:nvSpPr>
        <p:spPr>
          <a:xfrm>
            <a:off x="0" y="37736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spc="300" dirty="0">
                <a:latin typeface="BIZ UDPゴシック" panose="020B0400000000000000" pitchFamily="50" charset="-128"/>
                <a:ea typeface="BIZ UDPゴシック" panose="020B0400000000000000" pitchFamily="50" charset="-128"/>
              </a:rPr>
              <a:t>今の日本はどうなっているのかな？</a:t>
            </a:r>
          </a:p>
        </p:txBody>
      </p:sp>
      <p:sp>
        <p:nvSpPr>
          <p:cNvPr id="34" name="テキスト ボックス 33">
            <a:extLst>
              <a:ext uri="{FF2B5EF4-FFF2-40B4-BE49-F238E27FC236}">
                <a16:creationId xmlns:a16="http://schemas.microsoft.com/office/drawing/2014/main" id="{439F0FC2-25D6-D853-A2AE-8EFD8B5C022C}"/>
              </a:ext>
            </a:extLst>
          </p:cNvPr>
          <p:cNvSpPr txBox="1"/>
          <p:nvPr/>
        </p:nvSpPr>
        <p:spPr>
          <a:xfrm>
            <a:off x="4161971" y="1339468"/>
            <a:ext cx="3868057" cy="461665"/>
          </a:xfrm>
          <a:prstGeom prst="rect">
            <a:avLst/>
          </a:prstGeom>
          <a:noFill/>
        </p:spPr>
        <p:txBody>
          <a:bodyPr wrap="square" rtlCol="0">
            <a:spAutoFit/>
          </a:bodyPr>
          <a:lstStyle/>
          <a:p>
            <a:pPr algn="ctr"/>
            <a:r>
              <a:rPr lang="ja-JP" altLang="en-US" sz="2400" b="1" dirty="0">
                <a:latin typeface="BIZ UDPゴシック" panose="020B0400000000000000" pitchFamily="50" charset="-128"/>
                <a:ea typeface="BIZ UDPゴシック" panose="020B0400000000000000" pitchFamily="50" charset="-128"/>
              </a:rPr>
              <a:t>令和７年 </a:t>
            </a:r>
            <a:r>
              <a:rPr lang="ja-JP" altLang="en-US" sz="2400" b="1" spc="300" dirty="0">
                <a:latin typeface="BIZ UDPゴシック" panose="020B0400000000000000" pitchFamily="50" charset="-128"/>
                <a:ea typeface="BIZ UDPゴシック" panose="020B0400000000000000" pitchFamily="50" charset="-128"/>
              </a:rPr>
              <a:t>一般会計予算</a:t>
            </a:r>
            <a:endParaRPr kumimoji="1" lang="ja-JP" altLang="en-US" sz="2400" b="1" spc="300" dirty="0">
              <a:latin typeface="BIZ UDPゴシック" panose="020B0400000000000000" pitchFamily="50" charset="-128"/>
              <a:ea typeface="BIZ UDPゴシック" panose="020B0400000000000000" pitchFamily="50" charset="-128"/>
            </a:endParaRPr>
          </a:p>
        </p:txBody>
      </p:sp>
      <p:sp>
        <p:nvSpPr>
          <p:cNvPr id="40" name="正方形/長方形 39">
            <a:extLst>
              <a:ext uri="{FF2B5EF4-FFF2-40B4-BE49-F238E27FC236}">
                <a16:creationId xmlns:a16="http://schemas.microsoft.com/office/drawing/2014/main" id="{7B5619D6-EB01-1DED-959D-81E8AC4854C3}"/>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D90E4E6-EC1B-F347-0603-40205879388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42" name="スライド番号プレースホルダー 1">
            <a:extLst>
              <a:ext uri="{FF2B5EF4-FFF2-40B4-BE49-F238E27FC236}">
                <a16:creationId xmlns:a16="http://schemas.microsoft.com/office/drawing/2014/main" id="{E5BCC32B-88FA-8A51-8E1E-452978416ECF}"/>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2" name="グラフ 1">
            <a:extLst>
              <a:ext uri="{FF2B5EF4-FFF2-40B4-BE49-F238E27FC236}">
                <a16:creationId xmlns:a16="http://schemas.microsoft.com/office/drawing/2014/main" id="{32D47164-613D-4B13-CCDC-F125F8E99153}"/>
              </a:ext>
            </a:extLst>
          </p:cNvPr>
          <p:cNvGraphicFramePr/>
          <p:nvPr>
            <p:extLst>
              <p:ext uri="{D42A27DB-BD31-4B8C-83A1-F6EECF244321}">
                <p14:modId xmlns:p14="http://schemas.microsoft.com/office/powerpoint/2010/main" val="1113558722"/>
              </p:ext>
            </p:extLst>
          </p:nvPr>
        </p:nvGraphicFramePr>
        <p:xfrm>
          <a:off x="592665" y="1483924"/>
          <a:ext cx="5503334" cy="46187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グラフ 2">
            <a:extLst>
              <a:ext uri="{FF2B5EF4-FFF2-40B4-BE49-F238E27FC236}">
                <a16:creationId xmlns:a16="http://schemas.microsoft.com/office/drawing/2014/main" id="{F2CE396D-2638-4FB9-B061-A137C8AA0407}"/>
              </a:ext>
            </a:extLst>
          </p:cNvPr>
          <p:cNvGraphicFramePr/>
          <p:nvPr>
            <p:extLst>
              <p:ext uri="{D42A27DB-BD31-4B8C-83A1-F6EECF244321}">
                <p14:modId xmlns:p14="http://schemas.microsoft.com/office/powerpoint/2010/main" val="3441781009"/>
              </p:ext>
            </p:extLst>
          </p:nvPr>
        </p:nvGraphicFramePr>
        <p:xfrm>
          <a:off x="5833532" y="1570893"/>
          <a:ext cx="5503334" cy="461871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47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4"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TotalTime>
  <Words>3590</Words>
  <Application>Microsoft Office PowerPoint</Application>
  <PresentationFormat>ワイド画面</PresentationFormat>
  <Paragraphs>454</Paragraphs>
  <Slides>20</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BIZ UDPゴシック</vt:lpstr>
      <vt:lpstr>Hiragino Kaku Gothic ProN</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TSUBASA</dc:creator>
  <cp:lastModifiedBy>今吉 優子</cp:lastModifiedBy>
  <cp:revision>67</cp:revision>
  <cp:lastPrinted>2025-07-01T04:09:06Z</cp:lastPrinted>
  <dcterms:created xsi:type="dcterms:W3CDTF">2024-02-01T01:15:47Z</dcterms:created>
  <dcterms:modified xsi:type="dcterms:W3CDTF">2025-07-02T01:00:38Z</dcterms:modified>
</cp:coreProperties>
</file>